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3"/>
  </p:notesMasterIdLst>
  <p:handoutMasterIdLst>
    <p:handoutMasterId r:id="rId124"/>
  </p:handoutMasterIdLst>
  <p:sldIdLst>
    <p:sldId id="256" r:id="rId2"/>
    <p:sldId id="478" r:id="rId3"/>
    <p:sldId id="280" r:id="rId4"/>
    <p:sldId id="403" r:id="rId5"/>
    <p:sldId id="281" r:id="rId6"/>
    <p:sldId id="479" r:id="rId7"/>
    <p:sldId id="480" r:id="rId8"/>
    <p:sldId id="402" r:id="rId9"/>
    <p:sldId id="291" r:id="rId10"/>
    <p:sldId id="384" r:id="rId11"/>
    <p:sldId id="404" r:id="rId12"/>
    <p:sldId id="481" r:id="rId13"/>
    <p:sldId id="482" r:id="rId14"/>
    <p:sldId id="483" r:id="rId15"/>
    <p:sldId id="484" r:id="rId16"/>
    <p:sldId id="457" r:id="rId17"/>
    <p:sldId id="458" r:id="rId18"/>
    <p:sldId id="485" r:id="rId19"/>
    <p:sldId id="486" r:id="rId20"/>
    <p:sldId id="302" r:id="rId21"/>
    <p:sldId id="303" r:id="rId22"/>
    <p:sldId id="304" r:id="rId23"/>
    <p:sldId id="305" r:id="rId24"/>
    <p:sldId id="326" r:id="rId25"/>
    <p:sldId id="464" r:id="rId26"/>
    <p:sldId id="307" r:id="rId27"/>
    <p:sldId id="310" r:id="rId28"/>
    <p:sldId id="460" r:id="rId29"/>
    <p:sldId id="309" r:id="rId30"/>
    <p:sldId id="312" r:id="rId31"/>
    <p:sldId id="313" r:id="rId32"/>
    <p:sldId id="314" r:id="rId33"/>
    <p:sldId id="315" r:id="rId34"/>
    <p:sldId id="316" r:id="rId35"/>
    <p:sldId id="317" r:id="rId36"/>
    <p:sldId id="318" r:id="rId37"/>
    <p:sldId id="412" r:id="rId38"/>
    <p:sldId id="476" r:id="rId39"/>
    <p:sldId id="319" r:id="rId40"/>
    <p:sldId id="413" r:id="rId41"/>
    <p:sldId id="320" r:id="rId42"/>
    <p:sldId id="477" r:id="rId43"/>
    <p:sldId id="462" r:id="rId44"/>
    <p:sldId id="461" r:id="rId45"/>
    <p:sldId id="463" r:id="rId46"/>
    <p:sldId id="415" r:id="rId47"/>
    <p:sldId id="321" r:id="rId48"/>
    <p:sldId id="322" r:id="rId49"/>
    <p:sldId id="489" r:id="rId50"/>
    <p:sldId id="325" r:id="rId51"/>
    <p:sldId id="327" r:id="rId52"/>
    <p:sldId id="430" r:id="rId53"/>
    <p:sldId id="428" r:id="rId54"/>
    <p:sldId id="328" r:id="rId55"/>
    <p:sldId id="448" r:id="rId56"/>
    <p:sldId id="330" r:id="rId57"/>
    <p:sldId id="407" r:id="rId58"/>
    <p:sldId id="408" r:id="rId59"/>
    <p:sldId id="405" r:id="rId60"/>
    <p:sldId id="409" r:id="rId61"/>
    <p:sldId id="411" r:id="rId62"/>
    <p:sldId id="410" r:id="rId63"/>
    <p:sldId id="331" r:id="rId64"/>
    <p:sldId id="332" r:id="rId65"/>
    <p:sldId id="333" r:id="rId66"/>
    <p:sldId id="418" r:id="rId67"/>
    <p:sldId id="465" r:id="rId68"/>
    <p:sldId id="419" r:id="rId69"/>
    <p:sldId id="334" r:id="rId70"/>
    <p:sldId id="335" r:id="rId71"/>
    <p:sldId id="466" r:id="rId72"/>
    <p:sldId id="337" r:id="rId73"/>
    <p:sldId id="468" r:id="rId74"/>
    <p:sldId id="421" r:id="rId75"/>
    <p:sldId id="369" r:id="rId76"/>
    <p:sldId id="422" r:id="rId77"/>
    <p:sldId id="338" r:id="rId78"/>
    <p:sldId id="469" r:id="rId79"/>
    <p:sldId id="340" r:id="rId80"/>
    <p:sldId id="487" r:id="rId81"/>
    <p:sldId id="391" r:id="rId82"/>
    <p:sldId id="392" r:id="rId83"/>
    <p:sldId id="344" r:id="rId84"/>
    <p:sldId id="431" r:id="rId85"/>
    <p:sldId id="345" r:id="rId86"/>
    <p:sldId id="432" r:id="rId87"/>
    <p:sldId id="470" r:id="rId88"/>
    <p:sldId id="346" r:id="rId89"/>
    <p:sldId id="350" r:id="rId90"/>
    <p:sldId id="347" r:id="rId91"/>
    <p:sldId id="348" r:id="rId92"/>
    <p:sldId id="349" r:id="rId93"/>
    <p:sldId id="388" r:id="rId94"/>
    <p:sldId id="351" r:id="rId95"/>
    <p:sldId id="352" r:id="rId96"/>
    <p:sldId id="353" r:id="rId97"/>
    <p:sldId id="354" r:id="rId98"/>
    <p:sldId id="355" r:id="rId99"/>
    <p:sldId id="356" r:id="rId100"/>
    <p:sldId id="474" r:id="rId101"/>
    <p:sldId id="475" r:id="rId102"/>
    <p:sldId id="434" r:id="rId103"/>
    <p:sldId id="357" r:id="rId104"/>
    <p:sldId id="436" r:id="rId105"/>
    <p:sldId id="437" r:id="rId106"/>
    <p:sldId id="435" r:id="rId107"/>
    <p:sldId id="471" r:id="rId108"/>
    <p:sldId id="439" r:id="rId109"/>
    <p:sldId id="425" r:id="rId110"/>
    <p:sldId id="386" r:id="rId111"/>
    <p:sldId id="387" r:id="rId112"/>
    <p:sldId id="445" r:id="rId113"/>
    <p:sldId id="423" r:id="rId114"/>
    <p:sldId id="472" r:id="rId115"/>
    <p:sldId id="358" r:id="rId116"/>
    <p:sldId id="426" r:id="rId117"/>
    <p:sldId id="488" r:id="rId118"/>
    <p:sldId id="359" r:id="rId119"/>
    <p:sldId id="361" r:id="rId120"/>
    <p:sldId id="443" r:id="rId121"/>
    <p:sldId id="473" r:id="rId122"/>
  </p:sldIdLst>
  <p:sldSz cx="9144000" cy="6858000" type="screen4x3"/>
  <p:notesSz cx="9144000" cy="6858000"/>
  <p:defaultTextStyle>
    <a:defPPr>
      <a:defRPr lang="en-US"/>
    </a:defPPr>
    <a:lvl1pPr algn="l" rtl="0" eaLnBrk="0" fontAlgn="base" hangingPunct="0">
      <a:spcBef>
        <a:spcPct val="0"/>
      </a:spcBef>
      <a:spcAft>
        <a:spcPct val="0"/>
      </a:spcAft>
      <a:defRPr sz="4800" kern="1200">
        <a:solidFill>
          <a:srgbClr val="FF0000"/>
        </a:solidFill>
        <a:latin typeface="Arial" pitchFamily="34" charset="0"/>
        <a:ea typeface="標楷體" pitchFamily="65" charset="-120"/>
        <a:cs typeface="+mn-cs"/>
        <a:sym typeface="Arial" pitchFamily="34" charset="0"/>
      </a:defRPr>
    </a:lvl1pPr>
    <a:lvl2pPr marL="457200" algn="l" rtl="0" eaLnBrk="0" fontAlgn="base" hangingPunct="0">
      <a:spcBef>
        <a:spcPct val="0"/>
      </a:spcBef>
      <a:spcAft>
        <a:spcPct val="0"/>
      </a:spcAft>
      <a:defRPr sz="4800" kern="1200">
        <a:solidFill>
          <a:srgbClr val="FF0000"/>
        </a:solidFill>
        <a:latin typeface="Arial" pitchFamily="34" charset="0"/>
        <a:ea typeface="標楷體" pitchFamily="65" charset="-120"/>
        <a:cs typeface="+mn-cs"/>
        <a:sym typeface="Arial" pitchFamily="34" charset="0"/>
      </a:defRPr>
    </a:lvl2pPr>
    <a:lvl3pPr marL="914400" algn="l" rtl="0" eaLnBrk="0" fontAlgn="base" hangingPunct="0">
      <a:spcBef>
        <a:spcPct val="0"/>
      </a:spcBef>
      <a:spcAft>
        <a:spcPct val="0"/>
      </a:spcAft>
      <a:defRPr sz="4800" kern="1200">
        <a:solidFill>
          <a:srgbClr val="FF0000"/>
        </a:solidFill>
        <a:latin typeface="Arial" pitchFamily="34" charset="0"/>
        <a:ea typeface="標楷體" pitchFamily="65" charset="-120"/>
        <a:cs typeface="+mn-cs"/>
        <a:sym typeface="Arial" pitchFamily="34" charset="0"/>
      </a:defRPr>
    </a:lvl3pPr>
    <a:lvl4pPr marL="1371600" algn="l" rtl="0" eaLnBrk="0" fontAlgn="base" hangingPunct="0">
      <a:spcBef>
        <a:spcPct val="0"/>
      </a:spcBef>
      <a:spcAft>
        <a:spcPct val="0"/>
      </a:spcAft>
      <a:defRPr sz="4800" kern="1200">
        <a:solidFill>
          <a:srgbClr val="FF0000"/>
        </a:solidFill>
        <a:latin typeface="Arial" pitchFamily="34" charset="0"/>
        <a:ea typeface="標楷體" pitchFamily="65" charset="-120"/>
        <a:cs typeface="+mn-cs"/>
        <a:sym typeface="Arial" pitchFamily="34" charset="0"/>
      </a:defRPr>
    </a:lvl4pPr>
    <a:lvl5pPr marL="1828800" algn="l" rtl="0" eaLnBrk="0" fontAlgn="base" hangingPunct="0">
      <a:spcBef>
        <a:spcPct val="0"/>
      </a:spcBef>
      <a:spcAft>
        <a:spcPct val="0"/>
      </a:spcAft>
      <a:defRPr sz="4800" kern="1200">
        <a:solidFill>
          <a:srgbClr val="FF0000"/>
        </a:solidFill>
        <a:latin typeface="Arial" pitchFamily="34" charset="0"/>
        <a:ea typeface="標楷體" pitchFamily="65" charset="-120"/>
        <a:cs typeface="+mn-cs"/>
        <a:sym typeface="Arial" pitchFamily="34" charset="0"/>
      </a:defRPr>
    </a:lvl5pPr>
    <a:lvl6pPr marL="2286000" algn="l" defTabSz="914400" rtl="0" eaLnBrk="1" latinLnBrk="0" hangingPunct="1">
      <a:defRPr sz="4800" kern="1200">
        <a:solidFill>
          <a:srgbClr val="FF0000"/>
        </a:solidFill>
        <a:latin typeface="Arial" pitchFamily="34" charset="0"/>
        <a:ea typeface="標楷體" pitchFamily="65" charset="-120"/>
        <a:cs typeface="+mn-cs"/>
        <a:sym typeface="Arial" pitchFamily="34" charset="0"/>
      </a:defRPr>
    </a:lvl6pPr>
    <a:lvl7pPr marL="2743200" algn="l" defTabSz="914400" rtl="0" eaLnBrk="1" latinLnBrk="0" hangingPunct="1">
      <a:defRPr sz="4800" kern="1200">
        <a:solidFill>
          <a:srgbClr val="FF0000"/>
        </a:solidFill>
        <a:latin typeface="Arial" pitchFamily="34" charset="0"/>
        <a:ea typeface="標楷體" pitchFamily="65" charset="-120"/>
        <a:cs typeface="+mn-cs"/>
        <a:sym typeface="Arial" pitchFamily="34" charset="0"/>
      </a:defRPr>
    </a:lvl7pPr>
    <a:lvl8pPr marL="3200400" algn="l" defTabSz="914400" rtl="0" eaLnBrk="1" latinLnBrk="0" hangingPunct="1">
      <a:defRPr sz="4800" kern="1200">
        <a:solidFill>
          <a:srgbClr val="FF0000"/>
        </a:solidFill>
        <a:latin typeface="Arial" pitchFamily="34" charset="0"/>
        <a:ea typeface="標楷體" pitchFamily="65" charset="-120"/>
        <a:cs typeface="+mn-cs"/>
        <a:sym typeface="Arial" pitchFamily="34" charset="0"/>
      </a:defRPr>
    </a:lvl8pPr>
    <a:lvl9pPr marL="3657600" algn="l" defTabSz="914400" rtl="0" eaLnBrk="1" latinLnBrk="0" hangingPunct="1">
      <a:defRPr sz="4800" kern="1200">
        <a:solidFill>
          <a:srgbClr val="FF0000"/>
        </a:solidFill>
        <a:latin typeface="Arial" pitchFamily="34" charset="0"/>
        <a:ea typeface="標楷體" pitchFamily="65" charset="-120"/>
        <a:cs typeface="+mn-cs"/>
        <a:sym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8F8F8"/>
    <a:srgbClr val="B2B2B2"/>
    <a:srgbClr val="FF5050"/>
    <a:srgbClr val="FFFF4B"/>
    <a:srgbClr val="990000"/>
    <a:srgbClr val="5F5F5F"/>
    <a:srgbClr val="FF9900"/>
    <a:srgbClr val="FFCC00"/>
    <a:srgbClr val="FFF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102" autoAdjust="0"/>
  </p:normalViewPr>
  <p:slideViewPr>
    <p:cSldViewPr showGuides="1">
      <p:cViewPr>
        <p:scale>
          <a:sx n="90" d="100"/>
          <a:sy n="90" d="100"/>
        </p:scale>
        <p:origin x="-508" y="1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13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1"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ts val="700"/>
              </a:spcBef>
              <a:defRPr sz="1200">
                <a:ea typeface="ヒラギノ角ゴ ProN W3"/>
                <a:cs typeface="ヒラギノ角ゴ ProN W3"/>
              </a:defRPr>
            </a:lvl1pPr>
          </a:lstStyle>
          <a:p>
            <a:pPr>
              <a:defRPr/>
            </a:pPr>
            <a:endParaRPr lang="zh-TW" altLang="en-US"/>
          </a:p>
        </p:txBody>
      </p:sp>
      <p:sp>
        <p:nvSpPr>
          <p:cNvPr id="323587"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ts val="700"/>
              </a:spcBef>
              <a:defRPr sz="1200">
                <a:latin typeface="Arial" charset="0"/>
                <a:ea typeface="ヒラギノ角ゴ ProN W3"/>
                <a:cs typeface="ヒラギノ角ゴ ProN W3"/>
                <a:sym typeface="Arial" charset="0"/>
              </a:defRPr>
            </a:lvl1pPr>
          </a:lstStyle>
          <a:p>
            <a:pPr>
              <a:defRPr/>
            </a:pPr>
            <a:fld id="{1035B1B7-126A-416C-88BB-C7A99A1109E7}" type="datetimeFigureOut">
              <a:rPr lang="zh-TW" altLang="en-US"/>
              <a:pPr>
                <a:defRPr/>
              </a:pPr>
              <a:t>2013/9/21</a:t>
            </a:fld>
            <a:endParaRPr lang="en-US" altLang="zh-TW"/>
          </a:p>
        </p:txBody>
      </p:sp>
      <p:sp>
        <p:nvSpPr>
          <p:cNvPr id="323588"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ts val="700"/>
              </a:spcBef>
              <a:defRPr sz="1200">
                <a:ea typeface="ヒラギノ角ゴ ProN W3"/>
                <a:cs typeface="ヒラギノ角ゴ ProN W3"/>
              </a:defRPr>
            </a:lvl1pPr>
          </a:lstStyle>
          <a:p>
            <a:pPr>
              <a:defRPr/>
            </a:pPr>
            <a:endParaRPr lang="zh-TW" altLang="en-US"/>
          </a:p>
        </p:txBody>
      </p:sp>
      <p:sp>
        <p:nvSpPr>
          <p:cNvPr id="323589"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ts val="700"/>
              </a:spcBef>
              <a:defRPr sz="1200">
                <a:latin typeface="Arial" charset="0"/>
                <a:ea typeface="ヒラギノ角ゴ ProN W3"/>
                <a:cs typeface="ヒラギノ角ゴ ProN W3"/>
                <a:sym typeface="Arial" charset="0"/>
              </a:defRPr>
            </a:lvl1pPr>
          </a:lstStyle>
          <a:p>
            <a:pPr>
              <a:defRPr/>
            </a:pPr>
            <a:fld id="{19DEE71D-D2D4-4FA2-98A7-DAAA46B4E23C}" type="slidenum">
              <a:rPr lang="zh-TW" altLang="en-US"/>
              <a:pPr>
                <a:defRPr/>
              </a:pPr>
              <a:t>‹#›</a:t>
            </a:fld>
            <a:endParaRPr lang="en-US" altLang="zh-TW"/>
          </a:p>
        </p:txBody>
      </p:sp>
    </p:spTree>
    <p:extLst>
      <p:ext uri="{BB962C8B-B14F-4D97-AF65-F5344CB8AC3E}">
        <p14:creationId xmlns:p14="http://schemas.microsoft.com/office/powerpoint/2010/main" val="1094695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1"/>
          <p:cNvSpPr>
            <a:spLocks noGrp="1" noRot="1" noChangeAspect="1" noChangeArrowheads="1" noTextEdit="1"/>
          </p:cNvSpPr>
          <p:nvPr>
            <p:ph type="sldImg"/>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Rectangle 2"/>
          <p:cNvSpPr>
            <a:spLocks noGrp="1" noChangeArrowheads="1"/>
          </p:cNvSpPr>
          <p:nvPr>
            <p:ph type="body" sz="quarter" idx="1"/>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7664585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Arial" charset="0"/>
        <a:ea typeface="MS PGothic" pitchFamily="34" charset="-128"/>
        <a:cs typeface="ＭＳ Ｐゴシック" pitchFamily="-106" charset="-128"/>
      </a:defRPr>
    </a:lvl1pPr>
    <a:lvl2pPr marL="457200" algn="l" rtl="0" eaLnBrk="0" fontAlgn="base" hangingPunct="0">
      <a:spcBef>
        <a:spcPct val="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01 - </a:t>
            </a:r>
            <a:r>
              <a:rPr lang="zh-TW" altLang="en-US" b="1" u="sng" dirty="0" smtClean="0">
                <a:latin typeface="Arial" pitchFamily="34" charset="0"/>
              </a:rPr>
              <a:t>引言</a:t>
            </a:r>
            <a:endParaRPr lang="en-US" altLang="zh-TW" b="1" u="sng" dirty="0" smtClean="0">
              <a:latin typeface="Arial" pitchFamily="34" charset="0"/>
            </a:endParaRPr>
          </a:p>
          <a:p>
            <a:endParaRPr lang="zh-TW" altLang="en-US" b="1" u="sng" dirty="0" smtClean="0">
              <a:latin typeface="Arial" pitchFamily="34" charset="0"/>
            </a:endParaRPr>
          </a:p>
          <a:p>
            <a:r>
              <a:rPr lang="zh-TW" altLang="en-US" dirty="0" smtClean="0">
                <a:latin typeface="Arial" pitchFamily="34" charset="0"/>
              </a:rPr>
              <a:t>自「進化論」被提出至今已有</a:t>
            </a:r>
            <a:r>
              <a:rPr lang="en-US" altLang="zh-TW" dirty="0" smtClean="0">
                <a:latin typeface="Arial" pitchFamily="34" charset="0"/>
              </a:rPr>
              <a:t>150</a:t>
            </a:r>
            <a:r>
              <a:rPr lang="zh-TW" altLang="en-US" dirty="0" smtClean="0">
                <a:latin typeface="Arial" pitchFamily="34" charset="0"/>
              </a:rPr>
              <a:t>年歷史，對大部份人的世界觀有重大的影響。這騙人理論假設</a:t>
            </a:r>
          </a:p>
          <a:p>
            <a:r>
              <a:rPr lang="zh-TW" altLang="en-US" dirty="0" smtClean="0">
                <a:latin typeface="Arial" pitchFamily="34" charset="0"/>
              </a:rPr>
              <a:t>	人是偶然巧合而來</a:t>
            </a:r>
          </a:p>
          <a:p>
            <a:r>
              <a:rPr lang="zh-TW" altLang="en-US" dirty="0" smtClean="0">
                <a:latin typeface="Arial" pitchFamily="34" charset="0"/>
              </a:rPr>
              <a:t>	人是一種動物</a:t>
            </a:r>
          </a:p>
          <a:p>
            <a:r>
              <a:rPr lang="zh-TW" altLang="en-US" dirty="0" smtClean="0">
                <a:latin typeface="Arial" pitchFamily="34" charset="0"/>
              </a:rPr>
              <a:t>	適者生存，人要存活就得自私地鬥爭</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在世界各地，學校裡不少的生物教科書將「進化論」當事實般教育孩童。但實際上，內裡包括很多錯誤的理論，假的證據、穿鑿附會，對化石的錯誤演繹等。</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這些神話，誤導大部份受教育的人，令他們深信不疑。可是，多年來導師所教導的「生命的歷史」，卻是一個假象，一個全球推動的「進化論」。</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Wingdings"/>
              <a:buChar char="Ø"/>
            </a:pPr>
            <a:r>
              <a:rPr lang="en-US" altLang="zh-TW" dirty="0" smtClean="0">
                <a:latin typeface="Arial" pitchFamily="34" charset="0"/>
              </a:rPr>
              <a:t>[ </a:t>
            </a:r>
            <a:r>
              <a:rPr lang="zh-TW" altLang="zh-HK" dirty="0" smtClean="0">
                <a:latin typeface="Arial" pitchFamily="34" charset="0"/>
              </a:rPr>
              <a:t>要製造一個新的蛋白質，必需近百個不同的蛋白質各自發揮不同的作用，互相配合而成，單一個的蛋白質無法成事。</a:t>
            </a:r>
            <a:r>
              <a:rPr lang="en-US" altLang="zh-TW" dirty="0" smtClean="0">
                <a:latin typeface="Arial" pitchFamily="34" charset="0"/>
              </a:rPr>
              <a:t>] </a:t>
            </a:r>
          </a:p>
          <a:p>
            <a:pPr marL="171450" indent="-171450">
              <a:buFont typeface="Wingdings"/>
              <a:buChar char="Ø"/>
            </a:pPr>
            <a:endParaRPr lang="en-US" altLang="zh-TW" dirty="0" smtClean="0">
              <a:latin typeface="Arial" pitchFamily="34" charset="0"/>
            </a:endParaRPr>
          </a:p>
          <a:p>
            <a:pPr marL="171450" indent="-171450">
              <a:buFont typeface="Wingdings"/>
              <a:buChar char="Ø"/>
            </a:pPr>
            <a:r>
              <a:rPr lang="zh-TW" altLang="zh-HK" dirty="0" smtClean="0">
                <a:latin typeface="Arial" pitchFamily="34" charset="0"/>
              </a:rPr>
              <a:t>達爾文論者必須交代單一蛋白質如何能自我生成，這完全不能成立。</a:t>
            </a:r>
          </a:p>
          <a:p>
            <a:endParaRPr lang="zh-TW" altLang="en-US" dirty="0"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20 - </a:t>
            </a:r>
            <a:r>
              <a:rPr lang="zh-TW" altLang="en-US" b="1" u="sng" dirty="0" smtClean="0">
                <a:latin typeface="Arial" pitchFamily="34" charset="0"/>
              </a:rPr>
              <a:t>海克爾胚胎畫 </a:t>
            </a:r>
            <a:r>
              <a:rPr lang="en-US" altLang="zh-TW" b="1" u="sng" dirty="0" smtClean="0">
                <a:latin typeface="Arial" pitchFamily="34" charset="0"/>
              </a:rPr>
              <a:t>(Haeckel’s embryo drawings)</a:t>
            </a:r>
          </a:p>
          <a:p>
            <a:endParaRPr lang="en-US" altLang="zh-TW" dirty="0" smtClean="0">
              <a:latin typeface="Arial" pitchFamily="34" charset="0"/>
            </a:endParaRPr>
          </a:p>
          <a:p>
            <a:r>
              <a:rPr lang="zh-TW" altLang="en-US" dirty="0" smtClean="0">
                <a:latin typeface="Arial" pitchFamily="34" charset="0"/>
              </a:rPr>
              <a:t>厄恩斯特</a:t>
            </a:r>
            <a:r>
              <a:rPr lang="en-US" altLang="zh-TW" dirty="0" smtClean="0">
                <a:latin typeface="Arial" pitchFamily="34" charset="0"/>
              </a:rPr>
              <a:t>‧</a:t>
            </a:r>
            <a:r>
              <a:rPr lang="zh-TW" altLang="en-US" dirty="0" smtClean="0">
                <a:latin typeface="Arial" pitchFamily="34" charset="0"/>
              </a:rPr>
              <a:t>海克爾</a:t>
            </a:r>
            <a:r>
              <a:rPr lang="en-US" altLang="zh-TW" dirty="0" smtClean="0">
                <a:latin typeface="Arial" pitchFamily="34" charset="0"/>
              </a:rPr>
              <a:t>(Ernst Haeckel)</a:t>
            </a:r>
            <a:r>
              <a:rPr lang="zh-TW" altLang="en-US" dirty="0" smtClean="0">
                <a:latin typeface="Arial" pitchFamily="34" charset="0"/>
              </a:rPr>
              <a:t>在他</a:t>
            </a:r>
            <a:r>
              <a:rPr lang="en-US" altLang="zh-TW" dirty="0" smtClean="0">
                <a:latin typeface="Arial" pitchFamily="34" charset="0"/>
              </a:rPr>
              <a:t>1868</a:t>
            </a:r>
            <a:r>
              <a:rPr lang="zh-TW" altLang="en-US" dirty="0" smtClean="0">
                <a:latin typeface="Arial" pitchFamily="34" charset="0"/>
              </a:rPr>
              <a:t>年的著作中稱，他比較人類、猴子及狗的胚胎，發現他們的圖像幾似完全一致。在這基礎上，海克爾便立論說各生物同出一源。</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但，事實並非如此，原來海克爾只繪劃了一個胚胎圖，然後將它削為修改而聲稱是人，猴及狗的胚胎。換言之，海克爾在造假。</a:t>
            </a:r>
            <a:endParaRPr lang="en-US" altLang="zh-TW" dirty="0" smtClean="0">
              <a:latin typeface="Arial" pitchFamily="34" charset="0"/>
            </a:endParaRPr>
          </a:p>
          <a:p>
            <a:endParaRPr lang="en-US" altLang="zh-TW" dirty="0" smtClean="0">
              <a:latin typeface="Arial" pitchFamily="34" charset="0"/>
            </a:endParaRPr>
          </a:p>
          <a:p>
            <a:endParaRPr lang="en-US" altLang="zh-TW" dirty="0" smtClean="0">
              <a:latin typeface="Arial" pitchFamily="34" charset="0"/>
            </a:endParaRPr>
          </a:p>
          <a:p>
            <a:r>
              <a:rPr lang="en-US" altLang="zh-TW" dirty="0" err="1" smtClean="0">
                <a:latin typeface="Arial" pitchFamily="34" charset="0"/>
              </a:rPr>
              <a:t>Bir</a:t>
            </a:r>
            <a:r>
              <a:rPr lang="en-US" altLang="zh-TW" dirty="0" smtClean="0">
                <a:latin typeface="Arial" pitchFamily="34" charset="0"/>
              </a:rPr>
              <a:t> </a:t>
            </a:r>
            <a:r>
              <a:rPr lang="en-US" altLang="zh-TW" dirty="0" err="1" smtClean="0">
                <a:latin typeface="Arial" pitchFamily="34" charset="0"/>
              </a:rPr>
              <a:t>tane</a:t>
            </a:r>
            <a:r>
              <a:rPr lang="en-US" altLang="zh-TW" dirty="0" smtClean="0">
                <a:latin typeface="Arial" pitchFamily="34" charset="0"/>
              </a:rPr>
              <a:t> </a:t>
            </a:r>
            <a:r>
              <a:rPr lang="en-US" altLang="zh-TW" dirty="0" err="1" smtClean="0">
                <a:latin typeface="Arial" pitchFamily="34" charset="0"/>
              </a:rPr>
              <a:t>embriyo</a:t>
            </a:r>
            <a:r>
              <a:rPr lang="en-US" altLang="zh-TW" dirty="0" smtClean="0">
                <a:latin typeface="Arial" pitchFamily="34" charset="0"/>
              </a:rPr>
              <a:t> </a:t>
            </a:r>
            <a:r>
              <a:rPr lang="en-US" altLang="zh-TW" dirty="0" err="1" smtClean="0">
                <a:latin typeface="Arial" pitchFamily="34" charset="0"/>
              </a:rPr>
              <a:t>resimlerinin</a:t>
            </a:r>
            <a:r>
              <a:rPr lang="en-US" altLang="zh-TW" dirty="0" smtClean="0">
                <a:latin typeface="Arial" pitchFamily="34" charset="0"/>
              </a:rPr>
              <a:t> </a:t>
            </a:r>
            <a:r>
              <a:rPr lang="en-US" altLang="zh-TW" dirty="0" err="1" smtClean="0">
                <a:latin typeface="Arial" pitchFamily="34" charset="0"/>
              </a:rPr>
              <a:t>olduğu</a:t>
            </a:r>
            <a:r>
              <a:rPr lang="en-US" altLang="zh-TW" dirty="0" smtClean="0">
                <a:latin typeface="Arial" pitchFamily="34" charset="0"/>
              </a:rPr>
              <a:t> (</a:t>
            </a:r>
            <a:r>
              <a:rPr lang="en-US" altLang="zh-TW" dirty="0" err="1" smtClean="0">
                <a:latin typeface="Arial" pitchFamily="34" charset="0"/>
              </a:rPr>
              <a:t>karşılaştırmalı</a:t>
            </a:r>
            <a:r>
              <a:rPr lang="en-US" altLang="zh-TW" dirty="0" smtClean="0">
                <a:latin typeface="Arial" pitchFamily="34" charset="0"/>
              </a:rPr>
              <a:t>) </a:t>
            </a:r>
            <a:r>
              <a:rPr lang="en-US" altLang="zh-TW" dirty="0" err="1" smtClean="0">
                <a:latin typeface="Arial" pitchFamily="34" charset="0"/>
              </a:rPr>
              <a:t>resim</a:t>
            </a:r>
            <a:r>
              <a:rPr lang="en-US" altLang="zh-TW" dirty="0" smtClean="0">
                <a:latin typeface="Arial" pitchFamily="34" charset="0"/>
              </a:rPr>
              <a:t> </a:t>
            </a:r>
            <a:r>
              <a:rPr lang="en-US" altLang="zh-TW" dirty="0" err="1" smtClean="0">
                <a:latin typeface="Arial" pitchFamily="34" charset="0"/>
              </a:rPr>
              <a:t>koymuştum</a:t>
            </a:r>
            <a:r>
              <a:rPr lang="en-US" altLang="zh-TW" dirty="0" smtClean="0">
                <a:latin typeface="Arial" pitchFamily="34" charset="0"/>
              </a:rPr>
              <a:t>, o </a:t>
            </a:r>
            <a:r>
              <a:rPr lang="en-US" altLang="zh-TW" dirty="0" err="1" smtClean="0">
                <a:latin typeface="Arial" pitchFamily="34" charset="0"/>
              </a:rPr>
              <a:t>eklenecek</a:t>
            </a:r>
            <a:r>
              <a:rPr lang="en-US" altLang="zh-TW" dirty="0" smtClean="0">
                <a:latin typeface="Arial" pitchFamily="34" charset="0"/>
              </a:rPr>
              <a:t>.</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他公開承認說：</a:t>
            </a:r>
            <a:r>
              <a:rPr lang="en-US" altLang="zh-TW" dirty="0" smtClean="0">
                <a:latin typeface="Arial" pitchFamily="34" charset="0"/>
              </a:rPr>
              <a:t>……</a:t>
            </a:r>
            <a:endParaRPr lang="zh-CN" altLang="en-US" dirty="0" smtClean="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話雖如此，但不少生物學家仍以海克爾的胚胎繪圖作為參考資料。及後，他仍繼續發表他新繪製的比較各種胚胎的圖片，認為人與魚的胚胎特別相似。</a:t>
            </a:r>
          </a:p>
          <a:p>
            <a:endParaRPr lang="zh-TW" altLang="en-US" dirty="0" smtClean="0">
              <a:latin typeface="Arial" pitchFamily="34" charset="0"/>
            </a:endParaRPr>
          </a:p>
          <a:p>
            <a:r>
              <a:rPr lang="zh-TW" altLang="en-US" dirty="0" smtClean="0">
                <a:latin typeface="Arial" pitchFamily="34" charset="0"/>
              </a:rPr>
              <a:t>海克爾提倡「重演論」，即胚胎在母親體內發育的過程中，重演祖先經歷過的進化過程。但這完全是個大騙局。</a:t>
            </a:r>
          </a:p>
          <a:p>
            <a:endParaRPr lang="zh-TW" altLang="en-US" dirty="0" smtClean="0">
              <a:latin typeface="Arial" pitchFamily="34" charset="0"/>
            </a:endParaRPr>
          </a:p>
          <a:p>
            <a:r>
              <a:rPr lang="zh-TW" altLang="en-US" dirty="0" smtClean="0">
                <a:latin typeface="Arial" pitchFamily="34" charset="0"/>
              </a:rPr>
              <a:t>在</a:t>
            </a:r>
            <a:r>
              <a:rPr lang="en-US" altLang="zh-TW" dirty="0" smtClean="0">
                <a:latin typeface="Arial" pitchFamily="34" charset="0"/>
              </a:rPr>
              <a:t>1990</a:t>
            </a:r>
            <a:r>
              <a:rPr lang="zh-TW" altLang="en-US" dirty="0" smtClean="0">
                <a:latin typeface="Arial" pitchFamily="34" charset="0"/>
              </a:rPr>
              <a:t>年代，胚胎學家米高</a:t>
            </a:r>
            <a:r>
              <a:rPr lang="en-US" altLang="zh-TW" dirty="0" smtClean="0">
                <a:latin typeface="Arial" pitchFamily="34" charset="0"/>
              </a:rPr>
              <a:t>‧</a:t>
            </a:r>
            <a:r>
              <a:rPr lang="zh-TW" altLang="en-US" dirty="0" smtClean="0">
                <a:latin typeface="Arial" pitchFamily="34" charset="0"/>
              </a:rPr>
              <a:t>李察遜</a:t>
            </a:r>
            <a:r>
              <a:rPr lang="en-US" altLang="zh-TW" dirty="0" smtClean="0">
                <a:latin typeface="Arial" pitchFamily="34" charset="0"/>
              </a:rPr>
              <a:t>(Michael Richardson)</a:t>
            </a:r>
            <a:r>
              <a:rPr lang="zh-TW" altLang="en-US" dirty="0" smtClean="0">
                <a:latin typeface="Arial" pitchFamily="34" charset="0"/>
              </a:rPr>
              <a:t>用顯微鏡檢視脊椎動物的胚胎，發現與海克爾所繪劃的完全不同。</a:t>
            </a:r>
          </a:p>
          <a:p>
            <a:endParaRPr lang="zh-TW" altLang="en-US" dirty="0" smtClean="0">
              <a:latin typeface="Arial" pitchFamily="34" charset="0"/>
            </a:endParaRPr>
          </a:p>
          <a:p>
            <a:r>
              <a:rPr lang="zh-TW" altLang="en-US" dirty="0" smtClean="0">
                <a:latin typeface="Arial" pitchFamily="34" charset="0"/>
              </a:rPr>
              <a:t>故推斷當年海克爾只是將幾個胚胎的設計圖樣板，胡亂增刪縮放，魚目混珠。</a:t>
            </a:r>
          </a:p>
          <a:p>
            <a:endParaRPr lang="zh-TW" altLang="en-US" dirty="0"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被海克爾指為人類胚胎中的「鰓」，其實證明是中耳導管、甲狀旁腺的初始階段。</a:t>
            </a:r>
          </a:p>
          <a:p>
            <a:endParaRPr lang="zh-TW" altLang="en-US" dirty="0" smtClean="0">
              <a:latin typeface="Arial" pitchFamily="34" charset="0"/>
            </a:endParaRPr>
          </a:p>
          <a:p>
            <a:endParaRPr lang="zh-TW" altLang="en-US" dirty="0" smtClean="0">
              <a:latin typeface="Arial" pitchFamily="34" charset="0"/>
            </a:endParaRPr>
          </a:p>
          <a:p>
            <a:endParaRPr lang="zh-CN" altLang="en-US" dirty="0"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latin typeface="Arial" pitchFamily="34" charset="0"/>
              </a:rPr>
              <a:t>1997</a:t>
            </a:r>
            <a:r>
              <a:rPr lang="zh-TW" altLang="en-US" dirty="0" smtClean="0">
                <a:latin typeface="Arial" pitchFamily="34" charset="0"/>
              </a:rPr>
              <a:t>年</a:t>
            </a:r>
            <a:r>
              <a:rPr lang="en-US" altLang="zh-TW" dirty="0" smtClean="0">
                <a:latin typeface="Arial" pitchFamily="34" charset="0"/>
              </a:rPr>
              <a:t>9</a:t>
            </a:r>
            <a:r>
              <a:rPr lang="zh-TW" altLang="en-US" dirty="0" smtClean="0">
                <a:latin typeface="Arial" pitchFamily="34" charset="0"/>
              </a:rPr>
              <a:t>月</a:t>
            </a:r>
            <a:r>
              <a:rPr lang="en-US" altLang="zh-TW" dirty="0" smtClean="0">
                <a:latin typeface="Arial" pitchFamily="34" charset="0"/>
              </a:rPr>
              <a:t>5</a:t>
            </a:r>
            <a:r>
              <a:rPr lang="zh-TW" altLang="en-US" dirty="0" smtClean="0">
                <a:latin typeface="Arial" pitchFamily="34" charset="0"/>
              </a:rPr>
              <a:t>日出版的科學期刊，題為「海克爾的胚胎：作假重現」，至此，科學界公認他是偽造。</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有趣的是，時至今日，海克爾的作假繪圖仍可在一些教科書內找到。這足以反映達爾文進化論的欺騙規模。</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u="sng" dirty="0" smtClean="0">
                <a:latin typeface="Arial" pitchFamily="34" charset="0"/>
              </a:rPr>
              <a:t>23 - </a:t>
            </a:r>
            <a:r>
              <a:rPr lang="zh-CN" altLang="en-US" b="1" u="sng" dirty="0" smtClean="0">
                <a:latin typeface="Arial" pitchFamily="34" charset="0"/>
              </a:rPr>
              <a:t>奧塔</a:t>
            </a:r>
            <a:r>
              <a:rPr lang="en-US" altLang="zh-CN" b="1" u="sng" dirty="0" smtClean="0">
                <a:latin typeface="Arial" pitchFamily="34" charset="0"/>
              </a:rPr>
              <a:t>‧</a:t>
            </a:r>
            <a:r>
              <a:rPr lang="zh-CN" altLang="en-US" b="1" u="sng" dirty="0" smtClean="0">
                <a:latin typeface="Arial" pitchFamily="34" charset="0"/>
              </a:rPr>
              <a:t>本嘎 </a:t>
            </a:r>
            <a:r>
              <a:rPr lang="en-US" altLang="zh-CN" b="1" u="sng" dirty="0" smtClean="0">
                <a:latin typeface="Arial" pitchFamily="34" charset="0"/>
              </a:rPr>
              <a:t>(Ota </a:t>
            </a:r>
            <a:r>
              <a:rPr lang="en-US" altLang="zh-CN" b="1" u="sng" dirty="0" err="1" smtClean="0">
                <a:latin typeface="Arial" pitchFamily="34" charset="0"/>
              </a:rPr>
              <a:t>Benga</a:t>
            </a:r>
            <a:r>
              <a:rPr lang="en-US" altLang="zh-CN" b="1" u="sng" dirty="0" smtClean="0">
                <a:latin typeface="Arial" pitchFamily="34" charset="0"/>
              </a:rPr>
              <a:t>)</a:t>
            </a:r>
          </a:p>
          <a:p>
            <a:endParaRPr lang="en-US" altLang="zh-CN" b="1" u="sng" dirty="0" smtClean="0">
              <a:latin typeface="Arial" pitchFamily="34" charset="0"/>
            </a:endParaRPr>
          </a:p>
          <a:p>
            <a:r>
              <a:rPr lang="zh-TW" altLang="zh-HK" sz="1200" kern="1200" dirty="0" smtClean="0">
                <a:solidFill>
                  <a:schemeClr val="tx1"/>
                </a:solidFill>
                <a:effectLst/>
                <a:latin typeface="Arial" charset="0"/>
                <a:ea typeface="MS PGothic" pitchFamily="34" charset="-128"/>
                <a:cs typeface="ＭＳ Ｐゴシック" pitchFamily="-106" charset="-128"/>
              </a:rPr>
              <a:t>皮爾當人、內布拉斯加人、海克爾胚胎、奧塔‧本嘎</a:t>
            </a:r>
            <a:r>
              <a:rPr lang="en-US" altLang="zh-HK" sz="1200" kern="1200" dirty="0" smtClean="0">
                <a:solidFill>
                  <a:schemeClr val="tx1"/>
                </a:solidFill>
                <a:effectLst/>
                <a:latin typeface="Arial" charset="0"/>
                <a:ea typeface="MS PGothic" pitchFamily="34" charset="-128"/>
                <a:cs typeface="ＭＳ Ｐゴシック" pitchFamily="-106" charset="-128"/>
              </a:rPr>
              <a:t>(Ota </a:t>
            </a:r>
            <a:r>
              <a:rPr lang="en-US" altLang="zh-HK" sz="1200" kern="1200" dirty="0" err="1" smtClean="0">
                <a:solidFill>
                  <a:schemeClr val="tx1"/>
                </a:solidFill>
                <a:effectLst/>
                <a:latin typeface="Arial" charset="0"/>
                <a:ea typeface="MS PGothic" pitchFamily="34" charset="-128"/>
                <a:cs typeface="ＭＳ Ｐゴシック" pitchFamily="-106" charset="-128"/>
              </a:rPr>
              <a:t>Benga</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等醜聞，足證進化論者用盡各種方法，不擇手段地要證明他們的理論。</a:t>
            </a:r>
            <a:endParaRPr lang="en-US" altLang="zh-TW" sz="1200" kern="1200" dirty="0" smtClean="0">
              <a:solidFill>
                <a:schemeClr val="tx1"/>
              </a:solidFill>
              <a:effectLst/>
              <a:latin typeface="Arial" charset="0"/>
              <a:ea typeface="MS PGothic" pitchFamily="34" charset="-128"/>
              <a:cs typeface="ＭＳ Ｐゴシック" pitchFamily="-106" charset="-128"/>
            </a:endParaRPr>
          </a:p>
          <a:p>
            <a:endParaRPr lang="zh-TW" altLang="zh-HK" sz="1200" kern="1200" dirty="0" smtClean="0">
              <a:solidFill>
                <a:schemeClr val="tx1"/>
              </a:solidFill>
              <a:effectLst/>
              <a:latin typeface="Arial" charset="0"/>
              <a:ea typeface="MS PGothic" pitchFamily="34" charset="-128"/>
              <a:cs typeface="ＭＳ Ｐゴシック" pitchFamily="-106" charset="-128"/>
            </a:endParaRPr>
          </a:p>
          <a:p>
            <a:r>
              <a:rPr lang="zh-TW" altLang="zh-HK" sz="1200" kern="1200" dirty="0" smtClean="0">
                <a:solidFill>
                  <a:schemeClr val="tx1"/>
                </a:solidFill>
                <a:effectLst/>
                <a:latin typeface="Arial" charset="0"/>
                <a:ea typeface="MS PGothic" pitchFamily="34" charset="-128"/>
                <a:cs typeface="ＭＳ Ｐゴシック" pitchFamily="-106" charset="-128"/>
              </a:rPr>
              <a:t>一些進化論者相信，</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半人半猿</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的生物化石不僅可以找到，而且類似生物在世界各地還存活著。</a:t>
            </a:r>
            <a:r>
              <a:rPr lang="en-US" altLang="zh-HK" sz="1200" kern="1200" dirty="0" smtClean="0">
                <a:solidFill>
                  <a:schemeClr val="tx1"/>
                </a:solidFill>
                <a:effectLst/>
                <a:latin typeface="Arial" charset="0"/>
                <a:ea typeface="MS PGothic" pitchFamily="34" charset="-128"/>
                <a:cs typeface="ＭＳ Ｐゴシック" pitchFamily="-106" charset="-128"/>
              </a:rPr>
              <a:t>20</a:t>
            </a:r>
            <a:r>
              <a:rPr lang="zh-TW" altLang="zh-HK" sz="1200" kern="1200" dirty="0" smtClean="0">
                <a:solidFill>
                  <a:schemeClr val="tx1"/>
                </a:solidFill>
                <a:effectLst/>
                <a:latin typeface="Arial" charset="0"/>
                <a:ea typeface="MS PGothic" pitchFamily="34" charset="-128"/>
                <a:cs typeface="ＭＳ Ｐゴシック" pitchFamily="-106" charset="-128"/>
              </a:rPr>
              <a:t>世紀初，尋找</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活的過渡連接</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的渴求，導致了不幸的事件；其中最殘忍的一次，就是名為澳塔</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本嘎</a:t>
            </a:r>
            <a:r>
              <a:rPr lang="en-US" altLang="zh-HK" sz="1200" kern="1200" dirty="0" smtClean="0">
                <a:solidFill>
                  <a:schemeClr val="tx1"/>
                </a:solidFill>
                <a:effectLst/>
                <a:latin typeface="Arial" charset="0"/>
                <a:ea typeface="MS PGothic" pitchFamily="34" charset="-128"/>
                <a:cs typeface="ＭＳ Ｐゴシック" pitchFamily="-106" charset="-128"/>
              </a:rPr>
              <a:t>(Ota </a:t>
            </a:r>
            <a:r>
              <a:rPr lang="en-US" altLang="zh-HK" sz="1200" kern="1200" dirty="0" err="1" smtClean="0">
                <a:solidFill>
                  <a:schemeClr val="tx1"/>
                </a:solidFill>
                <a:effectLst/>
                <a:latin typeface="Arial" charset="0"/>
                <a:ea typeface="MS PGothic" pitchFamily="34" charset="-128"/>
                <a:cs typeface="ＭＳ Ｐゴシック" pitchFamily="-106" charset="-128"/>
              </a:rPr>
              <a:t>Benga</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的矮人的故事：</a:t>
            </a:r>
            <a:endParaRPr lang="en-US" altLang="zh-TW" sz="1200" kern="1200" dirty="0" smtClean="0">
              <a:solidFill>
                <a:schemeClr val="tx1"/>
              </a:solidFill>
              <a:effectLst/>
              <a:latin typeface="Arial" charset="0"/>
              <a:ea typeface="MS PGothic" pitchFamily="34" charset="-128"/>
              <a:cs typeface="ＭＳ Ｐゴシック" pitchFamily="-106" charset="-128"/>
            </a:endParaRPr>
          </a:p>
          <a:p>
            <a:endParaRPr lang="zh-TW" altLang="zh-HK" sz="1200" kern="1200" dirty="0" smtClean="0">
              <a:solidFill>
                <a:schemeClr val="tx1"/>
              </a:solidFill>
              <a:effectLst/>
              <a:latin typeface="Arial" charset="0"/>
              <a:ea typeface="MS PGothic" pitchFamily="34" charset="-128"/>
              <a:cs typeface="ＭＳ Ｐゴシック" pitchFamily="-106" charset="-128"/>
            </a:endParaRPr>
          </a:p>
          <a:p>
            <a:r>
              <a:rPr lang="en-US" altLang="zh-HK" sz="1200" kern="1200" dirty="0" smtClean="0">
                <a:solidFill>
                  <a:schemeClr val="tx1"/>
                </a:solidFill>
                <a:effectLst/>
                <a:latin typeface="Arial" charset="0"/>
                <a:ea typeface="MS PGothic" pitchFamily="34" charset="-128"/>
                <a:cs typeface="ＭＳ Ｐゴシック" pitchFamily="-106" charset="-128"/>
              </a:rPr>
              <a:t>1904</a:t>
            </a:r>
            <a:r>
              <a:rPr lang="zh-TW" altLang="zh-HK" sz="1200" kern="1200" dirty="0" smtClean="0">
                <a:solidFill>
                  <a:schemeClr val="tx1"/>
                </a:solidFill>
                <a:effectLst/>
                <a:latin typeface="Arial" charset="0"/>
                <a:ea typeface="MS PGothic" pitchFamily="34" charset="-128"/>
                <a:cs typeface="ＭＳ Ｐゴシック" pitchFamily="-106" charset="-128"/>
              </a:rPr>
              <a:t>年，一個進化論研究人員在剛果捕獲了奧塔</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本嘎。他有一個妻子和兩個孩子。但是，他卻像動物一樣地用鐵鏈拴住，然後關進籠子，帶到了美國</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進化論者在美國</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聖</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路易斯世界博覽會</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上，把他與其他猿類動物關在一起公開示了，並作為</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人類最接近的過渡型</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向大家介紹。</a:t>
            </a:r>
            <a:endParaRPr lang="en-US" altLang="zh-TW" sz="1200" kern="1200" dirty="0" smtClean="0">
              <a:solidFill>
                <a:schemeClr val="tx1"/>
              </a:solidFill>
              <a:effectLst/>
              <a:latin typeface="Arial" charset="0"/>
              <a:ea typeface="MS PGothic" pitchFamily="34" charset="-128"/>
              <a:cs typeface="ＭＳ Ｐゴシック" pitchFamily="-106" charset="-128"/>
            </a:endParaRPr>
          </a:p>
          <a:p>
            <a:endParaRPr lang="en-US" altLang="zh-TW" sz="1200" kern="1200" dirty="0" smtClean="0">
              <a:solidFill>
                <a:schemeClr val="tx1"/>
              </a:solidFill>
              <a:effectLst/>
              <a:latin typeface="Arial" charset="0"/>
              <a:ea typeface="MS PGothic" pitchFamily="34" charset="-128"/>
              <a:cs typeface="ＭＳ Ｐゴシック" pitchFamily="-106" charset="-128"/>
            </a:endParaRPr>
          </a:p>
          <a:p>
            <a:r>
              <a:rPr lang="zh-TW" altLang="zh-HK" sz="1200" kern="1200" dirty="0" smtClean="0">
                <a:solidFill>
                  <a:schemeClr val="tx1"/>
                </a:solidFill>
                <a:effectLst/>
                <a:latin typeface="Arial" charset="0"/>
                <a:ea typeface="MS PGothic" pitchFamily="34" charset="-128"/>
                <a:cs typeface="ＭＳ Ｐゴシック" pitchFamily="-106" charset="-128"/>
              </a:rPr>
              <a:t>兩年後，他們把他帶到紐約的布朗克斯動物園；在那裏，他以</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人類古老的祖先</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的名稱，與幾隻小猩猩、一隻大猩猩一同作為</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動物</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展覽。並把他像普通動物一樣關在籠子裏。參觀者也把關在籠裏的奧塔</a:t>
            </a:r>
            <a:r>
              <a:rPr lang="en-US" altLang="zh-HK" sz="1200" kern="1200" dirty="0" smtClean="0">
                <a:solidFill>
                  <a:schemeClr val="tx1"/>
                </a:solidFill>
                <a:effectLst/>
                <a:latin typeface="Arial" charset="0"/>
                <a:ea typeface="MS PGothic" pitchFamily="34" charset="-128"/>
                <a:cs typeface="ＭＳ Ｐゴシック" pitchFamily="-106" charset="-128"/>
              </a:rPr>
              <a:t>·</a:t>
            </a:r>
            <a:r>
              <a:rPr lang="zh-TW" altLang="zh-HK" sz="1200" kern="1200" dirty="0" smtClean="0">
                <a:solidFill>
                  <a:schemeClr val="tx1"/>
                </a:solidFill>
                <a:effectLst/>
                <a:latin typeface="Arial" charset="0"/>
                <a:ea typeface="MS PGothic" pitchFamily="34" charset="-128"/>
                <a:cs typeface="ＭＳ Ｐゴシック" pitchFamily="-106" charset="-128"/>
              </a:rPr>
              <a:t>本嘎看作一種普通的動物。他最終因為不能承受強加於他的如此待遇而自殺了！</a:t>
            </a:r>
          </a:p>
          <a:p>
            <a:endParaRPr lang="zh-CN" altLang="en-US" b="1" u="sng" dirty="0"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24 - </a:t>
            </a:r>
            <a:r>
              <a:rPr lang="zh-TW" altLang="en-US" b="1" u="sng" dirty="0" smtClean="0">
                <a:latin typeface="Arial" pitchFamily="34" charset="0"/>
              </a:rPr>
              <a:t>阿塔普埃卡化石 </a:t>
            </a:r>
            <a:r>
              <a:rPr lang="en-US" altLang="zh-TW" b="1" u="sng" dirty="0" smtClean="0">
                <a:latin typeface="Arial" pitchFamily="34" charset="0"/>
              </a:rPr>
              <a:t>(</a:t>
            </a:r>
            <a:r>
              <a:rPr lang="en-US" altLang="zh-TW" b="1" u="sng" dirty="0" err="1" smtClean="0">
                <a:latin typeface="Arial" pitchFamily="34" charset="0"/>
              </a:rPr>
              <a:t>Atapuerca</a:t>
            </a:r>
            <a:r>
              <a:rPr lang="en-US" altLang="zh-TW" b="1" u="sng" dirty="0" smtClean="0">
                <a:latin typeface="Arial" pitchFamily="34" charset="0"/>
              </a:rPr>
              <a:t> fossil)</a:t>
            </a:r>
          </a:p>
          <a:p>
            <a:endParaRPr lang="en-US" altLang="zh-TW" dirty="0" smtClean="0">
              <a:latin typeface="Arial" pitchFamily="34" charset="0"/>
            </a:endParaRPr>
          </a:p>
          <a:p>
            <a:r>
              <a:rPr lang="zh-TW" altLang="en-US" dirty="0" smtClean="0">
                <a:latin typeface="Arial" pitchFamily="34" charset="0"/>
              </a:rPr>
              <a:t>一個最有趣而重要的事實是現代人的古代歷史推翻幻想中的人類家譜。</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事實發現「有智慧的人」</a:t>
            </a:r>
            <a:r>
              <a:rPr lang="en-US" altLang="zh-TW" dirty="0" smtClean="0">
                <a:latin typeface="Arial" pitchFamily="34" charset="0"/>
              </a:rPr>
              <a:t>﹝</a:t>
            </a:r>
            <a:r>
              <a:rPr lang="zh-TW" altLang="en-US" dirty="0" smtClean="0">
                <a:latin typeface="Arial" pitchFamily="34" charset="0"/>
              </a:rPr>
              <a:t>智人</a:t>
            </a:r>
            <a:r>
              <a:rPr lang="en-US" altLang="zh-TW" dirty="0" smtClean="0">
                <a:latin typeface="Arial" pitchFamily="34" charset="0"/>
              </a:rPr>
              <a:t>﹞(homo sapiens)</a:t>
            </a:r>
            <a:r>
              <a:rPr lang="zh-TW" altLang="en-US" dirty="0" smtClean="0">
                <a:latin typeface="Arial" pitchFamily="34" charset="0"/>
              </a:rPr>
              <a:t>與我們樣貌完全一樣，生存至</a:t>
            </a:r>
            <a:r>
              <a:rPr lang="en-US" altLang="zh-TW" dirty="0" smtClean="0">
                <a:latin typeface="Arial" pitchFamily="34" charset="0"/>
              </a:rPr>
              <a:t>100</a:t>
            </a:r>
            <a:r>
              <a:rPr lang="zh-TW" altLang="en-US" dirty="0" smtClean="0">
                <a:latin typeface="Arial" pitchFamily="34" charset="0"/>
              </a:rPr>
              <a:t>萬年前。</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圖片所見的是於</a:t>
            </a:r>
            <a:r>
              <a:rPr lang="en-US" altLang="zh-TW" dirty="0" smtClean="0">
                <a:latin typeface="Arial" pitchFamily="34" charset="0"/>
              </a:rPr>
              <a:t>1995</a:t>
            </a:r>
            <a:r>
              <a:rPr lang="zh-TW" altLang="en-US" dirty="0" smtClean="0">
                <a:latin typeface="Arial" pitchFamily="34" charset="0"/>
              </a:rPr>
              <a:t>年於西班牙一個地區叫阿塔普埃卡</a:t>
            </a:r>
            <a:r>
              <a:rPr lang="en-US" altLang="zh-TW" dirty="0" smtClean="0">
                <a:latin typeface="Arial" pitchFamily="34" charset="0"/>
              </a:rPr>
              <a:t>(</a:t>
            </a:r>
            <a:r>
              <a:rPr lang="en-US" altLang="zh-TW" dirty="0" err="1" smtClean="0">
                <a:latin typeface="Arial" pitchFamily="34" charset="0"/>
              </a:rPr>
              <a:t>Atapuerca</a:t>
            </a:r>
            <a:r>
              <a:rPr lang="en-US" altLang="zh-TW" dirty="0" smtClean="0">
                <a:latin typeface="Arial" pitchFamily="34" charset="0"/>
              </a:rPr>
              <a:t>)</a:t>
            </a:r>
            <a:r>
              <a:rPr lang="zh-TW" altLang="en-US" dirty="0" smtClean="0">
                <a:latin typeface="Arial" pitchFamily="34" charset="0"/>
              </a:rPr>
              <a:t>所發現的頭骨化石。它的出土，令古生物學家震驚，因為它只有</a:t>
            </a:r>
            <a:r>
              <a:rPr lang="en-US" altLang="zh-TW" dirty="0" smtClean="0">
                <a:latin typeface="Arial" pitchFamily="34" charset="0"/>
              </a:rPr>
              <a:t>80</a:t>
            </a:r>
            <a:r>
              <a:rPr lang="zh-TW" altLang="en-US" dirty="0" smtClean="0">
                <a:latin typeface="Arial" pitchFamily="34" charset="0"/>
              </a:rPr>
              <a:t>萬年歷史，於是，把所謂的人類家譜摧毀。</a:t>
            </a:r>
          </a:p>
          <a:p>
            <a:endParaRPr lang="zh-TW" altLang="en-US" dirty="0"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latin typeface="Arial" pitchFamily="34" charset="0"/>
              </a:rPr>
              <a:t>著名的進化論雜誌如”</a:t>
            </a:r>
            <a:r>
              <a:rPr lang="en-US" altLang="zh-CN" dirty="0" smtClean="0">
                <a:latin typeface="Arial" pitchFamily="34" charset="0"/>
              </a:rPr>
              <a:t>Discovering Archeology”《</a:t>
            </a:r>
            <a:r>
              <a:rPr lang="zh-CN" altLang="en-US" dirty="0" smtClean="0">
                <a:latin typeface="Arial" pitchFamily="34" charset="0"/>
              </a:rPr>
              <a:t>考古發現</a:t>
            </a:r>
            <a:r>
              <a:rPr lang="en-US" altLang="zh-CN" dirty="0" smtClean="0">
                <a:latin typeface="Arial" pitchFamily="34" charset="0"/>
              </a:rPr>
              <a:t>》</a:t>
            </a:r>
            <a:r>
              <a:rPr lang="zh-CN" altLang="en-US" dirty="0" smtClean="0">
                <a:latin typeface="Arial" pitchFamily="34" charset="0"/>
              </a:rPr>
              <a:t>的編輯</a:t>
            </a:r>
            <a:r>
              <a:rPr lang="en-US" altLang="zh-CN" dirty="0" smtClean="0">
                <a:latin typeface="Arial" pitchFamily="34" charset="0"/>
              </a:rPr>
              <a:t>Robert Locke</a:t>
            </a:r>
            <a:r>
              <a:rPr lang="zh-CN" altLang="en-US" dirty="0" smtClean="0">
                <a:latin typeface="Arial" pitchFamily="34" charset="0"/>
              </a:rPr>
              <a:t>及</a:t>
            </a:r>
            <a:endParaRPr lang="en-US" altLang="zh-CN" dirty="0" smtClean="0">
              <a:latin typeface="Arial" pitchFamily="34" charset="0"/>
            </a:endParaRPr>
          </a:p>
          <a:p>
            <a:r>
              <a:rPr lang="zh-CN" altLang="en-US" dirty="0" smtClean="0">
                <a:latin typeface="Arial" pitchFamily="34" charset="0"/>
              </a:rPr>
              <a:t>”</a:t>
            </a:r>
            <a:r>
              <a:rPr lang="en-US" altLang="zh-CN" dirty="0" smtClean="0">
                <a:latin typeface="Arial" pitchFamily="34" charset="0"/>
              </a:rPr>
              <a:t>Nature”</a:t>
            </a:r>
            <a:r>
              <a:rPr lang="zh-CN" altLang="en-US" dirty="0" smtClean="0">
                <a:latin typeface="Arial" pitchFamily="34" charset="0"/>
              </a:rPr>
              <a:t>編輯</a:t>
            </a:r>
            <a:r>
              <a:rPr lang="en-US" altLang="zh-CN" dirty="0" smtClean="0">
                <a:latin typeface="Arial" pitchFamily="34" charset="0"/>
              </a:rPr>
              <a:t>Henry Gee</a:t>
            </a:r>
            <a:r>
              <a:rPr lang="zh-CN" altLang="en-US" dirty="0" smtClean="0">
                <a:latin typeface="Arial" pitchFamily="34" charset="0"/>
              </a:rPr>
              <a:t>同時表示人類的所謂家譜是子烏虛有的，是人類憑空想像的作品。</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1"/>
          <p:cNvSpPr>
            <a:spLocks noGrp="1" noRot="1" noChangeAspect="1" noChangeArrowheads="1" noTextEdit="1"/>
          </p:cNvSpPr>
          <p:nvPr>
            <p:ph type="sldImg"/>
          </p:nvPr>
        </p:nvSpPr>
        <p:spPr>
          <a:solidFill>
            <a:srgbClr val="FFFFFF"/>
          </a:solidFill>
          <a:ln/>
        </p:spPr>
      </p:sp>
      <p:sp>
        <p:nvSpPr>
          <p:cNvPr id="2467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b="1" u="sng" dirty="0" smtClean="0">
                <a:solidFill>
                  <a:srgbClr val="262626"/>
                </a:solidFill>
                <a:latin typeface="Verdana" pitchFamily="34" charset="0"/>
                <a:sym typeface="Verdana" pitchFamily="34" charset="0"/>
              </a:rPr>
              <a:t>25 - </a:t>
            </a:r>
            <a:r>
              <a:rPr lang="zh-TW" altLang="en-US" b="1" u="sng" dirty="0" smtClean="0">
                <a:solidFill>
                  <a:srgbClr val="262626"/>
                </a:solidFill>
                <a:latin typeface="Verdana" pitchFamily="34" charset="0"/>
                <a:sym typeface="Verdana" pitchFamily="34" charset="0"/>
              </a:rPr>
              <a:t>最近的作假</a:t>
            </a:r>
            <a:endParaRPr lang="en-US" altLang="zh-TW" b="1" u="sng" dirty="0" smtClean="0">
              <a:solidFill>
                <a:srgbClr val="262626"/>
              </a:solidFill>
              <a:latin typeface="Verdana" pitchFamily="34" charset="0"/>
              <a:sym typeface="Verdana" pitchFamily="34" charset="0"/>
            </a:endParaRPr>
          </a:p>
          <a:p>
            <a:pPr eaLnBrk="1" hangingPunct="1"/>
            <a:endParaRPr lang="zh-TW" altLang="en-US" dirty="0" smtClean="0">
              <a:solidFill>
                <a:srgbClr val="262626"/>
              </a:solidFill>
              <a:latin typeface="Verdana" pitchFamily="34" charset="0"/>
              <a:sym typeface="Verdana" pitchFamily="34" charset="0"/>
            </a:endParaRPr>
          </a:p>
          <a:p>
            <a:pPr eaLnBrk="1" hangingPunct="1"/>
            <a:r>
              <a:rPr lang="zh-TW" altLang="en-US" dirty="0" smtClean="0">
                <a:solidFill>
                  <a:srgbClr val="262626"/>
                </a:solidFill>
                <a:latin typeface="Verdana" pitchFamily="34" charset="0"/>
                <a:sym typeface="Verdana" pitchFamily="34" charset="0"/>
              </a:rPr>
              <a:t>由於所有作假的化石先後被揭發，達爾文論者最近又將數十年前出土的化石大事抄作，作假終告失敗，致歉收場。</a:t>
            </a:r>
            <a:endParaRPr lang="en-US" altLang="zh-TW" dirty="0" smtClean="0">
              <a:solidFill>
                <a:srgbClr val="262626"/>
              </a:solidFill>
              <a:latin typeface="Verdana" pitchFamily="34" charset="0"/>
              <a:sym typeface="Verdana" pitchFamily="34" charset="0"/>
            </a:endParaRPr>
          </a:p>
          <a:p>
            <a:pPr eaLnBrk="1" hangingPunct="1"/>
            <a:endParaRPr lang="zh-TW" altLang="en-US" dirty="0" smtClean="0">
              <a:solidFill>
                <a:srgbClr val="262626"/>
              </a:solidFill>
              <a:latin typeface="Verdana" pitchFamily="34" charset="0"/>
              <a:sym typeface="Verdana" pitchFamily="34" charset="0"/>
            </a:endParaRPr>
          </a:p>
          <a:p>
            <a:pPr eaLnBrk="1" hangingPunct="1"/>
            <a:r>
              <a:rPr lang="zh-TW" altLang="en-US" dirty="0" smtClean="0">
                <a:solidFill>
                  <a:srgbClr val="262626"/>
                </a:solidFill>
                <a:latin typeface="Verdana" pitchFamily="34" charset="0"/>
                <a:sym typeface="Verdana" pitchFamily="34" charset="0"/>
              </a:rPr>
              <a:t>其中一例，便是艾達</a:t>
            </a:r>
            <a:r>
              <a:rPr lang="en-US" altLang="zh-TW" dirty="0" smtClean="0">
                <a:solidFill>
                  <a:srgbClr val="262626"/>
                </a:solidFill>
                <a:latin typeface="Verdana" pitchFamily="34" charset="0"/>
                <a:sym typeface="Verdana" pitchFamily="34" charset="0"/>
              </a:rPr>
              <a:t>(Ida)</a:t>
            </a:r>
          </a:p>
          <a:p>
            <a:pPr eaLnBrk="1" hangingPunct="1"/>
            <a:r>
              <a:rPr lang="zh-TW" altLang="en-US" dirty="0" smtClean="0">
                <a:solidFill>
                  <a:srgbClr val="262626"/>
                </a:solidFill>
                <a:latin typeface="Verdana" pitchFamily="34" charset="0"/>
                <a:sym typeface="Verdana" pitchFamily="34" charset="0"/>
              </a:rPr>
              <a:t>在德國出土</a:t>
            </a:r>
            <a:r>
              <a:rPr lang="en-US" altLang="zh-TW" dirty="0" smtClean="0">
                <a:solidFill>
                  <a:srgbClr val="262626"/>
                </a:solidFill>
                <a:latin typeface="Verdana" pitchFamily="34" charset="0"/>
                <a:sym typeface="Verdana" pitchFamily="34" charset="0"/>
              </a:rPr>
              <a:t>4</a:t>
            </a:r>
            <a:r>
              <a:rPr lang="zh-TW" altLang="en-US" dirty="0" smtClean="0">
                <a:solidFill>
                  <a:srgbClr val="262626"/>
                </a:solidFill>
                <a:latin typeface="Verdana" pitchFamily="34" charset="0"/>
                <a:sym typeface="Verdana" pitchFamily="34" charset="0"/>
              </a:rPr>
              <a:t>千</a:t>
            </a:r>
            <a:r>
              <a:rPr lang="en-US" altLang="zh-TW" dirty="0" smtClean="0">
                <a:solidFill>
                  <a:srgbClr val="262626"/>
                </a:solidFill>
                <a:latin typeface="Verdana" pitchFamily="34" charset="0"/>
                <a:sym typeface="Verdana" pitchFamily="34" charset="0"/>
              </a:rPr>
              <a:t>7</a:t>
            </a:r>
            <a:r>
              <a:rPr lang="zh-TW" altLang="en-US" dirty="0" smtClean="0">
                <a:solidFill>
                  <a:srgbClr val="262626"/>
                </a:solidFill>
                <a:latin typeface="Verdana" pitchFamily="34" charset="0"/>
                <a:sym typeface="Verdana" pitchFamily="34" charset="0"/>
              </a:rPr>
              <a:t>百萬年的化石，取名</a:t>
            </a:r>
            <a:r>
              <a:rPr lang="en-US" altLang="zh-TW" dirty="0" smtClean="0">
                <a:solidFill>
                  <a:srgbClr val="262626"/>
                </a:solidFill>
                <a:latin typeface="Verdana" pitchFamily="34" charset="0"/>
                <a:sym typeface="Verdana" pitchFamily="34" charset="0"/>
              </a:rPr>
              <a:t>Ida</a:t>
            </a:r>
            <a:r>
              <a:rPr lang="zh-TW" altLang="en-US" dirty="0" smtClean="0">
                <a:solidFill>
                  <a:srgbClr val="262626"/>
                </a:solidFill>
                <a:latin typeface="Verdana" pitchFamily="34" charset="0"/>
                <a:sym typeface="Verdana" pitchFamily="34" charset="0"/>
              </a:rPr>
              <a:t>的。該化石在各媒體大事抄作，其實只是一絕種的狐猴化石。</a:t>
            </a:r>
          </a:p>
          <a:p>
            <a:pPr eaLnBrk="1" hangingPunct="1"/>
            <a:r>
              <a:rPr lang="zh-TW" altLang="en-US" dirty="0" smtClean="0">
                <a:solidFill>
                  <a:srgbClr val="262626"/>
                </a:solidFill>
                <a:latin typeface="Verdana" pitchFamily="34" charset="0"/>
                <a:sym typeface="Verdana" pitchFamily="34" charset="0"/>
              </a:rPr>
              <a:t>由於該化石如其他絕種的動物，並未表現出甚麼中間型的特徵。</a:t>
            </a:r>
            <a:endParaRPr lang="en-US" altLang="zh-TW" dirty="0" smtClean="0">
              <a:solidFill>
                <a:srgbClr val="262626"/>
              </a:solidFill>
              <a:latin typeface="Verdana" pitchFamily="34" charset="0"/>
              <a:sym typeface="Verdana" pitchFamily="34" charset="0"/>
            </a:endParaRPr>
          </a:p>
          <a:p>
            <a:pPr eaLnBrk="1" hangingPunct="1"/>
            <a:endParaRPr lang="zh-TW" altLang="en-US" dirty="0" smtClean="0">
              <a:solidFill>
                <a:srgbClr val="262626"/>
              </a:solidFill>
              <a:latin typeface="Verdana" pitchFamily="34" charset="0"/>
              <a:sym typeface="Verdana" pitchFamily="34" charset="0"/>
            </a:endParaRPr>
          </a:p>
          <a:p>
            <a:pPr eaLnBrk="1" hangingPunct="1"/>
            <a:r>
              <a:rPr lang="zh-TW" altLang="en-US" dirty="0" smtClean="0">
                <a:solidFill>
                  <a:srgbClr val="262626"/>
                </a:solidFill>
                <a:latin typeface="Verdana" pitchFamily="34" charset="0"/>
                <a:sym typeface="Verdana" pitchFamily="34" charset="0"/>
              </a:rPr>
              <a:t>達爾文論者試圖在它的腳趾，腳甲，足踝，牙齒等做文章。但始終找不到證據顯示它是在進化過程中。</a:t>
            </a:r>
            <a:endParaRPr lang="en-US" altLang="zh-TW" dirty="0" smtClean="0">
              <a:solidFill>
                <a:srgbClr val="262626"/>
              </a:solidFill>
              <a:latin typeface="Verdana" pitchFamily="34" charset="0"/>
              <a:sym typeface="Verdana" pitchFamily="34" charset="0"/>
            </a:endParaRPr>
          </a:p>
          <a:p>
            <a:pPr eaLnBrk="1" hangingPunct="1"/>
            <a:endParaRPr lang="zh-TW" altLang="en-US" dirty="0" smtClean="0">
              <a:solidFill>
                <a:srgbClr val="262626"/>
              </a:solidFill>
              <a:latin typeface="Verdana" pitchFamily="34" charset="0"/>
              <a:sym typeface="Verdana" pitchFamily="34" charset="0"/>
            </a:endParaRPr>
          </a:p>
          <a:p>
            <a:pPr eaLnBrk="1" hangingPunct="1"/>
            <a:r>
              <a:rPr lang="zh-TW" altLang="en-US" dirty="0" smtClean="0">
                <a:solidFill>
                  <a:srgbClr val="262626"/>
                </a:solidFill>
                <a:latin typeface="Verdana" pitchFamily="34" charset="0"/>
                <a:sym typeface="Verdana" pitchFamily="34" charset="0"/>
              </a:rPr>
              <a:t>其實該化石已於</a:t>
            </a:r>
            <a:r>
              <a:rPr lang="en-US" altLang="zh-TW" dirty="0" smtClean="0">
                <a:solidFill>
                  <a:srgbClr val="262626"/>
                </a:solidFill>
                <a:latin typeface="Verdana" pitchFamily="34" charset="0"/>
                <a:sym typeface="Verdana" pitchFamily="34" charset="0"/>
              </a:rPr>
              <a:t>1983</a:t>
            </a:r>
            <a:r>
              <a:rPr lang="zh-TW" altLang="en-US" dirty="0" smtClean="0">
                <a:solidFill>
                  <a:srgbClr val="262626"/>
                </a:solidFill>
                <a:latin typeface="Verdana" pitchFamily="34" charset="0"/>
                <a:sym typeface="Verdana" pitchFamily="34" charset="0"/>
              </a:rPr>
              <a:t>年出土，但經過</a:t>
            </a:r>
            <a:r>
              <a:rPr lang="en-US" altLang="zh-TW" dirty="0" smtClean="0">
                <a:solidFill>
                  <a:srgbClr val="262626"/>
                </a:solidFill>
                <a:latin typeface="Verdana" pitchFamily="34" charset="0"/>
                <a:sym typeface="Verdana" pitchFamily="34" charset="0"/>
              </a:rPr>
              <a:t>26</a:t>
            </a:r>
            <a:r>
              <a:rPr lang="zh-TW" altLang="en-US" dirty="0" smtClean="0">
                <a:solidFill>
                  <a:srgbClr val="262626"/>
                </a:solidFill>
                <a:latin typeface="Verdana" pitchFamily="34" charset="0"/>
                <a:sym typeface="Verdana" pitchFamily="34" charset="0"/>
              </a:rPr>
              <a:t>年時間後，才被進化論者提出討論，令人費解。</a:t>
            </a:r>
            <a:endParaRPr lang="en-US" altLang="zh-TW" dirty="0" smtClean="0">
              <a:solidFill>
                <a:srgbClr val="262626"/>
              </a:solidFill>
              <a:latin typeface="Verdana" pitchFamily="34" charset="0"/>
              <a:sym typeface="Verdana" pitchFamily="34" charset="0"/>
            </a:endParaRPr>
          </a:p>
          <a:p>
            <a:pPr eaLnBrk="1" hangingPunct="1"/>
            <a:endParaRPr lang="zh-TW" altLang="en-US" dirty="0" smtClean="0">
              <a:solidFill>
                <a:srgbClr val="262626"/>
              </a:solidFill>
              <a:latin typeface="Verdana" pitchFamily="34" charset="0"/>
              <a:sym typeface="Verdana" pitchFamily="34" charset="0"/>
            </a:endParaRPr>
          </a:p>
          <a:p>
            <a:pPr eaLnBrk="1" hangingPunct="1"/>
            <a:r>
              <a:rPr lang="zh-TW" altLang="en-US" dirty="0" smtClean="0">
                <a:solidFill>
                  <a:srgbClr val="262626"/>
                </a:solidFill>
                <a:latin typeface="Verdana" pitchFamily="34" charset="0"/>
                <a:sym typeface="Verdana" pitchFamily="34" charset="0"/>
              </a:rPr>
              <a:t>經過一輪擾攘，進化論者終於承認艾達</a:t>
            </a:r>
            <a:r>
              <a:rPr lang="en-US" altLang="zh-TW" dirty="0" smtClean="0">
                <a:solidFill>
                  <a:srgbClr val="262626"/>
                </a:solidFill>
                <a:latin typeface="Verdana" pitchFamily="34" charset="0"/>
                <a:sym typeface="Verdana" pitchFamily="34" charset="0"/>
              </a:rPr>
              <a:t>(Id)a</a:t>
            </a:r>
            <a:r>
              <a:rPr lang="zh-TW" altLang="en-US" dirty="0" smtClean="0">
                <a:solidFill>
                  <a:srgbClr val="262626"/>
                </a:solidFill>
                <a:latin typeface="Verdana" pitchFamily="34" charset="0"/>
                <a:sym typeface="Verdana" pitchFamily="34" charset="0"/>
              </a:rPr>
              <a:t>並非中間型，而是生長於</a:t>
            </a:r>
            <a:r>
              <a:rPr lang="en-US" altLang="zh-TW" dirty="0" smtClean="0">
                <a:solidFill>
                  <a:srgbClr val="262626"/>
                </a:solidFill>
                <a:latin typeface="Verdana" pitchFamily="34" charset="0"/>
                <a:sym typeface="Verdana" pitchFamily="34" charset="0"/>
              </a:rPr>
              <a:t>4</a:t>
            </a:r>
            <a:r>
              <a:rPr lang="zh-TW" altLang="en-US" dirty="0" smtClean="0">
                <a:solidFill>
                  <a:srgbClr val="262626"/>
                </a:solidFill>
                <a:latin typeface="Verdana" pitchFamily="34" charset="0"/>
                <a:sym typeface="Verdana" pitchFamily="34" charset="0"/>
              </a:rPr>
              <a:t>千</a:t>
            </a:r>
            <a:r>
              <a:rPr lang="en-US" altLang="zh-TW" dirty="0" smtClean="0">
                <a:solidFill>
                  <a:srgbClr val="262626"/>
                </a:solidFill>
                <a:latin typeface="Verdana" pitchFamily="34" charset="0"/>
                <a:sym typeface="Verdana" pitchFamily="34" charset="0"/>
              </a:rPr>
              <a:t>7</a:t>
            </a:r>
            <a:r>
              <a:rPr lang="zh-TW" altLang="en-US" dirty="0" smtClean="0">
                <a:solidFill>
                  <a:srgbClr val="262626"/>
                </a:solidFill>
                <a:latin typeface="Verdana" pitchFamily="34" charset="0"/>
                <a:sym typeface="Verdana" pitchFamily="34" charset="0"/>
              </a:rPr>
              <a:t>百萬年前的狐猴。</a:t>
            </a:r>
          </a:p>
          <a:p>
            <a:pPr eaLnBrk="1" hangingPunct="1"/>
            <a:endParaRPr lang="zh-TW" altLang="en-US" dirty="0" smtClean="0">
              <a:solidFill>
                <a:srgbClr val="262626"/>
              </a:solidFill>
              <a:latin typeface="Verdana" pitchFamily="34" charset="0"/>
              <a:sym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pPr>
            <a:endParaRPr lang="zh-TW" altLang="en-US" dirty="0" smtClean="0">
              <a:latin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zh-HK" sz="1200" b="1" kern="1200" dirty="0" smtClean="0">
                <a:solidFill>
                  <a:schemeClr val="tx1"/>
                </a:solidFill>
                <a:effectLst>
                  <a:outerShdw blurRad="38100" dist="38100" dir="2700000" algn="tl">
                    <a:srgbClr val="000000">
                      <a:alpha val="43137"/>
                    </a:srgbClr>
                  </a:outerShdw>
                </a:effectLst>
                <a:latin typeface="Arial" charset="0"/>
                <a:ea typeface="MS PGothic" pitchFamily="34" charset="-128"/>
                <a:cs typeface="ＭＳ Ｐゴシック" pitchFamily="-106" charset="-128"/>
              </a:rPr>
              <a:t>阿迪</a:t>
            </a:r>
            <a:r>
              <a:rPr lang="en-US" altLang="zh-HK" sz="1200" b="1" kern="1200" dirty="0" smtClean="0">
                <a:solidFill>
                  <a:schemeClr val="tx1"/>
                </a:solidFill>
                <a:effectLst>
                  <a:outerShdw blurRad="38100" dist="38100" dir="2700000" algn="tl">
                    <a:srgbClr val="000000">
                      <a:alpha val="43137"/>
                    </a:srgbClr>
                  </a:outerShdw>
                </a:effectLst>
                <a:latin typeface="Arial" charset="0"/>
                <a:ea typeface="MS PGothic" pitchFamily="34" charset="-128"/>
                <a:cs typeface="ＭＳ Ｐゴシック" pitchFamily="-106" charset="-128"/>
              </a:rPr>
              <a:t> (</a:t>
            </a:r>
            <a:r>
              <a:rPr lang="en-US" altLang="zh-HK" sz="1200" b="1" kern="1200" dirty="0" err="1" smtClean="0">
                <a:solidFill>
                  <a:schemeClr val="tx1"/>
                </a:solidFill>
                <a:effectLst>
                  <a:outerShdw blurRad="38100" dist="38100" dir="2700000" algn="tl">
                    <a:srgbClr val="000000">
                      <a:alpha val="43137"/>
                    </a:srgbClr>
                  </a:outerShdw>
                </a:effectLst>
                <a:latin typeface="Arial" charset="0"/>
                <a:ea typeface="MS PGothic" pitchFamily="34" charset="-128"/>
                <a:cs typeface="ＭＳ Ｐゴシック" pitchFamily="-106" charset="-128"/>
              </a:rPr>
              <a:t>Ardi</a:t>
            </a:r>
            <a:r>
              <a:rPr lang="en-US" altLang="zh-HK" sz="1200" b="1" kern="1200" dirty="0" smtClean="0">
                <a:solidFill>
                  <a:schemeClr val="tx1"/>
                </a:solidFill>
                <a:effectLst>
                  <a:outerShdw blurRad="38100" dist="38100" dir="2700000" algn="tl">
                    <a:srgbClr val="000000">
                      <a:alpha val="43137"/>
                    </a:srgbClr>
                  </a:outerShdw>
                </a:effectLst>
                <a:latin typeface="Arial" charset="0"/>
                <a:ea typeface="MS PGothic" pitchFamily="34" charset="-128"/>
                <a:cs typeface="ＭＳ Ｐゴシック" pitchFamily="-106" charset="-128"/>
              </a:rPr>
              <a:t>)</a:t>
            </a:r>
          </a:p>
          <a:p>
            <a:endParaRPr lang="zh-TW" altLang="zh-HK" sz="1200" kern="1200" dirty="0" smtClean="0">
              <a:solidFill>
                <a:schemeClr val="tx1"/>
              </a:solidFill>
              <a:effectLst/>
              <a:latin typeface="Arial" charset="0"/>
              <a:ea typeface="MS PGothic" pitchFamily="34" charset="-128"/>
              <a:cs typeface="ＭＳ Ｐゴシック" pitchFamily="-106" charset="-128"/>
            </a:endParaRPr>
          </a:p>
          <a:p>
            <a:r>
              <a:rPr lang="zh-TW" altLang="zh-HK" sz="1200" kern="1200" dirty="0" smtClean="0">
                <a:solidFill>
                  <a:schemeClr val="tx1"/>
                </a:solidFill>
                <a:effectLst/>
                <a:latin typeface="Arial" charset="0"/>
                <a:ea typeface="MS PGothic" pitchFamily="34" charset="-128"/>
                <a:cs typeface="ＭＳ Ｐゴシック" pitchFamily="-106" charset="-128"/>
              </a:rPr>
              <a:t>阿迪也是一個近期的討論的焦點。進化論者將一隻猴子的骸骨化石，幾乎粉碎的盆骨重組，試圖建構一隻會站立的生物。他們花了</a:t>
            </a:r>
            <a:r>
              <a:rPr lang="en-US" altLang="zh-HK" sz="1200" kern="1200" dirty="0" smtClean="0">
                <a:solidFill>
                  <a:schemeClr val="tx1"/>
                </a:solidFill>
                <a:effectLst/>
                <a:latin typeface="Arial" charset="0"/>
                <a:ea typeface="MS PGothic" pitchFamily="34" charset="-128"/>
                <a:cs typeface="ＭＳ Ｐゴシック" pitchFamily="-106" charset="-128"/>
              </a:rPr>
              <a:t>15</a:t>
            </a:r>
            <a:r>
              <a:rPr lang="zh-TW" altLang="zh-HK" sz="1200" kern="1200" dirty="0" smtClean="0">
                <a:solidFill>
                  <a:schemeClr val="tx1"/>
                </a:solidFill>
                <a:effectLst/>
                <a:latin typeface="Arial" charset="0"/>
                <a:ea typeface="MS PGothic" pitchFamily="34" charset="-128"/>
                <a:cs typeface="ＭＳ Ｐゴシック" pitchFamily="-106" charset="-128"/>
              </a:rPr>
              <a:t>年的時間，試圖將碎片重組。</a:t>
            </a:r>
          </a:p>
          <a:p>
            <a:r>
              <a:rPr lang="zh-TW" altLang="zh-HK" sz="1200" kern="1200" dirty="0" smtClean="0">
                <a:solidFill>
                  <a:schemeClr val="tx1"/>
                </a:solidFill>
                <a:effectLst/>
                <a:latin typeface="Arial" charset="0"/>
                <a:ea typeface="MS PGothic" pitchFamily="34" charset="-128"/>
                <a:cs typeface="ＭＳ Ｐゴシック" pitchFamily="-106" charset="-128"/>
              </a:rPr>
              <a:t>由於它沒有像人一般的拱形的腳板，故不會是站立走路的生物。</a:t>
            </a:r>
            <a:endParaRPr lang="zh-TW" altLang="zh-HK" sz="1200" kern="1200" dirty="0">
              <a:solidFill>
                <a:schemeClr val="tx1"/>
              </a:solidFill>
              <a:effectLst/>
              <a:latin typeface="Arial" charset="0"/>
              <a:ea typeface="MS PGothic" pitchFamily="34" charset="-128"/>
              <a:cs typeface="ＭＳ Ｐゴシック" pitchFamily="-106"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latin typeface="Arial" pitchFamily="34" charset="0"/>
              </a:rPr>
              <a:t>How humanlike was </a:t>
            </a:r>
            <a:r>
              <a:rPr lang="en-US" altLang="zh-TW" dirty="0" err="1" smtClean="0">
                <a:latin typeface="Arial" pitchFamily="34" charset="0"/>
              </a:rPr>
              <a:t>ardi</a:t>
            </a:r>
            <a:r>
              <a:rPr lang="en-US" altLang="zh-TW" dirty="0" smtClean="0">
                <a:latin typeface="Arial" pitchFamily="34" charset="0"/>
              </a:rPr>
              <a:t>  </a:t>
            </a:r>
            <a:r>
              <a:rPr lang="en-US" altLang="zh-TW" dirty="0" err="1" smtClean="0">
                <a:latin typeface="Arial" pitchFamily="34" charset="0"/>
              </a:rPr>
              <a:t>küpürünü</a:t>
            </a:r>
            <a:r>
              <a:rPr lang="en-US" altLang="zh-TW" dirty="0" smtClean="0">
                <a:latin typeface="Arial" pitchFamily="34" charset="0"/>
              </a:rPr>
              <a:t> </a:t>
            </a:r>
            <a:r>
              <a:rPr lang="en-US" altLang="zh-TW" dirty="0" err="1" smtClean="0">
                <a:latin typeface="Arial" pitchFamily="34" charset="0"/>
              </a:rPr>
              <a:t>klasöre</a:t>
            </a:r>
            <a:r>
              <a:rPr lang="en-US" altLang="zh-TW" dirty="0" smtClean="0">
                <a:latin typeface="Arial" pitchFamily="34" charset="0"/>
              </a:rPr>
              <a:t> </a:t>
            </a:r>
            <a:r>
              <a:rPr lang="en-US" altLang="zh-TW" dirty="0" err="1" smtClean="0">
                <a:latin typeface="Arial" pitchFamily="34" charset="0"/>
              </a:rPr>
              <a:t>koymuştum</a:t>
            </a:r>
            <a:r>
              <a:rPr lang="en-US" altLang="zh-TW" dirty="0" smtClean="0">
                <a:latin typeface="Arial" pitchFamily="34" charset="0"/>
              </a:rPr>
              <a:t>. O </a:t>
            </a:r>
            <a:r>
              <a:rPr lang="en-US" altLang="zh-TW" dirty="0" err="1" smtClean="0">
                <a:latin typeface="Arial" pitchFamily="34" charset="0"/>
              </a:rPr>
              <a:t>resim</a:t>
            </a:r>
            <a:r>
              <a:rPr lang="en-US" altLang="zh-TW" dirty="0" smtClean="0">
                <a:latin typeface="Arial" pitchFamily="34" charset="0"/>
              </a:rPr>
              <a:t> </a:t>
            </a:r>
            <a:r>
              <a:rPr lang="en-US" altLang="zh-TW" dirty="0" err="1" smtClean="0">
                <a:latin typeface="Arial" pitchFamily="34" charset="0"/>
              </a:rPr>
              <a:t>eklenebilir</a:t>
            </a:r>
            <a:r>
              <a:rPr lang="en-US" altLang="zh-TW" dirty="0" smtClean="0">
                <a:latin typeface="Arial" pitchFamily="34" charset="0"/>
              </a:rPr>
              <a:t>.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科學是反進化論、反無神論的</a:t>
            </a:r>
            <a:endParaRPr lang="en-US" altLang="zh-TW"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	別忘很重要的：科學是反進化論，反無神論的。</a:t>
            </a:r>
          </a:p>
          <a:p>
            <a:r>
              <a:rPr lang="zh-TW" altLang="en-US" dirty="0" smtClean="0">
                <a:latin typeface="Arial" pitchFamily="34" charset="0"/>
              </a:rPr>
              <a:t>	科學是達爾文進化論的敵人。</a:t>
            </a:r>
          </a:p>
          <a:p>
            <a:r>
              <a:rPr lang="zh-TW" altLang="en-US" dirty="0" smtClean="0">
                <a:latin typeface="Arial" pitchFamily="34" charset="0"/>
              </a:rPr>
              <a:t>	科學是反共產主義，反馬克思主義的。</a:t>
            </a:r>
          </a:p>
          <a:p>
            <a:r>
              <a:rPr lang="zh-TW" altLang="en-US" dirty="0" smtClean="0">
                <a:latin typeface="Arial" pitchFamily="34" charset="0"/>
              </a:rPr>
              <a:t>	科學令達爾進化論的騙局跨台的。</a:t>
            </a:r>
          </a:p>
          <a:p>
            <a:r>
              <a:rPr lang="zh-TW" altLang="en-US" dirty="0" smtClean="0">
                <a:latin typeface="Arial" pitchFamily="34" charset="0"/>
              </a:rPr>
              <a:t>	科學將無神論哲學瓦解。</a:t>
            </a:r>
          </a:p>
          <a:p>
            <a:r>
              <a:rPr lang="zh-TW" altLang="en-US" dirty="0" smtClean="0">
                <a:latin typeface="Arial" pitchFamily="34" charset="0"/>
              </a:rPr>
              <a:t>	所以，科學是反迷信的，反假邏輯的，故，科學是達爾文論者之最痛恨的。</a:t>
            </a:r>
          </a:p>
          <a:p>
            <a:r>
              <a:rPr lang="zh-TW" altLang="en-US" dirty="0" smtClean="0">
                <a:latin typeface="Arial" pitchFamily="34" charset="0"/>
              </a:rPr>
              <a:t>	將達爾文進化論者假裝成科學理論是醜陋的行為。</a:t>
            </a:r>
          </a:p>
          <a:p>
            <a:r>
              <a:rPr lang="zh-TW" altLang="en-US" dirty="0" smtClean="0">
                <a:latin typeface="Arial" pitchFamily="34" charset="0"/>
              </a:rPr>
              <a:t>	歷史見證很多科學家也確信真主。</a:t>
            </a:r>
          </a:p>
          <a:p>
            <a:r>
              <a:rPr lang="zh-TW" altLang="en-US" dirty="0" smtClean="0">
                <a:latin typeface="Arial" pitchFamily="34" charset="0"/>
              </a:rPr>
              <a:t>	科學是為信仰真主的信士而服務的，科學有益信士的信仰。</a:t>
            </a:r>
          </a:p>
          <a:p>
            <a:r>
              <a:rPr lang="zh-TW" altLang="en-US" dirty="0" smtClean="0">
                <a:latin typeface="Arial" pitchFamily="34" charset="0"/>
              </a:rPr>
              <a:t>	進化論者試圖用「外星人」來遮掩他們的差恥；但，他們無法回答另一個問題：「那麼，外星人又是誰造呢？」「宇宙中的第一個有機體是怎樣產生的呢？」</a:t>
            </a:r>
          </a:p>
          <a:p>
            <a:r>
              <a:rPr lang="zh-TW" altLang="en-US" dirty="0" smtClean="0">
                <a:latin typeface="Arial" pitchFamily="34" charset="0"/>
              </a:rPr>
              <a:t>	科學的各個分支引領人認上主的存在。</a:t>
            </a:r>
          </a:p>
          <a:p>
            <a:r>
              <a:rPr lang="zh-TW" altLang="en-US" dirty="0" smtClean="0">
                <a:latin typeface="Arial" pitchFamily="34" charset="0"/>
              </a:rPr>
              <a:t>	</a:t>
            </a:r>
            <a:r>
              <a:rPr lang="en-US" altLang="zh-TW" dirty="0" smtClean="0">
                <a:latin typeface="Arial" pitchFamily="34" charset="0"/>
              </a:rPr>
              <a:t>21</a:t>
            </a:r>
            <a:r>
              <a:rPr lang="zh-TW" altLang="en-US" dirty="0" smtClean="0">
                <a:latin typeface="Arial" pitchFamily="34" charset="0"/>
              </a:rPr>
              <a:t>世紀是發明創見的世紀，是進化論被戰敗的世代。</a:t>
            </a:r>
          </a:p>
          <a:p>
            <a:r>
              <a:rPr lang="zh-TW" altLang="en-US" dirty="0" smtClean="0">
                <a:latin typeface="Arial" pitchFamily="34" charset="0"/>
              </a:rPr>
              <a:t>	一切力量全歸真主，創造宇宙萬物的主。</a:t>
            </a:r>
          </a:p>
          <a:p>
            <a:endParaRPr lang="zh-CN" altLang="en-US" dirty="0" smtClean="0">
              <a:latin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投影片圖像版面配置區 1"/>
          <p:cNvSpPr>
            <a:spLocks noGrp="1" noRot="1" noChangeAspect="1" noTextEdit="1"/>
          </p:cNvSpPr>
          <p:nvPr>
            <p:ph type="sldImg"/>
          </p:nvPr>
        </p:nvSpPr>
        <p:spPr>
          <a:ln/>
        </p:spPr>
      </p:sp>
      <p:sp>
        <p:nvSpPr>
          <p:cNvPr id="25702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itchFamily="34" charset="0"/>
              </a:rPr>
              <a:t>Daha iyi bir dna resmi varsa değiştirebilir miyiz.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其實蛋白質、</a:t>
            </a:r>
            <a:r>
              <a:rPr lang="en-US" altLang="zh-TW" dirty="0" smtClean="0">
                <a:latin typeface="Arial" pitchFamily="34" charset="0"/>
              </a:rPr>
              <a:t>DNA</a:t>
            </a:r>
            <a:r>
              <a:rPr lang="zh-TW" altLang="en-US" dirty="0" smtClean="0">
                <a:latin typeface="Arial" pitchFamily="34" charset="0"/>
              </a:rPr>
              <a:t>、</a:t>
            </a:r>
            <a:r>
              <a:rPr lang="en-US" altLang="zh-TW" dirty="0" smtClean="0">
                <a:latin typeface="Arial" pitchFamily="34" charset="0"/>
              </a:rPr>
              <a:t>RNA</a:t>
            </a:r>
            <a:r>
              <a:rPr lang="zh-TW" altLang="en-US" dirty="0" smtClean="0">
                <a:latin typeface="Arial" pitchFamily="34" charset="0"/>
              </a:rPr>
              <a:t>等若無細胞的存在，完全無法起甚麼作用。</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故，</a:t>
            </a:r>
            <a:r>
              <a:rPr lang="en-US" altLang="zh-TW" dirty="0" smtClean="0">
                <a:latin typeface="Arial" pitchFamily="34" charset="0"/>
              </a:rPr>
              <a:t>[ </a:t>
            </a:r>
            <a:r>
              <a:rPr lang="zh-TW" altLang="en-US" dirty="0" smtClean="0">
                <a:latin typeface="Arial" pitchFamily="34" charset="0"/>
              </a:rPr>
              <a:t>在探究生命的源頭的課題上，已使進化論跨台。</a:t>
            </a:r>
            <a:r>
              <a:rPr lang="en-US" altLang="zh-TW" dirty="0" smtClean="0">
                <a:latin typeface="Arial" pitchFamily="34" charset="0"/>
              </a:rPr>
              <a:t>]</a:t>
            </a:r>
          </a:p>
          <a:p>
            <a:endParaRPr lang="en-US" altLang="zh-TW" dirty="0" smtClean="0">
              <a:latin typeface="Arial" pitchFamily="34" charset="0"/>
            </a:endParaRPr>
          </a:p>
          <a:p>
            <a:r>
              <a:rPr lang="zh-TW" altLang="en-US" dirty="0" smtClean="0">
                <a:latin typeface="Arial" pitchFamily="34" charset="0"/>
              </a:rPr>
              <a:t>在還未論及化石、古生物、微生物學、遺傳學等課題前；單是蛋白質的構成，已足令達爾文論消失。</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蛋白質、單細胞的複雜性，已成達爾文論者的惡夢。</a:t>
            </a:r>
            <a:endParaRPr lang="en-US" altLang="zh-TW" smtClean="0">
              <a:latin typeface="Arial" pitchFamily="34" charset="0"/>
            </a:endParaRPr>
          </a:p>
          <a:p>
            <a:endParaRPr lang="en-US" altLang="zh-TW" smtClean="0">
              <a:latin typeface="Arial" pitchFamily="34" charset="0"/>
            </a:endParaRPr>
          </a:p>
          <a:p>
            <a:r>
              <a:rPr lang="zh-TW" altLang="en-US" smtClean="0">
                <a:latin typeface="Arial" pitchFamily="34" charset="0"/>
              </a:rPr>
              <a:t>一個細胞比紐約市還要複雜。</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itchFamily="34" charset="0"/>
              </a:rPr>
              <a:t>Bu ve bundan sonraki slayttaki varil örneği, metinde nerede geçiyordu hatırlayamıyorum. Sonra yerini değiştireceğiz.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b="1" dirty="0" smtClean="0">
                <a:latin typeface="Arial" pitchFamily="34" charset="0"/>
              </a:rPr>
              <a:t>當代最有名的進化論倡導者之一、生物學家弗圖瑪</a:t>
            </a:r>
            <a:r>
              <a:rPr lang="en-US" altLang="zh-TW" b="1" dirty="0" smtClean="0">
                <a:latin typeface="Arial" pitchFamily="34" charset="0"/>
              </a:rPr>
              <a:t>(</a:t>
            </a:r>
            <a:r>
              <a:rPr lang="en-US" altLang="zh-TW" b="1" dirty="0" err="1" smtClean="0">
                <a:latin typeface="Arial" pitchFamily="34" charset="0"/>
              </a:rPr>
              <a:t>Futuyma</a:t>
            </a:r>
            <a:r>
              <a:rPr lang="en-US" altLang="zh-TW" b="1" dirty="0" smtClean="0">
                <a:latin typeface="Arial" pitchFamily="34" charset="0"/>
              </a:rPr>
              <a:t>)</a:t>
            </a:r>
            <a:r>
              <a:rPr lang="zh-TW" altLang="en-US" b="1" dirty="0" smtClean="0">
                <a:latin typeface="Arial" pitchFamily="34" charset="0"/>
              </a:rPr>
              <a:t>曾說：</a:t>
            </a:r>
            <a:endParaRPr lang="en-US" altLang="zh-TW" b="1" dirty="0" smtClean="0">
              <a:latin typeface="Arial" pitchFamily="34" charset="0"/>
            </a:endParaRPr>
          </a:p>
          <a:p>
            <a:endParaRPr lang="zh-TW" altLang="en-US" b="1" dirty="0" smtClean="0">
              <a:latin typeface="Arial" pitchFamily="34" charset="0"/>
            </a:endParaRPr>
          </a:p>
          <a:p>
            <a:r>
              <a:rPr lang="en-US" altLang="zh-TW" dirty="0" smtClean="0">
                <a:latin typeface="Arial" pitchFamily="34" charset="0"/>
              </a:rPr>
              <a:t>[</a:t>
            </a:r>
            <a:r>
              <a:rPr lang="zh-TW" altLang="en-US" dirty="0" smtClean="0">
                <a:latin typeface="Arial" pitchFamily="34" charset="0"/>
              </a:rPr>
              <a:t>「生物或是以完全的形態出現在地球上的，或者不是。如果不是，它們必然是從先前的物種逐步發展而來。如果它們確是以完全的狀態出現的，它們就必然是被某種全能的智慧所創造出來的。」</a:t>
            </a:r>
            <a:r>
              <a:rPr lang="en-US" altLang="zh-TW" dirty="0" smtClean="0">
                <a:latin typeface="Arial" pitchFamily="34" charset="0"/>
              </a:rPr>
              <a:t>]</a:t>
            </a:r>
          </a:p>
          <a:p>
            <a:endParaRPr lang="en-US" altLang="zh-TW" dirty="0" smtClean="0">
              <a:latin typeface="Arial" pitchFamily="34" charset="0"/>
            </a:endParaRPr>
          </a:p>
          <a:p>
            <a:r>
              <a:rPr lang="zh-TW" altLang="zh-HK" b="1" dirty="0" smtClean="0">
                <a:latin typeface="Arial" pitchFamily="34" charset="0"/>
              </a:rPr>
              <a:t>因此，進化論倡導者弗圖瑪亦接受這事實。</a:t>
            </a:r>
          </a:p>
          <a:p>
            <a:endParaRPr lang="zh-TW" alt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latin typeface="Arial" pitchFamily="34" charset="0"/>
              </a:rPr>
              <a:t>弗雷德</a:t>
            </a:r>
            <a:r>
              <a:rPr lang="en-US" altLang="zh-CN" dirty="0" smtClean="0">
                <a:latin typeface="Arial" pitchFamily="34" charset="0"/>
              </a:rPr>
              <a:t>·</a:t>
            </a:r>
            <a:r>
              <a:rPr lang="zh-CN" altLang="en-US" dirty="0" smtClean="0">
                <a:latin typeface="Arial" pitchFamily="34" charset="0"/>
              </a:rPr>
              <a:t>霍伊爾爵士，</a:t>
            </a:r>
            <a:r>
              <a:rPr lang="en-US" altLang="zh-CN" dirty="0" smtClean="0">
                <a:latin typeface="Arial" pitchFamily="34" charset="0"/>
              </a:rPr>
              <a:t>FRS</a:t>
            </a:r>
            <a:r>
              <a:rPr lang="zh-CN" altLang="en-US" dirty="0" smtClean="0">
                <a:latin typeface="Arial" pitchFamily="34" charset="0"/>
              </a:rPr>
              <a:t>（</a:t>
            </a:r>
            <a:r>
              <a:rPr lang="en-US" altLang="zh-CN" dirty="0" smtClean="0">
                <a:latin typeface="Arial" pitchFamily="34" charset="0"/>
              </a:rPr>
              <a:t>Sir Fred Hoyle</a:t>
            </a:r>
            <a:r>
              <a:rPr lang="zh-CN" altLang="en-US" dirty="0" smtClean="0">
                <a:latin typeface="Arial" pitchFamily="34" charset="0"/>
              </a:rPr>
              <a:t>），英國著名天文學家。</a:t>
            </a:r>
            <a:endParaRPr lang="en-US" altLang="zh-CN" dirty="0" smtClean="0">
              <a:latin typeface="Arial" pitchFamily="34" charset="0"/>
            </a:endParaRPr>
          </a:p>
          <a:p>
            <a:endParaRPr lang="en-US" altLang="zh-CN" dirty="0" smtClean="0">
              <a:latin typeface="Arial" pitchFamily="34" charset="0"/>
            </a:endParaRPr>
          </a:p>
          <a:p>
            <a:r>
              <a:rPr lang="zh-TW" altLang="en-US" dirty="0" smtClean="0">
                <a:latin typeface="Arial" pitchFamily="34" charset="0"/>
              </a:rPr>
              <a:t>研究領域非常廣泛，除了天體物理學和宇宙學之外，霍伊爾還在巨石陣用途、核能利用、以及冰河時期的相關領域進行過研究。</a:t>
            </a:r>
            <a:endParaRPr lang="zh-CN" alt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複雜的單細胞，絕不可能是巧合而成。</a:t>
            </a:r>
            <a:endParaRPr lang="en-US" altLang="zh-TW" smtClean="0">
              <a:latin typeface="Arial" pitchFamily="34" charset="0"/>
            </a:endParaRPr>
          </a:p>
          <a:p>
            <a:endParaRPr lang="en-US" altLang="zh-TW" smtClean="0">
              <a:latin typeface="Arial" pitchFamily="34" charset="0"/>
            </a:endParaRPr>
          </a:p>
          <a:p>
            <a:r>
              <a:rPr lang="zh-TW" altLang="en-US" smtClean="0">
                <a:latin typeface="Arial" pitchFamily="34" charset="0"/>
              </a:rPr>
              <a:t>第二個問題：「天然界有沒有任何機制使生物進化呢？」</a:t>
            </a:r>
            <a:endParaRPr lang="zh-CN"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latin typeface="Arial" pitchFamily="34" charset="0"/>
              </a:rPr>
              <a:t>04 - </a:t>
            </a:r>
            <a:r>
              <a:rPr lang="zh-TW" altLang="en-US" dirty="0" smtClean="0">
                <a:latin typeface="Arial" pitchFamily="34" charset="0"/>
              </a:rPr>
              <a:t>假想的進化機制</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新達爾文模式是現今「主流」論點，它假設生命依賴兩個機制進化：「自然選擇」及「突變」。依據這理論自然選擇與突變是兩互補的因素。首先，生物中基因的隨機突變，產生新特性，而合適的將被自然選擇所挑選而保留，故所有生物便會進化。</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以下研究這假設的可信性：</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天然選擇</a:t>
            </a:r>
            <a:r>
              <a:rPr lang="en-US" altLang="zh-TW" dirty="0" smtClean="0">
                <a:latin typeface="Arial" pitchFamily="34" charset="0"/>
              </a:rPr>
              <a:t>Natural Selection﹝</a:t>
            </a:r>
            <a:r>
              <a:rPr lang="zh-TW" altLang="en-US" dirty="0" smtClean="0">
                <a:latin typeface="Arial" pitchFamily="34" charset="0"/>
              </a:rPr>
              <a:t>天擇論</a:t>
            </a:r>
            <a:r>
              <a:rPr lang="en-US" altLang="zh-TW" dirty="0" smtClean="0">
                <a:latin typeface="Arial" pitchFamily="34" charset="0"/>
              </a:rPr>
              <a:t>﹞</a:t>
            </a:r>
          </a:p>
          <a:p>
            <a:endParaRPr lang="en-US" altLang="zh-TW" dirty="0" smtClean="0">
              <a:latin typeface="Arial" pitchFamily="34" charset="0"/>
            </a:endParaRPr>
          </a:p>
          <a:p>
            <a:r>
              <a:rPr lang="zh-TW" altLang="en-US" dirty="0" smtClean="0">
                <a:latin typeface="Arial" pitchFamily="34" charset="0"/>
              </a:rPr>
              <a:t>天擇論假設生物能更適應自然環境的便能存活並生產後代；那些不能適應的便會滅亡。例如： 一群鹿受捕食威脅時，跑得快的便能存活。但無論這過程維持多久，也不能使鹿演變成其他另一種生物的。在基因容許的情況下，鹿或會比前跑得更快，但鹿還仍是鹿而已。</a:t>
            </a:r>
            <a:endParaRPr lang="en-US" altLang="zh-TW" dirty="0" smtClean="0">
              <a:latin typeface="Arial" pitchFamily="34" charset="0"/>
            </a:endParaRPr>
          </a:p>
          <a:p>
            <a:endParaRPr lang="zh-TW" alt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故，天擇無法使任何東西演化。</a:t>
            </a:r>
            <a:endParaRPr lang="en-US" altLang="zh-TW" dirty="0" smtClean="0">
              <a:latin typeface="Arial" pitchFamily="34" charset="0"/>
            </a:endParaRPr>
          </a:p>
          <a:p>
            <a:r>
              <a:rPr lang="zh-TW" altLang="en-US" dirty="0" smtClean="0">
                <a:latin typeface="Arial" pitchFamily="34" charset="0"/>
              </a:rPr>
              <a:t>達爾文也接受這事實，</a:t>
            </a:r>
            <a:r>
              <a:rPr lang="en-US" altLang="zh-TW" dirty="0" smtClean="0">
                <a:latin typeface="Arial" pitchFamily="34" charset="0"/>
              </a:rPr>
              <a:t>[</a:t>
            </a:r>
            <a:r>
              <a:rPr lang="zh-TW" altLang="en-US" dirty="0" smtClean="0">
                <a:latin typeface="Arial" pitchFamily="34" charset="0"/>
              </a:rPr>
              <a:t>「天擇無濟於事，要待偶然出現有利的突變才能成事。」</a:t>
            </a:r>
            <a:r>
              <a:rPr lang="en-US" altLang="zh-TW" dirty="0" smtClean="0">
                <a:latin typeface="Arial" pitchFamily="34" charset="0"/>
              </a:rPr>
              <a:t>]</a:t>
            </a:r>
            <a:endParaRPr lang="zh-TW" altLang="en-US" dirty="0" smtClean="0">
              <a:latin typeface="Arial" pitchFamily="34" charset="0"/>
            </a:endParaRPr>
          </a:p>
          <a:p>
            <a:endParaRPr lang="zh-TW" altLang="en-US" dirty="0" smtClean="0">
              <a:latin typeface="Arial" pitchFamily="34" charset="0"/>
            </a:endParaRPr>
          </a:p>
          <a:p>
            <a:endParaRPr lang="zh-TW" alt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史蒂芬</a:t>
            </a:r>
            <a:r>
              <a:rPr lang="en-US" altLang="zh-TW" dirty="0" smtClean="0">
                <a:latin typeface="Arial" pitchFamily="34" charset="0"/>
              </a:rPr>
              <a:t>·</a:t>
            </a:r>
            <a:r>
              <a:rPr lang="zh-TW" altLang="en-US" dirty="0" smtClean="0">
                <a:latin typeface="Arial" pitchFamily="34" charset="0"/>
              </a:rPr>
              <a:t>傑伊</a:t>
            </a:r>
            <a:r>
              <a:rPr lang="en-US" altLang="zh-TW" dirty="0" smtClean="0">
                <a:latin typeface="Arial" pitchFamily="34" charset="0"/>
              </a:rPr>
              <a:t>·</a:t>
            </a:r>
            <a:r>
              <a:rPr lang="zh-TW" altLang="en-US" dirty="0" smtClean="0">
                <a:latin typeface="Arial" pitchFamily="34" charset="0"/>
              </a:rPr>
              <a:t>古爾德是一名美國古生物學家、演化生物學家，科學史學家與科普作家，職業生涯中大多在哈佛大學擔任教職，並曾在紐約的美國自然史博物館工作。</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天擇不會改變</a:t>
            </a:r>
            <a:r>
              <a:rPr lang="en-US" altLang="zh-TW" dirty="0" smtClean="0">
                <a:latin typeface="Arial" pitchFamily="34" charset="0"/>
              </a:rPr>
              <a:t>DNA</a:t>
            </a:r>
            <a:r>
              <a:rPr lang="zh-TW" altLang="en-US" dirty="0" smtClean="0">
                <a:latin typeface="Arial" pitchFamily="34" charset="0"/>
              </a:rPr>
              <a:t>或任何基因，它只會去除群中有缺陷的、病、弱者。因此，不會產生新的品種。不會增加基因的資訊。</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故此，新達爾文論者要將「天擇」加「突變」來「產生有利的變化」。但，我們將見到「突變」只會產生不利的變化，殘缺及死亡。</a:t>
            </a:r>
          </a:p>
          <a:p>
            <a:endParaRPr lang="zh-CN" altLang="en-US"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b="1" dirty="0" smtClean="0">
                <a:latin typeface="Arial" pitchFamily="34" charset="0"/>
              </a:rPr>
              <a:t>突變 </a:t>
            </a:r>
            <a:r>
              <a:rPr lang="en-US" altLang="zh-TW" b="1" dirty="0" smtClean="0">
                <a:latin typeface="Arial" pitchFamily="34" charset="0"/>
              </a:rPr>
              <a:t>(Mutation)</a:t>
            </a:r>
          </a:p>
          <a:p>
            <a:endParaRPr lang="en-US" altLang="zh-TW" dirty="0" smtClean="0">
              <a:latin typeface="Arial" pitchFamily="34" charset="0"/>
            </a:endParaRPr>
          </a:p>
          <a:p>
            <a:r>
              <a:rPr lang="zh-TW" altLang="en-US" dirty="0" smtClean="0">
                <a:latin typeface="Arial" pitchFamily="34" charset="0"/>
              </a:rPr>
              <a:t>突變是基因的物質或</a:t>
            </a:r>
            <a:r>
              <a:rPr lang="en-US" altLang="zh-TW" dirty="0" smtClean="0">
                <a:latin typeface="Arial" pitchFamily="34" charset="0"/>
              </a:rPr>
              <a:t>DNA</a:t>
            </a:r>
            <a:r>
              <a:rPr lang="zh-TW" altLang="en-US" dirty="0" smtClean="0">
                <a:latin typeface="Arial" pitchFamily="34" charset="0"/>
              </a:rPr>
              <a:t>的破壞或更換，通常是由於外來有害因素如輻射或化學作用所引致。</a:t>
            </a:r>
            <a:endParaRPr lang="en-US" altLang="zh-TW" dirty="0" smtClean="0">
              <a:latin typeface="Arial" pitchFamily="34" charset="0"/>
            </a:endParaRPr>
          </a:p>
          <a:p>
            <a:r>
              <a:rPr lang="zh-TW" altLang="en-US" dirty="0" smtClean="0">
                <a:latin typeface="Arial" pitchFamily="34" charset="0"/>
              </a:rPr>
              <a:t>一般引致癌症或其化障礙。</a:t>
            </a:r>
          </a:p>
          <a:p>
            <a:endParaRPr lang="zh-CN" alt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HK" altLang="en-US" b="1" dirty="0" smtClean="0">
                <a:latin typeface="Arial" pitchFamily="34" charset="0"/>
              </a:rPr>
              <a:t>蘭加納森</a:t>
            </a:r>
            <a:r>
              <a:rPr lang="en-US" altLang="zh-HK" b="1" dirty="0" smtClean="0">
                <a:latin typeface="Arial" pitchFamily="34" charset="0"/>
              </a:rPr>
              <a:t>(</a:t>
            </a:r>
            <a:r>
              <a:rPr lang="zh-HK" altLang="en-US" b="1" dirty="0" smtClean="0">
                <a:latin typeface="Arial" pitchFamily="34" charset="0"/>
              </a:rPr>
              <a:t>或阮甘納桑</a:t>
            </a:r>
            <a:r>
              <a:rPr lang="en-US" altLang="zh-HK" b="1" dirty="0" smtClean="0">
                <a:latin typeface="Arial" pitchFamily="34" charset="0"/>
              </a:rPr>
              <a:t>) </a:t>
            </a:r>
            <a:r>
              <a:rPr lang="en-US" altLang="zh-TW" b="0" dirty="0" smtClean="0">
                <a:latin typeface="Arial" pitchFamily="34" charset="0"/>
              </a:rPr>
              <a:t>1965</a:t>
            </a:r>
            <a:r>
              <a:rPr lang="zh-TW" altLang="en-US" b="0" dirty="0" smtClean="0">
                <a:latin typeface="Arial" pitchFamily="34" charset="0"/>
              </a:rPr>
              <a:t>年獲印度政府授予圖書館學國家研究教授的頭銜。阮甘納桑一生擔任過許多職位，但都不脫離圖書資訊科學及教育學領域，並著有多本編目相關書籍。</a:t>
            </a:r>
            <a:endParaRPr lang="en-US" altLang="zh-TW" b="0" dirty="0" smtClean="0">
              <a:latin typeface="Arial" pitchFamily="34" charset="0"/>
            </a:endParaRPr>
          </a:p>
          <a:p>
            <a:endParaRPr lang="en-US" altLang="zh-CN" b="1" dirty="0" smtClean="0">
              <a:latin typeface="Arial" pitchFamily="34" charset="0"/>
            </a:endParaRPr>
          </a:p>
          <a:p>
            <a:r>
              <a:rPr lang="en-US" altLang="zh-CN" b="1" dirty="0" smtClean="0">
                <a:latin typeface="Arial" pitchFamily="34" charset="0"/>
              </a:rPr>
              <a:t> Origins? </a:t>
            </a:r>
            <a:r>
              <a:rPr lang="en-US" altLang="zh-CN" b="0" dirty="0" smtClean="0">
                <a:latin typeface="Arial" pitchFamily="34" charset="0"/>
              </a:rPr>
              <a:t>investigates society's modern faith in evolution and asks some penetrating questions: . Is evolution consistent with other major scientific principles? . Are there natural limits to biological change and variation in nature? . Do comparative similarities in DNA between species prove that all living things share a common evolutionary and biological ancestry? . Has science proved that life can come into existence from non-living matter? . What does the fossil record really prove? . Do all scientists believe in evolution? Instead of easily accepting the explanations of evolution, even the average lay person can logically determine from the contents of this well-researched book that modern day science clearly supports creation and demolishes evolution. Modern society can once again place its faith in God, the Creator.</a:t>
            </a:r>
            <a:endParaRPr lang="zh-CN" altLang="en-US" b="0"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i="0" dirty="0" smtClean="0">
                <a:latin typeface="Arial" pitchFamily="34" charset="0"/>
              </a:rPr>
              <a:t>從科學實驗觀察，廣島和長崎、切爾諾貝爾的居民只有死亡、殘缺等，而未見如進化論者所期待的更先進、更優良品種出現。</a:t>
            </a:r>
            <a:endParaRPr lang="en-US" altLang="zh-TW" i="0" dirty="0" smtClean="0">
              <a:latin typeface="Arial" pitchFamily="34" charset="0"/>
            </a:endParaRPr>
          </a:p>
          <a:p>
            <a:endParaRPr lang="zh-TW" altLang="en-US" i="0" dirty="0" smtClean="0">
              <a:latin typeface="Arial" pitchFamily="34" charset="0"/>
            </a:endParaRPr>
          </a:p>
          <a:p>
            <a:r>
              <a:rPr lang="zh-TW" altLang="en-US" i="0" dirty="0" smtClean="0">
                <a:latin typeface="Arial" pitchFamily="34" charset="0"/>
              </a:rPr>
              <a:t>至今仍未見過任何突變能產生有利的變異。</a:t>
            </a:r>
            <a:endParaRPr lang="en-US" altLang="zh-TW" i="0" dirty="0" smtClean="0">
              <a:latin typeface="Arial" pitchFamily="34" charset="0"/>
            </a:endParaRPr>
          </a:p>
          <a:p>
            <a:r>
              <a:rPr lang="zh-TW" altLang="en-US" i="0" dirty="0" smtClean="0">
                <a:latin typeface="Arial" pitchFamily="34" charset="0"/>
              </a:rPr>
              <a:t>一切突變都是有害的。</a:t>
            </a:r>
          </a:p>
          <a:p>
            <a:endParaRPr lang="en-AU" altLang="zh-TW" i="1"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TW" altLang="en-US" sz="18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現在讓我們檢討一下進化論的要點，並用科學驗證它。</a:t>
            </a:r>
            <a:endParaRPr lang="en-US" altLang="zh-TW" sz="18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defRPr/>
            </a:pPr>
            <a:endParaRPr lang="en-US" altLang="zh-TW" u="sng" dirty="0" smtClean="0">
              <a:effectLst>
                <a:outerShdw blurRad="38100" dist="38100" dir="2700000" algn="tl">
                  <a:srgbClr val="000000">
                    <a:alpha val="43137"/>
                  </a:srgbClr>
                </a:outerShdw>
              </a:effectLst>
              <a:latin typeface="Arial" pitchFamily="34" charset="0"/>
            </a:endParaRPr>
          </a:p>
          <a:p>
            <a:pPr>
              <a:defRPr/>
            </a:pPr>
            <a:r>
              <a:rPr lang="en-US" altLang="zh-TW" dirty="0" smtClean="0">
                <a:latin typeface="Arial" pitchFamily="34" charset="0"/>
              </a:rPr>
              <a:t>[ </a:t>
            </a:r>
            <a:r>
              <a:rPr lang="zh-TW" altLang="en-US" dirty="0" smtClean="0">
                <a:latin typeface="Arial" pitchFamily="34" charset="0"/>
              </a:rPr>
              <a:t>要證明生命來自進化過程，進化論者得解答以下的問題：</a:t>
            </a:r>
          </a:p>
          <a:p>
            <a:pPr>
              <a:defRPr/>
            </a:pPr>
            <a:r>
              <a:rPr lang="en-US" altLang="zh-TW" dirty="0" smtClean="0">
                <a:latin typeface="Arial" pitchFamily="34" charset="0"/>
              </a:rPr>
              <a:t>   1.  </a:t>
            </a:r>
            <a:r>
              <a:rPr lang="zh-TW" altLang="en-US" dirty="0" smtClean="0">
                <a:latin typeface="Arial" pitchFamily="34" charset="0"/>
              </a:rPr>
              <a:t>第一個生物─那怕只是蛋白質，是怎樣在地球出現的呢？</a:t>
            </a:r>
          </a:p>
          <a:p>
            <a:pPr>
              <a:defRPr/>
            </a:pPr>
            <a:r>
              <a:rPr lang="en-US" altLang="zh-TW" dirty="0" smtClean="0">
                <a:latin typeface="Arial" pitchFamily="34" charset="0"/>
              </a:rPr>
              <a:t>   2.  </a:t>
            </a:r>
            <a:r>
              <a:rPr lang="zh-TW" altLang="en-US" dirty="0" smtClean="0">
                <a:latin typeface="Arial" pitchFamily="34" charset="0"/>
              </a:rPr>
              <a:t>所謂的進化機制是否真正令一種生物演化成另一種生物的呢？</a:t>
            </a:r>
            <a:endParaRPr lang="en-US" altLang="zh-TW" dirty="0" smtClean="0">
              <a:latin typeface="Arial" pitchFamily="34" charset="0"/>
            </a:endParaRPr>
          </a:p>
          <a:p>
            <a:pPr>
              <a:defRPr/>
            </a:pPr>
            <a:r>
              <a:rPr lang="en-US" altLang="zh-TW" dirty="0" smtClean="0">
                <a:latin typeface="Arial" pitchFamily="34" charset="0"/>
              </a:rPr>
              <a:t>   3.</a:t>
            </a:r>
            <a:r>
              <a:rPr lang="zh-TW" altLang="en-US" dirty="0" smtClean="0">
                <a:latin typeface="Arial" pitchFamily="34" charset="0"/>
              </a:rPr>
              <a:t>  若所有物種都是進化而來，那麼必然有大量的化石證據，但到現在找到任何化石的證據嗎？</a:t>
            </a:r>
            <a:r>
              <a:rPr lang="en-US" altLang="zh-TW" dirty="0" smtClean="0">
                <a:latin typeface="Arial" pitchFamily="34" charset="0"/>
              </a:rPr>
              <a:t>]</a:t>
            </a:r>
          </a:p>
          <a:p>
            <a:pPr marL="228600" indent="-228600">
              <a:buFontTx/>
              <a:buAutoNum type="arabicPeriod" startAt="3"/>
              <a:defRPr/>
            </a:pPr>
            <a:endParaRPr lang="en-US" altLang="zh-TW" dirty="0" smtClean="0">
              <a:latin typeface="Arial" pitchFamily="34" charset="0"/>
            </a:endParaRPr>
          </a:p>
          <a:p>
            <a:pPr>
              <a:defRPr/>
            </a:pPr>
            <a:r>
              <a:rPr lang="zh-TW" altLang="en-US" b="1" dirty="0" smtClean="0">
                <a:latin typeface="Arial" pitchFamily="34" charset="0"/>
              </a:rPr>
              <a:t>在驗證這些理論之前，我們首先必須了解達爾文的假神─「巧合」</a:t>
            </a:r>
            <a:r>
              <a:rPr lang="en-US" altLang="zh-TW" b="1" dirty="0" smtClean="0">
                <a:latin typeface="Arial" pitchFamily="34" charset="0"/>
              </a:rPr>
              <a:t>(chance)</a:t>
            </a:r>
            <a:r>
              <a:rPr lang="zh-TW" altLang="en-US" b="1" dirty="0" smtClean="0">
                <a:latin typeface="Arial" pitchFamily="34"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err="1" smtClean="0">
                <a:latin typeface="Arial" pitchFamily="34" charset="0"/>
              </a:rPr>
              <a:t>Grassé</a:t>
            </a:r>
            <a:r>
              <a:rPr lang="en-US" altLang="zh-CN" dirty="0" smtClean="0">
                <a:latin typeface="Arial" pitchFamily="34" charset="0"/>
              </a:rPr>
              <a:t>,</a:t>
            </a:r>
            <a:r>
              <a:rPr lang="en-US" altLang="zh-CN" baseline="0" dirty="0" smtClean="0">
                <a:latin typeface="Arial" pitchFamily="34" charset="0"/>
              </a:rPr>
              <a:t> a </a:t>
            </a:r>
            <a:r>
              <a:rPr lang="en-US" altLang="zh-CN" dirty="0" smtClean="0">
                <a:latin typeface="Arial" pitchFamily="34" charset="0"/>
              </a:rPr>
              <a:t>professor of zoology </a:t>
            </a:r>
            <a:endParaRPr lang="zh-CN" alt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進化論者曾長時間用果繩作實驗，希望能產生有利的突變；但可惜至今從未成功。</a:t>
            </a:r>
            <a:endParaRPr lang="zh-CN"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b="1" smtClean="0">
                <a:latin typeface="Arial" pitchFamily="34" charset="0"/>
              </a:rPr>
              <a:t>多年來在數千個果蠅的培育實驗中，從未繁殖岀任何一個新的品種</a:t>
            </a:r>
            <a:r>
              <a:rPr lang="en-US" altLang="zh-TW" b="1" smtClean="0">
                <a:latin typeface="Arial" pitchFamily="34" charset="0"/>
              </a:rPr>
              <a:t>... ...</a:t>
            </a:r>
            <a:r>
              <a:rPr lang="zh-TW" altLang="en-US" b="1" smtClean="0">
                <a:latin typeface="Arial" pitchFamily="34" charset="0"/>
              </a:rPr>
              <a:t>甚至新的酶</a:t>
            </a:r>
            <a:r>
              <a:rPr lang="en-US" altLang="zh-TW" b="1" smtClean="0">
                <a:latin typeface="Arial" pitchFamily="34" charset="0"/>
              </a:rPr>
              <a:t>(enzyme)</a:t>
            </a:r>
            <a:r>
              <a:rPr lang="zh-TW" altLang="en-US" b="1" smtClean="0">
                <a:latin typeface="Arial" pitchFamily="34" charset="0"/>
              </a:rPr>
              <a:t>也未岀現過。</a:t>
            </a:r>
            <a:endParaRPr lang="en-US" altLang="zh-TW"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在人類方面突變也只會產生身體畸形，如蒙古症、侏儒症或癌症等。</a:t>
            </a:r>
            <a:endParaRPr lang="zh-CN"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Arial" pitchFamily="34" charset="0"/>
              </a:rPr>
              <a:t>Neil A. Campbell (1946–2004) was an American scientist known best for his textbook Biology. </a:t>
            </a:r>
          </a:p>
          <a:p>
            <a:r>
              <a:rPr lang="en-US" altLang="zh-CN" dirty="0" smtClean="0">
                <a:latin typeface="Arial" pitchFamily="34" charset="0"/>
              </a:rPr>
              <a:t>First published in 1987, the text is currently in its 9th edition (published 7 October 2010[1] by Benjamin Cummings) and co-authored by Jane Reece. </a:t>
            </a:r>
          </a:p>
          <a:p>
            <a:r>
              <a:rPr lang="en-US" altLang="zh-CN" dirty="0" smtClean="0">
                <a:latin typeface="Arial" pitchFamily="34" charset="0"/>
              </a:rPr>
              <a:t>The title is popular worldwide and is used by over 500,000 students in both high school and college-level classes.</a:t>
            </a:r>
            <a:endParaRPr lang="zh-CN" alt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latin typeface="Arial" pitchFamily="34" charset="0"/>
              </a:rPr>
              <a:t>Clinton Richard Dawkins, FRS, FRSL (born in 1941) is an English </a:t>
            </a:r>
            <a:r>
              <a:rPr lang="en-US" altLang="zh-TW" dirty="0" err="1" smtClean="0">
                <a:latin typeface="Arial" pitchFamily="34" charset="0"/>
              </a:rPr>
              <a:t>ethologist</a:t>
            </a:r>
            <a:r>
              <a:rPr lang="en-US" altLang="zh-TW" dirty="0" smtClean="0">
                <a:latin typeface="Arial" pitchFamily="34" charset="0"/>
              </a:rPr>
              <a:t>, evolutionary biologist</a:t>
            </a:r>
            <a:r>
              <a:rPr lang="en-US" altLang="zh-TW" baseline="0" dirty="0" smtClean="0">
                <a:latin typeface="Arial" pitchFamily="34" charset="0"/>
              </a:rPr>
              <a:t> </a:t>
            </a:r>
            <a:r>
              <a:rPr lang="en-US" altLang="zh-TW" dirty="0" smtClean="0">
                <a:latin typeface="Arial" pitchFamily="34" charset="0"/>
              </a:rPr>
              <a:t>and author. </a:t>
            </a:r>
          </a:p>
          <a:p>
            <a:r>
              <a:rPr lang="en-US" altLang="zh-TW" dirty="0" smtClean="0">
                <a:latin typeface="Arial" pitchFamily="34" charset="0"/>
              </a:rPr>
              <a:t>He is an emeritus fellow of New College, Oxford, and was the University of Oxford's Professor for Public Understanding of Science from 1995 until 2008.</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latin typeface="Arial" pitchFamily="34" charset="0"/>
              </a:rPr>
              <a:t>&gt;</a:t>
            </a:r>
            <a:r>
              <a:rPr lang="en-US" altLang="zh-TW" i="1" dirty="0" smtClean="0">
                <a:latin typeface="Arial" pitchFamily="34" charset="0"/>
              </a:rPr>
              <a:t> </a:t>
            </a:r>
            <a:r>
              <a:rPr lang="zh-TW" altLang="en-US" b="1" dirty="0" smtClean="0">
                <a:latin typeface="Arial" pitchFamily="34" charset="0"/>
              </a:rPr>
              <a:t>再者，所有生物及化石均是完美的和諧與秩序。而 </a:t>
            </a:r>
            <a:r>
              <a:rPr lang="en-US" altLang="zh-TW" b="1" dirty="0" smtClean="0">
                <a:latin typeface="Arial" pitchFamily="34" charset="0"/>
              </a:rPr>
              <a:t>[ </a:t>
            </a:r>
            <a:r>
              <a:rPr lang="zh-TW" altLang="en-US" b="1" dirty="0" smtClean="0">
                <a:latin typeface="Arial" pitchFamily="34" charset="0"/>
              </a:rPr>
              <a:t>突變不會懂得對稱、和諧、秩序或黄金比例。</a:t>
            </a:r>
            <a:r>
              <a:rPr lang="en-US" altLang="zh-TW" b="1" dirty="0" smtClean="0">
                <a:latin typeface="Arial" pitchFamily="34" charset="0"/>
              </a:rPr>
              <a:t>]  </a:t>
            </a:r>
            <a:r>
              <a:rPr lang="zh-TW" altLang="en-US" b="1" dirty="0" smtClean="0">
                <a:latin typeface="Arial" pitchFamily="34" charset="0"/>
              </a:rPr>
              <a:t>突變是隨機的，無知覺的；</a:t>
            </a:r>
            <a:endParaRPr lang="en-US" altLang="zh-TW" b="1" dirty="0" smtClean="0">
              <a:latin typeface="Arial" pitchFamily="34" charset="0"/>
            </a:endParaRPr>
          </a:p>
          <a:p>
            <a:endParaRPr lang="en-US" altLang="zh-TW" b="1" dirty="0" smtClean="0">
              <a:latin typeface="Arial" pitchFamily="34" charset="0"/>
            </a:endParaRPr>
          </a:p>
          <a:p>
            <a:r>
              <a:rPr lang="en-US" altLang="zh-TW" b="1" dirty="0" smtClean="0">
                <a:latin typeface="Arial" pitchFamily="34" charset="0"/>
              </a:rPr>
              <a:t>&gt; [</a:t>
            </a:r>
            <a:r>
              <a:rPr lang="zh-TW" altLang="en-US" b="1" dirty="0" smtClean="0">
                <a:latin typeface="Arial" pitchFamily="34" charset="0"/>
              </a:rPr>
              <a:t>突變不會產生對稱的眼睛、耳朵或一雙長短相同的腿等。</a:t>
            </a:r>
            <a:r>
              <a:rPr lang="en-US" altLang="zh-TW" b="1" dirty="0" smtClean="0">
                <a:latin typeface="Arial" pitchFamily="34" charset="0"/>
              </a:rPr>
              <a:t>]  </a:t>
            </a:r>
            <a:r>
              <a:rPr lang="zh-TW" altLang="en-US" b="1" dirty="0" smtClean="0">
                <a:latin typeface="Arial" pitchFamily="34" charset="0"/>
              </a:rPr>
              <a:t>突變只會破壞現有的秩序，甚至令生物滅亡。</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05 - </a:t>
            </a:r>
            <a:r>
              <a:rPr lang="zh-TW" altLang="en-US" b="1" u="sng" dirty="0" smtClean="0">
                <a:latin typeface="Arial" pitchFamily="34" charset="0"/>
              </a:rPr>
              <a:t>缺乏化石的證據</a:t>
            </a:r>
            <a:endParaRPr lang="en-US" altLang="zh-TW" b="1" u="sng"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第三個問題是：進化論有沒有化石的證據支持呢？</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化石是過往存活的生物遺體，通常是骨骼。故檢驗化石可了解以前存在過的生物的形態結構。</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達爾文論者無法解釋第一個細胞如何形成，但他們聲稱：億萬年前一個細胞演化成無脊椎動物，然後變成魚，魚變成兩棲類、兩棲類演變成爬行類動物、爬行類動物演變成飛鳥和哺乳類動物，而人類則從想像中的人猿演變而成。這是進化論所聲稱的。</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如他們所堅稱的，各物種通過億萬年長期的逐漸一步一步的演變是真的，進化論者應能提供一些半爬行動物、半魚、半鳥、半哺乳類的化石樣本。這些虛構的品種，稱為中間型。</a:t>
            </a:r>
          </a:p>
          <a:p>
            <a:endParaRPr lang="zh-CN" alt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HK" b="1" u="sng" dirty="0" smtClean="0">
                <a:latin typeface="Arial" pitchFamily="34" charset="0"/>
              </a:rPr>
              <a:t>02 - </a:t>
            </a:r>
            <a:r>
              <a:rPr lang="zh-HK" altLang="en-US" b="1" u="sng" dirty="0" smtClean="0">
                <a:latin typeface="Arial" pitchFamily="34" charset="0"/>
              </a:rPr>
              <a:t>「巧合」</a:t>
            </a:r>
            <a:r>
              <a:rPr lang="en-US" altLang="zh-HK" b="1" u="sng" dirty="0" smtClean="0">
                <a:latin typeface="Arial" pitchFamily="34" charset="0"/>
              </a:rPr>
              <a:t>(</a:t>
            </a:r>
            <a:r>
              <a:rPr lang="en-US" altLang="zh-TW" b="1" u="sng" dirty="0" smtClean="0">
                <a:latin typeface="Arial" pitchFamily="34" charset="0"/>
              </a:rPr>
              <a:t>chance)</a:t>
            </a:r>
          </a:p>
          <a:p>
            <a:endParaRPr lang="en-US" altLang="zh-TW" b="1" dirty="0" smtClean="0">
              <a:latin typeface="Arial" pitchFamily="34" charset="0"/>
            </a:endParaRPr>
          </a:p>
          <a:p>
            <a:r>
              <a:rPr lang="en-US" altLang="zh-TW" b="1" dirty="0" smtClean="0">
                <a:latin typeface="Arial" pitchFamily="34" charset="0"/>
              </a:rPr>
              <a:t>[</a:t>
            </a:r>
            <a:r>
              <a:rPr lang="zh-TW" altLang="en-US" b="1" dirty="0" smtClean="0">
                <a:latin typeface="Arial" pitchFamily="34" charset="0"/>
              </a:rPr>
              <a:t>「機緣巧合」是</a:t>
            </a:r>
            <a:r>
              <a:rPr lang="zh-TW" altLang="en-US" b="1" dirty="0" smtClean="0">
                <a:effectLst>
                  <a:outerShdw blurRad="38100" dist="38100" dir="2700000" algn="tl">
                    <a:srgbClr val="808080"/>
                  </a:outerShdw>
                </a:effectLst>
                <a:latin typeface="標楷體" pitchFamily="65" charset="-120"/>
                <a:ea typeface="標楷體" pitchFamily="65" charset="-120"/>
              </a:rPr>
              <a:t>進化論的假神，假設它能造就一切及能行神蹟。</a:t>
            </a:r>
            <a:r>
              <a:rPr lang="zh-TW" altLang="en-US" b="1" dirty="0" smtClean="0">
                <a:effectLst>
                  <a:outerShdw blurRad="38100" dist="38100" dir="2700000" algn="tl">
                    <a:srgbClr val="808080"/>
                  </a:outerShdw>
                </a:effectLst>
                <a:cs typeface="Arial" pitchFamily="34" charset="0"/>
              </a:rPr>
              <a:t> </a:t>
            </a:r>
            <a:r>
              <a:rPr lang="en-US" altLang="zh-TW" b="1" dirty="0" smtClean="0">
                <a:effectLst>
                  <a:outerShdw blurRad="38100" dist="38100" dir="2700000" algn="tl">
                    <a:srgbClr val="808080"/>
                  </a:outerShdw>
                </a:effectLst>
                <a:cs typeface="Arial" pitchFamily="34" charset="0"/>
              </a:rPr>
              <a:t>]</a:t>
            </a:r>
          </a:p>
          <a:p>
            <a:endParaRPr lang="zh-TW" altLang="en-US" dirty="0" smtClean="0">
              <a:latin typeface="Arial" pitchFamily="34" charset="0"/>
            </a:endParaRPr>
          </a:p>
          <a:p>
            <a:r>
              <a:rPr lang="zh-TW" altLang="en-US" dirty="0" smtClean="0">
                <a:latin typeface="Arial" pitchFamily="34" charset="0"/>
              </a:rPr>
              <a:t>根據達爾文理論，「時間」加上「巧合」就能令任何複雜的東西神奇地發生。</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他們認為第一個細胞是自然的、神奇地從一堆泥生成的。雀鳥完美的眼睛和翅膀也歸究於突然出現。這種非理性和不科學的解釋，反映達爾文論者並不用清醒的頭腦去思考問題。</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甚至諾貝爾獎得主生物學家喬治</a:t>
            </a:r>
            <a:r>
              <a:rPr lang="en-US" altLang="zh-TW" dirty="0" smtClean="0">
                <a:latin typeface="Arial" pitchFamily="34" charset="0"/>
              </a:rPr>
              <a:t>‧</a:t>
            </a:r>
            <a:r>
              <a:rPr lang="zh-TW" altLang="en-US" dirty="0" smtClean="0">
                <a:latin typeface="Arial" pitchFamily="34" charset="0"/>
              </a:rPr>
              <a:t>沃爾德</a:t>
            </a:r>
            <a:r>
              <a:rPr lang="en-US" altLang="zh-TW" dirty="0" smtClean="0">
                <a:latin typeface="Arial" pitchFamily="34" charset="0"/>
              </a:rPr>
              <a:t>(George Wald)</a:t>
            </a:r>
            <a:r>
              <a:rPr lang="zh-TW" altLang="en-US" dirty="0" smtClean="0">
                <a:latin typeface="Arial" pitchFamily="34" charset="0"/>
              </a:rPr>
              <a:t>也表示達爾文主義者相信魔法方程式；「時間</a:t>
            </a:r>
            <a:r>
              <a:rPr lang="en-US" altLang="zh-TW" dirty="0" smtClean="0">
                <a:latin typeface="Arial" pitchFamily="34" charset="0"/>
              </a:rPr>
              <a:t>+</a:t>
            </a:r>
            <a:r>
              <a:rPr lang="zh-TW" altLang="en-US" dirty="0" smtClean="0">
                <a:latin typeface="Arial" pitchFamily="34" charset="0"/>
              </a:rPr>
              <a:t>巧合」。</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但實際上，宇宙萬物都建立在一種非常巧妙的平衡中；地球在完美的平衡中，只要偏離小許平衡，整個系統即將告終。所有生命擁有異常複雜的結構。每項細節，均需全能的智慧的傑作；即全能真主的作為。</a:t>
            </a:r>
            <a:endParaRPr lang="en-US" altLang="zh-TW" dirty="0" smtClean="0">
              <a:latin typeface="Arial" pitchFamily="34" charset="0"/>
            </a:endParaRPr>
          </a:p>
          <a:p>
            <a:endParaRPr lang="zh-TW" altLang="en-US" dirty="0" smtClean="0">
              <a:latin typeface="Arial" pitchFamily="34" charset="0"/>
            </a:endParaRPr>
          </a:p>
          <a:p>
            <a:r>
              <a:rPr lang="zh-TW" altLang="en-US" b="1" dirty="0" smtClean="0">
                <a:latin typeface="Arial" pitchFamily="34" charset="0"/>
              </a:rPr>
              <a:t>巧合的事情只是隨機發生，並無有意識的個體在背後規劃指導其產生。</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smtClean="0">
              <a:latin typeface="Arial" pitchFamily="34" charset="0"/>
            </a:endParaRPr>
          </a:p>
          <a:p>
            <a:endParaRPr lang="en-US" altLang="zh-TW" dirty="0" smtClean="0">
              <a:latin typeface="Arial" pitchFamily="34" charset="0"/>
            </a:endParaRPr>
          </a:p>
          <a:p>
            <a:endParaRPr lang="en-US" altLang="zh-TW"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公眾長久被誤導，以為有無數化石證實進化論的。但，實際上，完全相反；科學家已擁有以億計的化石，而它們是證明創造論而非進化論。</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至今出土超過</a:t>
            </a:r>
            <a:r>
              <a:rPr lang="en-US" altLang="zh-TW" dirty="0" smtClean="0">
                <a:latin typeface="Arial" pitchFamily="34" charset="0"/>
              </a:rPr>
              <a:t>3</a:t>
            </a:r>
            <a:r>
              <a:rPr lang="zh-TW" altLang="en-US" dirty="0" smtClean="0">
                <a:latin typeface="Arial" pitchFamily="34" charset="0"/>
              </a:rPr>
              <a:t>億</a:t>
            </a:r>
            <a:r>
              <a:rPr lang="en-US" altLang="zh-TW" dirty="0" smtClean="0">
                <a:latin typeface="Arial" pitchFamily="34" charset="0"/>
              </a:rPr>
              <a:t>5</a:t>
            </a:r>
            <a:r>
              <a:rPr lang="zh-TW" altLang="en-US" dirty="0" smtClean="0">
                <a:latin typeface="Arial" pitchFamily="34" charset="0"/>
              </a:rPr>
              <a:t>千萬件化石，屬於完備的生物結構；它們從未演化過。</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絕大多數的化石，均與今日的生物完全一樣。這證明生物自被創造以來，從未演變過。</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當中有部份屬於已滅種的生物，但它們都有完整的肢體，並無所謂的中間型。</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達爾文論者經常以將這些絕種的生物當作是中間型。但他們的詭計很快便被識破，他們唯有撤回其立論並致歉。</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若中間型真的存在，應該有成千上萬的不同種類的中間型，理應不難找到的。但事實卻是：在至今出土</a:t>
            </a:r>
            <a:r>
              <a:rPr lang="en-US" altLang="zh-TW" dirty="0" smtClean="0">
                <a:latin typeface="Arial" pitchFamily="34" charset="0"/>
              </a:rPr>
              <a:t>3</a:t>
            </a:r>
            <a:r>
              <a:rPr lang="zh-TW" altLang="en-US" dirty="0" smtClean="0">
                <a:latin typeface="Arial" pitchFamily="34" charset="0"/>
              </a:rPr>
              <a:t>億</a:t>
            </a:r>
            <a:r>
              <a:rPr lang="en-US" altLang="zh-TW" dirty="0" smtClean="0">
                <a:latin typeface="Arial" pitchFamily="34" charset="0"/>
              </a:rPr>
              <a:t>5</a:t>
            </a:r>
            <a:r>
              <a:rPr lang="zh-TW" altLang="en-US" dirty="0" smtClean="0">
                <a:latin typeface="Arial" pitchFamily="34" charset="0"/>
              </a:rPr>
              <a:t>千萬件化石中，連一件中間型都從未出現過。</a:t>
            </a:r>
          </a:p>
          <a:p>
            <a:endParaRPr lang="zh-TW" altLang="en-US" dirty="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甚麼是中間型呢？</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星魚是海中無脊椎生物，據進化論者假設，在上億年前星魚演變成魚。若果是真的，化石中應找到星魚、魚和半星魚、半魚的生物。但至今只找到星魚和魚化石，中間型卻欠奉。</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化石顯示，生物完整型態的品種突然出現，但卻沒有所謂的中間型化石出土過。</a:t>
            </a:r>
          </a:p>
          <a:p>
            <a:endParaRPr lang="zh-TW" alt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甚麼是中間型呢？</a:t>
            </a:r>
          </a:p>
          <a:p>
            <a:endParaRPr lang="zh-TW" altLang="en-US" dirty="0" smtClean="0">
              <a:latin typeface="Arial" pitchFamily="34" charset="0"/>
            </a:endParaRPr>
          </a:p>
          <a:p>
            <a:r>
              <a:rPr lang="zh-TW" altLang="en-US" dirty="0" smtClean="0">
                <a:latin typeface="Arial" pitchFamily="34" charset="0"/>
              </a:rPr>
              <a:t>星魚是海中無脊椎生物，據進化論者假設，在上億年前星魚演變成魚。若果是真的，化石中應找到星魚、魚和半星魚、半魚的生物。但至今只找到星魚和魚化石，中間型卻欠奉。</a:t>
            </a:r>
          </a:p>
          <a:p>
            <a:endParaRPr lang="zh-TW" altLang="en-US" dirty="0" smtClean="0">
              <a:latin typeface="Arial" pitchFamily="34" charset="0"/>
            </a:endParaRPr>
          </a:p>
          <a:p>
            <a:r>
              <a:rPr lang="zh-TW" altLang="en-US" dirty="0" smtClean="0">
                <a:latin typeface="Arial" pitchFamily="34" charset="0"/>
              </a:rPr>
              <a:t>化石顯示，生物完整型態的品種突然出現，但卻沒有所謂的中間型化石出土過。</a:t>
            </a:r>
          </a:p>
          <a:p>
            <a:endParaRPr lang="zh-TW" altLang="en-US" dirty="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074"/>
          <p:cNvSpPr>
            <a:spLocks noGrp="1" noRot="1" noChangeAspect="1" noChangeArrowheads="1" noTextEdit="1"/>
          </p:cNvSpPr>
          <p:nvPr>
            <p:ph type="sldImg"/>
          </p:nvPr>
        </p:nvSpPr>
        <p:spPr>
          <a:ln/>
        </p:spPr>
      </p:sp>
      <p:sp>
        <p:nvSpPr>
          <p:cNvPr id="181251" name="Rectangle 307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達爾文在他的</a:t>
            </a:r>
            <a:r>
              <a:rPr lang="en-US" altLang="zh-TW" smtClean="0">
                <a:latin typeface="Arial" pitchFamily="34" charset="0"/>
              </a:rPr>
              <a:t>《</a:t>
            </a:r>
            <a:r>
              <a:rPr lang="zh-TW" altLang="en-US" smtClean="0">
                <a:latin typeface="Arial" pitchFamily="34" charset="0"/>
              </a:rPr>
              <a:t>物種的起源</a:t>
            </a:r>
            <a:r>
              <a:rPr lang="en-US" altLang="zh-TW" smtClean="0">
                <a:latin typeface="Arial" pitchFamily="34" charset="0"/>
              </a:rPr>
              <a:t>》</a:t>
            </a:r>
            <a:r>
              <a:rPr lang="zh-TW" altLang="en-US" smtClean="0">
                <a:latin typeface="Arial" pitchFamily="34" charset="0"/>
              </a:rPr>
              <a:t>一書中便已承認這點。</a:t>
            </a:r>
            <a:endParaRPr lang="en-US" altLang="zh-TW" smtClean="0">
              <a:latin typeface="Arial" pitchFamily="34" charset="0"/>
            </a:endParaRPr>
          </a:p>
          <a:p>
            <a:endParaRPr lang="en-US" altLang="zh-TW" smtClean="0">
              <a:latin typeface="Arial" pitchFamily="34" charset="0"/>
            </a:endParaRPr>
          </a:p>
          <a:p>
            <a:r>
              <a:rPr lang="en-US" altLang="zh-TW" smtClean="0">
                <a:latin typeface="Arial" pitchFamily="34" charset="0"/>
              </a:rPr>
              <a:t>150</a:t>
            </a:r>
            <a:r>
              <a:rPr lang="zh-TW" altLang="en-US" smtClean="0">
                <a:latin typeface="Arial" pitchFamily="34" charset="0"/>
              </a:rPr>
              <a:t>年後的今天，情況並未改變，中間型仍然未尋獲。</a:t>
            </a:r>
            <a:endParaRPr lang="zh-CN" alt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i="1" dirty="0" smtClean="0">
                <a:latin typeface="Arial" pitchFamily="34" charset="0"/>
              </a:rPr>
              <a:t>Niles </a:t>
            </a:r>
            <a:r>
              <a:rPr lang="en-US" altLang="zh-TW" i="1" dirty="0" err="1" smtClean="0">
                <a:latin typeface="Arial" pitchFamily="34" charset="0"/>
              </a:rPr>
              <a:t>Eldredge</a:t>
            </a:r>
            <a:r>
              <a:rPr lang="en-US" altLang="zh-TW" i="1" dirty="0" smtClean="0">
                <a:latin typeface="Arial" pitchFamily="34" charset="0"/>
              </a:rPr>
              <a:t> (born in 1943) is an American biologist and paleontologist,</a:t>
            </a:r>
            <a:endParaRPr lang="zh-TW" altLang="en-US" i="1"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史蒂芬</a:t>
            </a:r>
            <a:r>
              <a:rPr lang="en-US" altLang="zh-TW" dirty="0" smtClean="0">
                <a:latin typeface="Arial" pitchFamily="34" charset="0"/>
              </a:rPr>
              <a:t>·</a:t>
            </a:r>
            <a:r>
              <a:rPr lang="zh-TW" altLang="en-US" dirty="0" smtClean="0">
                <a:latin typeface="Arial" pitchFamily="34" charset="0"/>
              </a:rPr>
              <a:t>傑伊</a:t>
            </a:r>
            <a:r>
              <a:rPr lang="en-US" altLang="zh-TW" dirty="0" smtClean="0">
                <a:latin typeface="Arial" pitchFamily="34" charset="0"/>
              </a:rPr>
              <a:t>·</a:t>
            </a:r>
            <a:r>
              <a:rPr lang="zh-TW" altLang="en-US" dirty="0" smtClean="0">
                <a:latin typeface="Arial" pitchFamily="34" charset="0"/>
              </a:rPr>
              <a:t>古爾德是一名美國古生物學家</a:t>
            </a:r>
            <a:endParaRPr lang="zh-CN" altLang="en-US"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以下，讓我們簡單回顧一下生命經過的各階段：</a:t>
            </a:r>
            <a:endParaRPr lang="en-US" altLang="zh-TW" dirty="0" smtClean="0">
              <a:latin typeface="Arial" pitchFamily="34" charset="0"/>
            </a:endParaRPr>
          </a:p>
          <a:p>
            <a:endParaRPr lang="en-US" altLang="zh-CN" dirty="0" smtClean="0">
              <a:latin typeface="Arial" pitchFamily="34" charset="0"/>
            </a:endParaRPr>
          </a:p>
          <a:p>
            <a:r>
              <a:rPr lang="zh-TW" altLang="en-US" dirty="0" smtClean="0">
                <a:latin typeface="Arial" pitchFamily="34" charset="0"/>
              </a:rPr>
              <a:t>讓我們繼續翻開代表生命首先出現的時間。</a:t>
            </a:r>
            <a:endParaRPr lang="en-US" altLang="zh-TW" dirty="0" smtClean="0">
              <a:latin typeface="Arial" pitchFamily="34" charset="0"/>
            </a:endParaRPr>
          </a:p>
          <a:p>
            <a:endParaRPr lang="en-US" altLang="zh-CN" dirty="0" smtClean="0">
              <a:latin typeface="Arial" pitchFamily="34" charset="0"/>
            </a:endParaRPr>
          </a:p>
          <a:p>
            <a:r>
              <a:rPr lang="en-US" altLang="zh-CN" b="1" u="sng" dirty="0" smtClean="0">
                <a:latin typeface="Arial" pitchFamily="34" charset="0"/>
              </a:rPr>
              <a:t>06-</a:t>
            </a:r>
            <a:r>
              <a:rPr lang="zh-CN" altLang="en-US" b="1" u="sng" dirty="0" smtClean="0">
                <a:latin typeface="Arial" pitchFamily="34" charset="0"/>
              </a:rPr>
              <a:t>寒武紀</a:t>
            </a:r>
            <a:endParaRPr lang="en-US" altLang="zh-CN" b="1" u="sng" dirty="0" smtClean="0">
              <a:latin typeface="Arial" pitchFamily="34" charset="0"/>
            </a:endParaRPr>
          </a:p>
          <a:p>
            <a:endParaRPr lang="en-US" altLang="zh-CN" b="1" u="sng" dirty="0" smtClean="0">
              <a:latin typeface="Arial" pitchFamily="34" charset="0"/>
            </a:endParaRPr>
          </a:p>
          <a:p>
            <a:r>
              <a:rPr lang="zh-TW" altLang="zh-HK" dirty="0" smtClean="0">
                <a:latin typeface="Arial" pitchFamily="34" charset="0"/>
              </a:rPr>
              <a:t>人類發現最古老有生物化石的地層，稱為寒武紀地層，約</a:t>
            </a:r>
            <a:r>
              <a:rPr lang="en-US" altLang="zh-HK" dirty="0" smtClean="0">
                <a:latin typeface="Arial" pitchFamily="34" charset="0"/>
              </a:rPr>
              <a:t>5</a:t>
            </a:r>
            <a:r>
              <a:rPr lang="zh-TW" altLang="zh-HK" dirty="0" smtClean="0">
                <a:latin typeface="Arial" pitchFamily="34" charset="0"/>
              </a:rPr>
              <a:t>億</a:t>
            </a:r>
            <a:r>
              <a:rPr lang="en-US" altLang="zh-HK" dirty="0" smtClean="0">
                <a:latin typeface="Arial" pitchFamily="34" charset="0"/>
              </a:rPr>
              <a:t>4</a:t>
            </a:r>
            <a:r>
              <a:rPr lang="zh-TW" altLang="zh-HK" dirty="0" smtClean="0">
                <a:latin typeface="Arial" pitchFamily="34" charset="0"/>
              </a:rPr>
              <a:t>千萬年前</a:t>
            </a:r>
            <a:r>
              <a:rPr lang="zh-TW" altLang="en-US" dirty="0" smtClean="0">
                <a:latin typeface="Arial" pitchFamily="34" charset="0"/>
              </a:rPr>
              <a:t>。</a:t>
            </a:r>
            <a:r>
              <a:rPr lang="zh-TW" altLang="zh-HK" dirty="0" smtClean="0">
                <a:latin typeface="Arial" pitchFamily="34" charset="0"/>
              </a:rPr>
              <a:t>這段期間的生物是無脊椎海洋生物，如水母、蝸牛、星魚、蚯蚓等。</a:t>
            </a:r>
          </a:p>
          <a:p>
            <a:endParaRPr lang="zh-CN" altLang="en-US" b="1" u="sng"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zh-TW" b="1" u="sng" dirty="0" smtClean="0">
                <a:effectLst>
                  <a:outerShdw blurRad="38100" dist="38100" dir="2700000" algn="tl">
                    <a:srgbClr val="000000">
                      <a:alpha val="43137"/>
                    </a:srgbClr>
                  </a:outerShdw>
                </a:effectLst>
                <a:latin typeface="Arial" pitchFamily="34" charset="0"/>
              </a:rPr>
              <a:t>03 - </a:t>
            </a:r>
            <a:r>
              <a:rPr lang="zh-TW" altLang="en-US" b="1" u="sng" dirty="0" smtClean="0">
                <a:effectLst>
                  <a:outerShdw blurRad="38100" dist="38100" dir="2700000" algn="tl">
                    <a:srgbClr val="000000">
                      <a:alpha val="43137"/>
                    </a:srgbClr>
                  </a:outerShdw>
                </a:effectLst>
                <a:latin typeface="Arial" pitchFamily="34" charset="0"/>
              </a:rPr>
              <a:t>單是蛋白質已足夠駁倒進化論</a:t>
            </a:r>
            <a:endParaRPr lang="en-US" altLang="zh-TW" b="1" u="sng" dirty="0" smtClean="0">
              <a:effectLst>
                <a:outerShdw blurRad="38100" dist="38100" dir="2700000" algn="tl">
                  <a:srgbClr val="000000">
                    <a:alpha val="43137"/>
                  </a:srgbClr>
                </a:outerShdw>
              </a:effectLst>
              <a:latin typeface="Arial" pitchFamily="34" charset="0"/>
            </a:endParaRPr>
          </a:p>
          <a:p>
            <a:pPr>
              <a:defRPr/>
            </a:pPr>
            <a:endParaRPr lang="zh-TW" altLang="en-US" dirty="0" smtClean="0">
              <a:latin typeface="Arial" pitchFamily="34" charset="0"/>
            </a:endParaRPr>
          </a:p>
          <a:p>
            <a:pPr>
              <a:defRPr/>
            </a:pPr>
            <a:r>
              <a:rPr lang="zh-TW" altLang="en-US" dirty="0" smtClean="0">
                <a:latin typeface="Arial" pitchFamily="34" charset="0"/>
              </a:rPr>
              <a:t>問題一：首個生命── 第一個細胞是怎樣得來的呢？</a:t>
            </a:r>
          </a:p>
          <a:p>
            <a:pPr>
              <a:defRPr/>
            </a:pPr>
            <a:endParaRPr lang="en-US" altLang="zh-TW" dirty="0" smtClean="0">
              <a:latin typeface="Arial" pitchFamily="34" charset="0"/>
            </a:endParaRPr>
          </a:p>
          <a:p>
            <a:pPr>
              <a:defRPr/>
            </a:pPr>
            <a:endParaRPr lang="en-US" altLang="zh-TW" dirty="0" smtClean="0">
              <a:latin typeface="Arial" pitchFamily="34" charset="0"/>
            </a:endParaRPr>
          </a:p>
          <a:p>
            <a:pPr>
              <a:defRPr/>
            </a:pPr>
            <a:r>
              <a:rPr lang="en-US" altLang="zh-TW" dirty="0" err="1" smtClean="0">
                <a:latin typeface="Arial" pitchFamily="34" charset="0"/>
              </a:rPr>
              <a:t>Yazı</a:t>
            </a:r>
            <a:r>
              <a:rPr lang="en-US" altLang="zh-TW" dirty="0" smtClean="0">
                <a:latin typeface="Arial" pitchFamily="34" charset="0"/>
              </a:rPr>
              <a:t> </a:t>
            </a:r>
            <a:r>
              <a:rPr lang="en-US" altLang="zh-TW" dirty="0" err="1" smtClean="0">
                <a:latin typeface="Arial" pitchFamily="34" charset="0"/>
              </a:rPr>
              <a:t>değişecek</a:t>
            </a:r>
            <a:r>
              <a:rPr lang="en-US" altLang="zh-TW" dirty="0" smtClean="0">
                <a:latin typeface="Arial" pitchFamily="34" charset="0"/>
              </a:rPr>
              <a:t>: “How did the so-called first living cell form”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這些是最古老的生物，但他們已擁有非常複雜的系統。它們既無祖先，亦沒有演化成其他物種的跡像。</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它們突然走出現場，並擁有完備結構，完美器官和組織。</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例如，它們擁有複雜的器官如眼睛、鰓和複雜系統如血液循環系統。大量不同品種的生物各自的形態差異很大。這與進化論所期待的完全相反。</a:t>
            </a:r>
          </a:p>
          <a:p>
            <a:endParaRPr lang="zh-CN" altLang="en-US" dirty="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latin typeface="Arial" pitchFamily="34" charset="0"/>
              </a:rPr>
              <a:t>[</a:t>
            </a:r>
            <a:r>
              <a:rPr lang="zh-TW" altLang="en-US" dirty="0" smtClean="0">
                <a:latin typeface="Arial" pitchFamily="34" charset="0"/>
              </a:rPr>
              <a:t>在寒武紀突然出現</a:t>
            </a:r>
            <a:r>
              <a:rPr lang="en-US" altLang="zh-TW" dirty="0" smtClean="0">
                <a:latin typeface="Arial" pitchFamily="34" charset="0"/>
              </a:rPr>
              <a:t>50</a:t>
            </a:r>
            <a:r>
              <a:rPr lang="zh-TW" altLang="en-US" dirty="0" smtClean="0">
                <a:latin typeface="Arial" pitchFamily="34" charset="0"/>
              </a:rPr>
              <a:t>門的生物，有</a:t>
            </a:r>
            <a:r>
              <a:rPr lang="en-US" altLang="zh-TW" dirty="0" smtClean="0">
                <a:latin typeface="Arial" pitchFamily="34" charset="0"/>
              </a:rPr>
              <a:t>35</a:t>
            </a:r>
            <a:r>
              <a:rPr lang="zh-TW" altLang="en-US" dirty="0" smtClean="0">
                <a:latin typeface="Arial" pitchFamily="34" charset="0"/>
              </a:rPr>
              <a:t>門至今仍然存活。</a:t>
            </a:r>
            <a:r>
              <a:rPr lang="en-US" altLang="zh-TW" dirty="0" smtClean="0">
                <a:latin typeface="Arial" pitchFamily="34" charset="0"/>
              </a:rPr>
              <a:t>]</a:t>
            </a:r>
          </a:p>
          <a:p>
            <a:endParaRPr lang="en-US" altLang="zh-TW" dirty="0" smtClean="0">
              <a:latin typeface="Arial" pitchFamily="34" charset="0"/>
            </a:endParaRPr>
          </a:p>
          <a:p>
            <a:r>
              <a:rPr lang="zh-TW" altLang="en-US" smtClean="0">
                <a:latin typeface="Arial" pitchFamily="34" charset="0"/>
              </a:rPr>
              <a:t>寒武紀之前的地層</a:t>
            </a:r>
            <a:r>
              <a:rPr lang="zh-TW" altLang="en-US" dirty="0" smtClean="0">
                <a:latin typeface="Arial" pitchFamily="34" charset="0"/>
              </a:rPr>
              <a:t>完全找不到生物化石，但在寒武紀卻有不同品種，結構非常複雜的生物突然出現；於寒武紀後這種情況又突然消失？</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這令達爾文論者感到困惑。</a:t>
            </a:r>
          </a:p>
          <a:p>
            <a:endParaRPr lang="zh-CN" altLang="en-US" dirty="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i="1"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smtClean="0">
                <a:latin typeface="Arial" pitchFamily="34" charset="0"/>
              </a:rPr>
              <a:t>07 - </a:t>
            </a:r>
            <a:r>
              <a:rPr lang="zh-TW" altLang="en-US" b="1" u="sng" smtClean="0">
                <a:latin typeface="Arial" pitchFamily="34" charset="0"/>
              </a:rPr>
              <a:t>三葉蟲 </a:t>
            </a:r>
            <a:r>
              <a:rPr lang="en-US" altLang="zh-TW" b="1" u="sng" smtClean="0">
                <a:latin typeface="Arial" pitchFamily="34" charset="0"/>
              </a:rPr>
              <a:t>(Trilobite)</a:t>
            </a:r>
          </a:p>
          <a:p>
            <a:endParaRPr lang="en-US" altLang="zh-TW" b="1" u="sng" smtClean="0">
              <a:latin typeface="Arial" pitchFamily="34" charset="0"/>
            </a:endParaRPr>
          </a:p>
          <a:p>
            <a:r>
              <a:rPr lang="zh-TW" altLang="en-US" smtClean="0">
                <a:latin typeface="Arial" pitchFamily="34" charset="0"/>
              </a:rPr>
              <a:t>三葉蟲是在寒武紀出現的生物，現已絕種。幻燈顯示的是三葉蟲化石，有</a:t>
            </a:r>
            <a:r>
              <a:rPr lang="en-US" altLang="zh-TW" smtClean="0">
                <a:latin typeface="Arial" pitchFamily="34" charset="0"/>
              </a:rPr>
              <a:t>5</a:t>
            </a:r>
            <a:r>
              <a:rPr lang="zh-TW" altLang="en-US" smtClean="0">
                <a:latin typeface="Arial" pitchFamily="34" charset="0"/>
              </a:rPr>
              <a:t>億</a:t>
            </a:r>
            <a:r>
              <a:rPr lang="en-US" altLang="zh-TW" smtClean="0">
                <a:latin typeface="Arial" pitchFamily="34" charset="0"/>
              </a:rPr>
              <a:t>2</a:t>
            </a:r>
            <a:r>
              <a:rPr lang="zh-TW" altLang="en-US" smtClean="0">
                <a:latin typeface="Arial" pitchFamily="34" charset="0"/>
              </a:rPr>
              <a:t>千萬年歷史。放大圖片，可見它擁有一對複眼；在現今一些生物如蜻蜓亦擁有複眼。</a:t>
            </a:r>
            <a:endParaRPr lang="en-US" altLang="zh-TW" smtClean="0">
              <a:latin typeface="Arial" pitchFamily="34" charset="0"/>
            </a:endParaRPr>
          </a:p>
          <a:p>
            <a:endParaRPr lang="zh-TW" altLang="en-US" smtClean="0">
              <a:latin typeface="Arial" pitchFamily="34" charset="0"/>
            </a:endParaRPr>
          </a:p>
          <a:p>
            <a:r>
              <a:rPr lang="zh-TW" altLang="en-US" smtClean="0">
                <a:latin typeface="Arial" pitchFamily="34" charset="0"/>
              </a:rPr>
              <a:t>三葉蟲的眼睛由透明的方解石晶體組成，是動物世界裡一種獨特的結構。由於三葉蟲的方解石眼睛結構與身體其他部份相似，故能保存完好。</a:t>
            </a:r>
          </a:p>
          <a:p>
            <a:endParaRPr lang="zh-CN" alt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三葉蟲的複眼結構，與蒼蠅相似。眼睛具備</a:t>
            </a:r>
            <a:r>
              <a:rPr lang="en-US" altLang="zh-TW" dirty="0" smtClean="0">
                <a:latin typeface="Arial" pitchFamily="34" charset="0"/>
              </a:rPr>
              <a:t>3</a:t>
            </a:r>
            <a:r>
              <a:rPr lang="zh-TW" altLang="en-US" dirty="0" smtClean="0">
                <a:latin typeface="Arial" pitchFamily="34" charset="0"/>
              </a:rPr>
              <a:t>千多鏡片，故構成</a:t>
            </a:r>
            <a:r>
              <a:rPr lang="en-US" altLang="zh-TW" dirty="0" smtClean="0">
                <a:latin typeface="Arial" pitchFamily="34" charset="0"/>
              </a:rPr>
              <a:t>3</a:t>
            </a:r>
            <a:r>
              <a:rPr lang="zh-TW" altLang="en-US" dirty="0" smtClean="0">
                <a:latin typeface="Arial" pitchFamily="34" charset="0"/>
              </a:rPr>
              <a:t>千多個影像，這足顯生活於</a:t>
            </a:r>
            <a:r>
              <a:rPr lang="en-US" altLang="zh-TW" dirty="0" smtClean="0">
                <a:latin typeface="Arial" pitchFamily="34" charset="0"/>
              </a:rPr>
              <a:t>5</a:t>
            </a:r>
            <a:r>
              <a:rPr lang="zh-TW" altLang="en-US" dirty="0" smtClean="0">
                <a:latin typeface="Arial" pitchFamily="34" charset="0"/>
              </a:rPr>
              <a:t>億多年前的生物所擁有的眼睛和腦袋的複雜性。</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故，在地上曾先出現的生物，其眼睛已完全發展，故只證明它是被創造而來的。</a:t>
            </a:r>
            <a:endParaRPr lang="en-US" altLang="zh-TW" dirty="0" smtClean="0">
              <a:latin typeface="Arial" pitchFamily="34" charset="0"/>
            </a:endParaRPr>
          </a:p>
          <a:p>
            <a:endParaRPr lang="zh-TW" altLang="en-US" dirty="0" smtClean="0">
              <a:latin typeface="Arial" pitchFamily="34" charset="0"/>
            </a:endParaRPr>
          </a:p>
          <a:p>
            <a:endParaRPr lang="zh-CN" altLang="en-US" dirty="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達爾文論者經常將問題簡單化，胡亂的說「細胞從泥漿裡出現」及「</a:t>
            </a:r>
            <a:r>
              <a:rPr lang="en-US" altLang="zh-TW" dirty="0" smtClean="0">
                <a:latin typeface="Arial" pitchFamily="34" charset="0"/>
              </a:rPr>
              <a:t>DNA</a:t>
            </a:r>
            <a:r>
              <a:rPr lang="zh-TW" altLang="en-US" dirty="0" smtClean="0">
                <a:latin typeface="Arial" pitchFamily="34" charset="0"/>
              </a:rPr>
              <a:t>自動開始自我複製。」</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但實際上，生命是異常複雜的。</a:t>
            </a:r>
            <a:endParaRPr lang="en-US" altLang="zh-TW" dirty="0"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眼睛亦是不可簡化的複雜結構，完全駁倒達爾文的進化論。</a:t>
            </a:r>
          </a:p>
          <a:p>
            <a:endParaRPr lang="zh-CN" alt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smtClean="0">
                <a:latin typeface="Arial" pitchFamily="34" charset="0"/>
              </a:rPr>
              <a:t>08 - </a:t>
            </a:r>
            <a:r>
              <a:rPr lang="zh-TW" altLang="en-US" b="1" u="sng" smtClean="0">
                <a:latin typeface="Arial" pitchFamily="34" charset="0"/>
              </a:rPr>
              <a:t>由水著陸的神話</a:t>
            </a:r>
            <a:endParaRPr lang="en-US" altLang="zh-TW" b="1" u="sng" smtClean="0">
              <a:latin typeface="Arial" pitchFamily="34" charset="0"/>
            </a:endParaRPr>
          </a:p>
          <a:p>
            <a:endParaRPr lang="zh-TW" altLang="en-US" b="1" u="sng" smtClean="0">
              <a:latin typeface="Arial" pitchFamily="34" charset="0"/>
            </a:endParaRPr>
          </a:p>
          <a:p>
            <a:r>
              <a:rPr lang="zh-TW" altLang="en-US" smtClean="0">
                <a:latin typeface="Arial" pitchFamily="34" charset="0"/>
              </a:rPr>
              <a:t>進化論者聲稱魚遷陸地。若將魚與爬蟲類比較，它們相異處比相近處為多。兩者是頗不同種類。其差異包括：</a:t>
            </a:r>
            <a:endParaRPr lang="en-US" altLang="zh-TW" smtClean="0">
              <a:latin typeface="Arial" pitchFamily="34" charset="0"/>
            </a:endParaRPr>
          </a:p>
          <a:p>
            <a:endParaRPr lang="zh-TW" altLang="en-US" smtClean="0">
              <a:latin typeface="Arial" pitchFamily="34" charset="0"/>
            </a:endParaRPr>
          </a:p>
          <a:p>
            <a:r>
              <a:rPr lang="zh-TW" altLang="en-US" smtClean="0">
                <a:latin typeface="Arial" pitchFamily="34" charset="0"/>
              </a:rPr>
              <a:t>魚有鰭，而爬蟲有腳</a:t>
            </a:r>
          </a:p>
          <a:p>
            <a:r>
              <a:rPr lang="zh-TW" altLang="en-US" smtClean="0">
                <a:latin typeface="Arial" pitchFamily="34" charset="0"/>
              </a:rPr>
              <a:t>魚用鰓呼吸，而爬蟲用肺</a:t>
            </a:r>
          </a:p>
          <a:p>
            <a:r>
              <a:rPr lang="zh-TW" altLang="en-US" smtClean="0">
                <a:latin typeface="Arial" pitchFamily="34" charset="0"/>
              </a:rPr>
              <a:t>魚新陳代謝、重量承載機理均適合水中情況；但爬蟲卻適合陸上生活</a:t>
            </a:r>
            <a:endParaRPr lang="en-US" altLang="zh-TW" smtClean="0">
              <a:latin typeface="Arial" pitchFamily="34" charset="0"/>
            </a:endParaRPr>
          </a:p>
          <a:p>
            <a:endParaRPr lang="zh-TW" altLang="en-US" smtClean="0">
              <a:latin typeface="Arial" pitchFamily="34" charset="0"/>
            </a:endParaRPr>
          </a:p>
          <a:p>
            <a:endParaRPr lang="zh-CN" alt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只要欠缺以上任何一種條件，爬蟲都不能在陸上生活。難道魚爬上陸上等上百萬年生出肺來，這境況實難以想像。這問題不限於肺部而已。</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故，根據進化論倡導者，我們應期望各種不可思議的變化同期在同一生物進行。若你問他們怎能發生時，他們必定堅持是巧合。</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當他們發現一件化石，而又認為已絕種的話，他們便會堆砌故事；</a:t>
            </a:r>
          </a:p>
          <a:p>
            <a:endParaRPr lang="zh-TW" altLang="en-US" dirty="0" smtClean="0">
              <a:latin typeface="Arial" pitchFamily="34" charset="0"/>
            </a:endParaRPr>
          </a:p>
          <a:p>
            <a:r>
              <a:rPr lang="zh-TW" altLang="en-US" dirty="0" smtClean="0">
                <a:latin typeface="Arial" pitchFamily="34" charset="0"/>
              </a:rPr>
              <a:t>以下空棘魚就是一個好例子。</a:t>
            </a:r>
          </a:p>
          <a:p>
            <a:endParaRPr lang="en-US" altLang="zh-CN" dirty="0" smtClean="0">
              <a:latin typeface="Arial" pitchFamily="34" charset="0"/>
            </a:endParaRPr>
          </a:p>
          <a:p>
            <a:r>
              <a:rPr lang="en-US" altLang="zh-TW" b="1" u="sng" dirty="0" smtClean="0">
                <a:latin typeface="Arial" pitchFamily="34" charset="0"/>
              </a:rPr>
              <a:t>09 -</a:t>
            </a:r>
            <a:r>
              <a:rPr lang="zh-TW" altLang="en-US" b="1" u="sng" dirty="0" smtClean="0">
                <a:latin typeface="Arial" pitchFamily="34" charset="0"/>
              </a:rPr>
              <a:t>空棘魚 </a:t>
            </a:r>
            <a:r>
              <a:rPr lang="en-US" altLang="zh-TW" b="1" u="sng" dirty="0" smtClean="0">
                <a:latin typeface="Arial" pitchFamily="34" charset="0"/>
              </a:rPr>
              <a:t>(Coelacanth)</a:t>
            </a:r>
          </a:p>
          <a:p>
            <a:endParaRPr lang="en-US" altLang="zh-TW" dirty="0" smtClean="0">
              <a:latin typeface="Arial" pitchFamily="34" charset="0"/>
            </a:endParaRPr>
          </a:p>
          <a:p>
            <a:r>
              <a:rPr lang="zh-TW" altLang="en-US" dirty="0" smtClean="0">
                <a:latin typeface="Arial" pitchFamily="34" charset="0"/>
              </a:rPr>
              <a:t>圖片所見的空棘魚。進化論倡導者認為它是半魚半爬蟲動物。他們聲稱這生活於</a:t>
            </a:r>
            <a:r>
              <a:rPr lang="en-US" altLang="zh-TW" dirty="0" smtClean="0">
                <a:latin typeface="Arial" pitchFamily="34" charset="0"/>
              </a:rPr>
              <a:t>3</a:t>
            </a:r>
            <a:r>
              <a:rPr lang="zh-TW" altLang="en-US" dirty="0" smtClean="0">
                <a:latin typeface="Arial" pitchFamily="34" charset="0"/>
              </a:rPr>
              <a:t>億</a:t>
            </a:r>
            <a:r>
              <a:rPr lang="en-US" altLang="zh-TW" dirty="0" smtClean="0">
                <a:latin typeface="Arial" pitchFamily="34" charset="0"/>
              </a:rPr>
              <a:t>5</a:t>
            </a:r>
            <a:r>
              <a:rPr lang="zh-TW" altLang="en-US" dirty="0" smtClean="0">
                <a:latin typeface="Arial" pitchFamily="34" charset="0"/>
              </a:rPr>
              <a:t>千萬年前，現已絕種的生物是過渡型生物。</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他們多番計算研究，聲稱它擁有大的腦袋、肺和腿。他們憑這些資料，斷定這是過渡型；至於生活的環境，他們說這生物生長在海面，並曾在地遊蕩。這些論斷，在二十世紀初葉提出，並寫進教科書內；而報章、雜誌更廣泛地報導。直至</a:t>
            </a:r>
            <a:r>
              <a:rPr lang="en-US" altLang="zh-TW" dirty="0" smtClean="0">
                <a:latin typeface="Arial" pitchFamily="34" charset="0"/>
              </a:rPr>
              <a:t>1938</a:t>
            </a:r>
            <a:r>
              <a:rPr lang="zh-TW" altLang="en-US" dirty="0" smtClean="0">
                <a:latin typeface="Arial" pitchFamily="34" charset="0"/>
              </a:rPr>
              <a:t>年</a:t>
            </a:r>
            <a:r>
              <a:rPr lang="en-US" altLang="zh-TW" dirty="0" smtClean="0">
                <a:latin typeface="Arial" pitchFamily="34" charset="0"/>
              </a:rPr>
              <a:t>12</a:t>
            </a:r>
            <a:r>
              <a:rPr lang="zh-TW" altLang="en-US" dirty="0" smtClean="0">
                <a:latin typeface="Arial" pitchFamily="34" charset="0"/>
              </a:rPr>
              <a:t>月</a:t>
            </a:r>
            <a:r>
              <a:rPr lang="en-US" altLang="zh-TW" dirty="0" smtClean="0">
                <a:latin typeface="Arial" pitchFamily="34" charset="0"/>
              </a:rPr>
              <a:t>23</a:t>
            </a:r>
            <a:r>
              <a:rPr lang="zh-TW" altLang="en-US" dirty="0" smtClean="0">
                <a:latin typeface="Arial" pitchFamily="34" charset="0"/>
              </a:rPr>
              <a:t>日前，這演繹儼如事實般處理。</a:t>
            </a:r>
            <a:endParaRPr lang="zh-CN" altLang="en-US" dirty="0"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在這日子</a:t>
            </a:r>
            <a:r>
              <a:rPr lang="en-US" altLang="zh-TW" dirty="0" smtClean="0">
                <a:latin typeface="Arial" pitchFamily="34" charset="0"/>
              </a:rPr>
              <a:t>(1938.12.23)</a:t>
            </a:r>
            <a:r>
              <a:rPr lang="zh-TW" altLang="en-US" dirty="0" smtClean="0">
                <a:latin typeface="Arial" pitchFamily="34" charset="0"/>
              </a:rPr>
              <a:t>，一位科學家叫拉蒂摩 </a:t>
            </a:r>
            <a:r>
              <a:rPr lang="en-US" altLang="zh-TW" dirty="0" smtClean="0">
                <a:latin typeface="Arial" pitchFamily="34" charset="0"/>
              </a:rPr>
              <a:t>(Curtain Latimer) </a:t>
            </a:r>
            <a:r>
              <a:rPr lang="zh-TW" altLang="en-US" dirty="0" smtClean="0">
                <a:latin typeface="Arial" pitchFamily="34" charset="0"/>
              </a:rPr>
              <a:t>的在南非探險，發現這種活生生的所謂絕種生物。它並非半魚半爬蟲，而是百分百的魚。</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捉到一條活生生空棘魚，使進化論者非常失望。後來，超過</a:t>
            </a:r>
            <a:r>
              <a:rPr lang="en-US" altLang="zh-TW" dirty="0" smtClean="0">
                <a:latin typeface="Arial" pitchFamily="34" charset="0"/>
              </a:rPr>
              <a:t>200</a:t>
            </a:r>
            <a:r>
              <a:rPr lang="zh-TW" altLang="en-US" dirty="0" smtClean="0">
                <a:latin typeface="Arial" pitchFamily="34" charset="0"/>
              </a:rPr>
              <a:t>條活生生的空棘魚將達爾文論者對化石的猜想完全粉碎。</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以上足見，進化論者如何善於將絕種化石穿鑿附會，無中生有。他們是如何偏頗地演繹事情。</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smtClean="0">
              <a:latin typeface="Arial" pitchFamily="34" charset="0"/>
            </a:endParaRPr>
          </a:p>
          <a:p>
            <a:endParaRPr lang="en-US" altLang="zh-TW" dirty="0" smtClean="0">
              <a:latin typeface="Arial" pitchFamily="34" charset="0"/>
            </a:endParaRPr>
          </a:p>
          <a:p>
            <a:endParaRPr lang="en-US" altLang="zh-TW" dirty="0"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10 - </a:t>
            </a:r>
            <a:r>
              <a:rPr lang="zh-TW" altLang="en-US" b="1" u="sng" dirty="0" smtClean="0">
                <a:latin typeface="Arial" pitchFamily="34" charset="0"/>
              </a:rPr>
              <a:t>堤塔利克魚 </a:t>
            </a:r>
            <a:r>
              <a:rPr lang="en-US" altLang="zh-TW" b="1" u="sng" dirty="0" smtClean="0">
                <a:latin typeface="Arial" pitchFamily="34" charset="0"/>
              </a:rPr>
              <a:t>(</a:t>
            </a:r>
            <a:r>
              <a:rPr lang="en-US" altLang="zh-TW" b="1" u="sng" dirty="0" err="1" smtClean="0">
                <a:latin typeface="Arial" pitchFamily="34" charset="0"/>
              </a:rPr>
              <a:t>Tiktaalik</a:t>
            </a:r>
            <a:r>
              <a:rPr lang="en-US" altLang="zh-TW" b="1" u="sng" dirty="0" smtClean="0">
                <a:latin typeface="Arial" pitchFamily="34" charset="0"/>
              </a:rPr>
              <a:t> </a:t>
            </a:r>
            <a:r>
              <a:rPr lang="en-US" altLang="zh-TW" b="1" u="sng" dirty="0" err="1" smtClean="0">
                <a:latin typeface="Arial" pitchFamily="34" charset="0"/>
              </a:rPr>
              <a:t>Roseae</a:t>
            </a:r>
            <a:r>
              <a:rPr lang="en-US" altLang="zh-TW" b="1" u="sng" dirty="0" smtClean="0">
                <a:latin typeface="Arial" pitchFamily="34" charset="0"/>
              </a:rPr>
              <a:t>)</a:t>
            </a:r>
          </a:p>
          <a:p>
            <a:endParaRPr lang="en-US" altLang="zh-TW" dirty="0" smtClean="0">
              <a:latin typeface="Arial" pitchFamily="34" charset="0"/>
            </a:endParaRPr>
          </a:p>
          <a:p>
            <a:r>
              <a:rPr lang="zh-TW" altLang="en-US" dirty="0" smtClean="0">
                <a:latin typeface="Arial" pitchFamily="34" charset="0"/>
              </a:rPr>
              <a:t>當達爾文論者失去空棘魚作為過渡型生物後，他們馬上提出另一個虛構化石來證明他們的神話故事；這就是堤塔利克魚。</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多年來達爾文論者對堤塔利克魚宣傳為中間型生物，在學校教科書也有介紹。查實，它只是一個頭骨的化石；但，他們加添一些不屬於這頭骨，而是同地層的其他生物的肢體的化石。再由畫家利用豐富的想像力繪成他們想像的中間型動物。有關畫家很坦率的承認這點。</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其實，這頭骨所指的堤塔利克魚，生長於</a:t>
            </a:r>
            <a:r>
              <a:rPr lang="en-US" altLang="zh-TW" dirty="0" smtClean="0">
                <a:latin typeface="Arial" pitchFamily="34" charset="0"/>
              </a:rPr>
              <a:t>3</a:t>
            </a:r>
            <a:r>
              <a:rPr lang="zh-TW" altLang="en-US" dirty="0" smtClean="0">
                <a:latin typeface="Arial" pitchFamily="34" charset="0"/>
              </a:rPr>
              <a:t>億</a:t>
            </a:r>
            <a:r>
              <a:rPr lang="en-US" altLang="zh-TW" dirty="0" smtClean="0">
                <a:latin typeface="Arial" pitchFamily="34" charset="0"/>
              </a:rPr>
              <a:t>7</a:t>
            </a:r>
            <a:r>
              <a:rPr lang="zh-TW" altLang="en-US" dirty="0" smtClean="0">
                <a:latin typeface="Arial" pitchFamily="34" charset="0"/>
              </a:rPr>
              <a:t>千</a:t>
            </a:r>
            <a:r>
              <a:rPr lang="en-US" altLang="zh-TW" dirty="0" smtClean="0">
                <a:latin typeface="Arial" pitchFamily="34" charset="0"/>
              </a:rPr>
              <a:t>5</a:t>
            </a:r>
            <a:r>
              <a:rPr lang="zh-TW" altLang="en-US" dirty="0" smtClean="0">
                <a:latin typeface="Arial" pitchFamily="34" charset="0"/>
              </a:rPr>
              <a:t>百萬年前，跟現代生長在中國一種短吻鱷叫揚子鱷的非常相近。故達爾文論者的詭計又一次被識破了。</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smtClean="0">
                <a:latin typeface="Arial" pitchFamily="34" charset="0"/>
              </a:rPr>
              <a:t>11 - </a:t>
            </a:r>
            <a:r>
              <a:rPr lang="zh-TW" altLang="en-US" b="1" u="sng" smtClean="0">
                <a:latin typeface="Arial" pitchFamily="34" charset="0"/>
              </a:rPr>
              <a:t>飛鳥</a:t>
            </a:r>
            <a:endParaRPr lang="en-US" altLang="zh-TW" b="1" u="sng" smtClean="0">
              <a:latin typeface="Arial" pitchFamily="34" charset="0"/>
            </a:endParaRPr>
          </a:p>
          <a:p>
            <a:endParaRPr lang="zh-TW" altLang="en-US" smtClean="0">
              <a:latin typeface="Arial" pitchFamily="34" charset="0"/>
            </a:endParaRPr>
          </a:p>
          <a:p>
            <a:r>
              <a:rPr lang="zh-TW" altLang="en-US" smtClean="0">
                <a:latin typeface="Arial" pitchFamily="34" charset="0"/>
              </a:rPr>
              <a:t>飛鳥展示氣體動力學的應用，可說是一種奇蹟。人類在上世紀研究及模仿鳥飛行。進化論者必需解釋飛鳥翅膀是如何長出來的。</a:t>
            </a:r>
          </a:p>
          <a:p>
            <a:endParaRPr lang="zh-TW" alt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進化論者堅稱爬蟲動物是鳥的祖先及恐龍進化成飛鳥。他們有兩種說法：</a:t>
            </a:r>
            <a:endParaRPr lang="en-US" altLang="zh-TW" dirty="0" smtClean="0">
              <a:latin typeface="Arial" pitchFamily="34" charset="0"/>
            </a:endParaRPr>
          </a:p>
          <a:p>
            <a:endParaRPr lang="zh-TW" altLang="en-US" dirty="0" smtClean="0">
              <a:latin typeface="Arial" pitchFamily="34" charset="0"/>
            </a:endParaRPr>
          </a:p>
          <a:p>
            <a:r>
              <a:rPr lang="en-US" altLang="zh-TW" dirty="0" smtClean="0">
                <a:latin typeface="Arial" pitchFamily="34" charset="0"/>
              </a:rPr>
              <a:t>    1.  </a:t>
            </a:r>
            <a:r>
              <a:rPr lang="zh-TW" altLang="en-US" dirty="0" smtClean="0">
                <a:latin typeface="Arial" pitchFamily="34" charset="0"/>
              </a:rPr>
              <a:t>奔跑論─恐龍在陸上生活，後來變成會飛的，成為飛鳥。</a:t>
            </a:r>
          </a:p>
          <a:p>
            <a:r>
              <a:rPr lang="en-US" altLang="zh-TW" dirty="0" smtClean="0">
                <a:latin typeface="Arial" pitchFamily="34" charset="0"/>
              </a:rPr>
              <a:t>    2.  </a:t>
            </a:r>
            <a:r>
              <a:rPr lang="zh-TW" altLang="en-US" dirty="0" smtClean="0">
                <a:latin typeface="Arial" pitchFamily="34" charset="0"/>
              </a:rPr>
              <a:t>居樹論─恐龍在樹與樹間跳來跳去而演變成飛鳥。</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以上兩種提論，只基於想像，全無科學依據。奔跑論者假設恐龍在陸上走動時，經常用前腿捕捉在空中飛翔的昆蟲如蒼蠅，久而久之，前腿變成翅膀。</a:t>
            </a:r>
            <a:endParaRPr lang="en-US" altLang="zh-TW" dirty="0" smtClean="0">
              <a:latin typeface="Arial" pitchFamily="34" charset="0"/>
            </a:endParaRPr>
          </a:p>
          <a:p>
            <a:endParaRPr lang="zh-TW" alt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latin typeface="Arial" pitchFamily="34" charset="0"/>
              </a:rPr>
              <a:t>噴射機引擎的比喻表明，動物應該是可笑的怪物應急的即興創作，頭重腳輕以怪誕的修補過的古代文物。我們怎樣才能調和這個合理的期望與強大的恩典獵獵豹，迅速的氣動美，葉蟲欺騙性細節一絲不苟的關注？</a:t>
            </a:r>
            <a:endParaRPr lang="zh-CN" alt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這個說法假設是會飛的昆蟲已出現，那又是甚麼原因導至昆蟲能飛呢？</a:t>
            </a:r>
          </a:p>
          <a:p>
            <a:endParaRPr lang="en-US" altLang="zh-TW" dirty="0" smtClean="0">
              <a:latin typeface="Arial" pitchFamily="34" charset="0"/>
            </a:endParaRPr>
          </a:p>
          <a:p>
            <a:r>
              <a:rPr lang="zh-TW" altLang="en-US" dirty="0" smtClean="0">
                <a:latin typeface="Arial" pitchFamily="34" charset="0"/>
              </a:rPr>
              <a:t>蒼蠅憑甚麼能每秒拍動翅膀過千下呢？</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進化論者只能無言以對。</a:t>
            </a:r>
          </a:p>
          <a:p>
            <a:endParaRPr lang="zh-TW" altLang="en-US" dirty="0" smtClean="0">
              <a:latin typeface="Arial" pitchFamily="34" charset="0"/>
            </a:endParaRPr>
          </a:p>
          <a:p>
            <a:endParaRPr lang="zh-CN" altLang="en-US" dirty="0"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12 - </a:t>
            </a:r>
            <a:r>
              <a:rPr lang="zh-TW" altLang="en-US" b="1" u="sng" dirty="0" smtClean="0">
                <a:latin typeface="Arial" pitchFamily="34" charset="0"/>
              </a:rPr>
              <a:t>始祖鳥 </a:t>
            </a:r>
            <a:r>
              <a:rPr lang="en-US" altLang="zh-TW" b="1" u="sng" dirty="0" smtClean="0">
                <a:latin typeface="Arial" pitchFamily="34" charset="0"/>
              </a:rPr>
              <a:t>(Archaeopteryx)</a:t>
            </a:r>
          </a:p>
          <a:p>
            <a:endParaRPr lang="en-US" altLang="zh-TW" b="1" u="sng" dirty="0" smtClean="0">
              <a:latin typeface="Arial" pitchFamily="34" charset="0"/>
            </a:endParaRPr>
          </a:p>
          <a:p>
            <a:r>
              <a:rPr lang="zh-TW" altLang="en-US" dirty="0" smtClean="0">
                <a:latin typeface="Arial" pitchFamily="34" charset="0"/>
              </a:rPr>
              <a:t>多年來，達爾文論者對一種已絕種的「始祖鳥」猜測為半鳥半爬行的中間型，在所有的進化論刊物都有報導。但這理論不久又被推翻了。</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始祖鳥有牙及爪。至今仍生存的有爪的鳥最少有兩種：大杜鵑和麝雉，他們的爪可用作抓住樹枝。與始祖鳥同期也存在有牙的鳥類。</a:t>
            </a:r>
          </a:p>
          <a:p>
            <a:endParaRPr lang="zh-CN" altLang="en-US" dirty="0"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起初時，他們指始祖鳥沒有胸骨，飛行需要的肌肉無法依附，故推斷始祖鳥不能飛。但</a:t>
            </a:r>
            <a:r>
              <a:rPr lang="en-US" altLang="zh-TW" dirty="0" smtClean="0">
                <a:latin typeface="Arial" pitchFamily="34" charset="0"/>
              </a:rPr>
              <a:t>1992</a:t>
            </a:r>
            <a:r>
              <a:rPr lang="zh-TW" altLang="en-US" dirty="0" smtClean="0">
                <a:latin typeface="Arial" pitchFamily="34" charset="0"/>
              </a:rPr>
              <a:t>年發現的第七隻始祖鳥化石是有胸骨的，故始祖鳥不能飛的假設不攻自破。</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此外，始祖鳥的羽毛是不對稱的；這與今日的鳥類完全一致，故始祖鳥應能飛行。</a:t>
            </a:r>
            <a:endParaRPr lang="en-US" altLang="zh-TW" dirty="0" smtClean="0">
              <a:latin typeface="Arial" pitchFamily="34" charset="0"/>
            </a:endParaRPr>
          </a:p>
          <a:p>
            <a:endParaRPr lang="en-US" altLang="zh-TW" dirty="0" smtClean="0">
              <a:latin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zh-TW" altLang="zh-HK" sz="1200" kern="1200" dirty="0" smtClean="0">
                <a:solidFill>
                  <a:schemeClr val="tx1"/>
                </a:solidFill>
                <a:effectLst/>
                <a:latin typeface="Arial" charset="0"/>
                <a:ea typeface="MS PGothic" pitchFamily="34" charset="-128"/>
                <a:cs typeface="ＭＳ Ｐゴシック" pitchFamily="-106" charset="-128"/>
              </a:rPr>
              <a:t>沃克</a:t>
            </a:r>
            <a:r>
              <a:rPr lang="en-US" altLang="zh-HK" sz="1200" kern="1200" dirty="0" smtClean="0">
                <a:solidFill>
                  <a:schemeClr val="tx1"/>
                </a:solidFill>
                <a:effectLst/>
                <a:latin typeface="Arial" charset="0"/>
                <a:ea typeface="MS PGothic" pitchFamily="34" charset="-128"/>
                <a:cs typeface="ＭＳ Ｐゴシック" pitchFamily="-106" charset="-128"/>
              </a:rPr>
              <a:t>(A.D. Walker)</a:t>
            </a:r>
            <a:r>
              <a:rPr lang="zh-TW" altLang="zh-HK" sz="1200" kern="1200" dirty="0" smtClean="0">
                <a:solidFill>
                  <a:schemeClr val="tx1"/>
                </a:solidFill>
                <a:effectLst/>
                <a:latin typeface="Arial" charset="0"/>
                <a:ea typeface="MS PGothic" pitchFamily="34" charset="-128"/>
                <a:cs typeface="ＭＳ Ｐゴシック" pitchFamily="-106" charset="-128"/>
              </a:rPr>
              <a:t>研究始祖鳥的耳朵結構，發現與今日的鳥類相同。</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恐龍被指是始祖鳥的祖先，但他們的牙齒的特徵卻有很大的差異。</a:t>
            </a:r>
            <a:endParaRPr lang="en-US" altLang="zh-TW" dirty="0" smtClean="0">
              <a:latin typeface="Arial" pitchFamily="34" charset="0"/>
            </a:endParaRPr>
          </a:p>
          <a:p>
            <a:endParaRPr lang="en-US" altLang="zh-CN" dirty="0" smtClean="0">
              <a:latin typeface="Arial" pitchFamily="34" charset="0"/>
            </a:endParaRPr>
          </a:p>
          <a:p>
            <a:r>
              <a:rPr lang="en-US" altLang="zh-TW" dirty="0" smtClean="0">
                <a:latin typeface="Arial" pitchFamily="34" charset="0"/>
              </a:rPr>
              <a:t>(</a:t>
            </a:r>
            <a:r>
              <a:rPr lang="zh-TW" altLang="zh-HK" sz="1200" kern="1200" dirty="0" smtClean="0">
                <a:solidFill>
                  <a:schemeClr val="tx1"/>
                </a:solidFill>
                <a:effectLst/>
                <a:latin typeface="Arial" charset="0"/>
                <a:ea typeface="MS PGothic" pitchFamily="34" charset="-128"/>
                <a:cs typeface="ＭＳ Ｐゴシック" pitchFamily="-106" charset="-128"/>
              </a:rPr>
              <a:t>英國威爾斯大學生物科學系</a:t>
            </a:r>
            <a:r>
              <a:rPr lang="zh-TW" altLang="zh-HK" dirty="0" smtClean="0">
                <a:effectLst/>
              </a:rPr>
              <a:t>教授</a:t>
            </a:r>
            <a:r>
              <a:rPr lang="en-US" altLang="zh-TW" dirty="0" smtClean="0">
                <a:latin typeface="Arial" pitchFamily="34" charset="0"/>
              </a:rPr>
              <a:t>)</a:t>
            </a:r>
            <a:r>
              <a:rPr lang="zh-TW" altLang="en-US" dirty="0" smtClean="0">
                <a:latin typeface="Arial" pitchFamily="34" charset="0"/>
              </a:rPr>
              <a:t>理察</a:t>
            </a:r>
            <a:r>
              <a:rPr lang="en-US" altLang="zh-TW" dirty="0" smtClean="0">
                <a:latin typeface="Arial" pitchFamily="34" charset="0"/>
              </a:rPr>
              <a:t>‧</a:t>
            </a:r>
            <a:r>
              <a:rPr lang="zh-TW" altLang="en-US" dirty="0" smtClean="0">
                <a:latin typeface="Arial" pitchFamily="34" charset="0"/>
              </a:rPr>
              <a:t>欣奇克利夫</a:t>
            </a:r>
            <a:r>
              <a:rPr lang="en-US" altLang="zh-TW" dirty="0" smtClean="0">
                <a:latin typeface="Arial" pitchFamily="34" charset="0"/>
              </a:rPr>
              <a:t>(J. Richard </a:t>
            </a:r>
            <a:r>
              <a:rPr lang="en-US" altLang="zh-TW" dirty="0" err="1" smtClean="0">
                <a:latin typeface="Arial" pitchFamily="34" charset="0"/>
              </a:rPr>
              <a:t>Hinchcliffe</a:t>
            </a:r>
            <a:r>
              <a:rPr lang="en-US" altLang="zh-TW" dirty="0" smtClean="0">
                <a:latin typeface="Arial" pitchFamily="34" charset="0"/>
              </a:rPr>
              <a:t>)</a:t>
            </a:r>
            <a:r>
              <a:rPr lang="zh-TW" altLang="en-US" dirty="0" smtClean="0">
                <a:latin typeface="Arial" pitchFamily="34" charset="0"/>
              </a:rPr>
              <a:t>用同位素技術研究胚胎，他得出的結論是恐龍前肢的腳趾是</a:t>
            </a:r>
            <a:r>
              <a:rPr lang="en-US" altLang="zh-TW" dirty="0" smtClean="0">
                <a:latin typeface="Arial" pitchFamily="34" charset="0"/>
              </a:rPr>
              <a:t>1-2-3</a:t>
            </a:r>
            <a:r>
              <a:rPr lang="zh-TW" altLang="en-US" dirty="0" smtClean="0">
                <a:latin typeface="Arial" pitchFamily="34" charset="0"/>
              </a:rPr>
              <a:t>而鳥翼卻是</a:t>
            </a:r>
            <a:r>
              <a:rPr lang="en-US" altLang="zh-TW" dirty="0" smtClean="0">
                <a:latin typeface="Arial" pitchFamily="34" charset="0"/>
              </a:rPr>
              <a:t>2-3-4</a:t>
            </a:r>
            <a:r>
              <a:rPr lang="zh-TW" altLang="en-US" dirty="0" smtClean="0">
                <a:latin typeface="Arial" pitchFamily="34" charset="0"/>
              </a:rPr>
              <a:t>；</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故始祖鳥與恐龍的聯系實難確立。</a:t>
            </a:r>
            <a:endParaRPr lang="zh-CN" altLang="en-US" dirty="0"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最重要一點是，與始祖鳥同期的存在著完全能飛的鳥─包括</a:t>
            </a:r>
            <a:r>
              <a:rPr lang="en-US" altLang="zh-TW" dirty="0" smtClean="0">
                <a:latin typeface="Arial" pitchFamily="34" charset="0"/>
              </a:rPr>
              <a:t>1.4</a:t>
            </a:r>
            <a:r>
              <a:rPr lang="zh-TW" altLang="en-US" dirty="0" smtClean="0">
                <a:latin typeface="Arial" pitchFamily="34" charset="0"/>
              </a:rPr>
              <a:t>億年前的遼寧鳥和</a:t>
            </a:r>
            <a:r>
              <a:rPr lang="en-US" altLang="zh-TW" dirty="0" smtClean="0">
                <a:latin typeface="Arial" pitchFamily="34" charset="0"/>
              </a:rPr>
              <a:t>1.2</a:t>
            </a:r>
            <a:r>
              <a:rPr lang="zh-TW" altLang="en-US" dirty="0" smtClean="0">
                <a:latin typeface="Arial" pitchFamily="34" charset="0"/>
              </a:rPr>
              <a:t>億年前的孔子鳥。</a:t>
            </a:r>
            <a:endParaRPr lang="en-US" altLang="zh-TW" dirty="0"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u="sng" dirty="0" smtClean="0">
                <a:latin typeface="Arial" pitchFamily="34" charset="0"/>
              </a:rPr>
              <a:t>13 - </a:t>
            </a:r>
            <a:r>
              <a:rPr lang="zh-TW" altLang="en-US" u="sng" dirty="0" smtClean="0">
                <a:latin typeface="Arial" pitchFamily="34" charset="0"/>
              </a:rPr>
              <a:t>海上哺乳類動物</a:t>
            </a:r>
            <a:endParaRPr lang="en-US" altLang="zh-TW" u="sng"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讓我們在結束這個「夢中夢」的討論前，值得一提的是海上的哺乳類動物，如鯨魚、海豚等，進化論者亦無法解釋其來源。</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據達爾文論者假設，陸上的哺乳類動物回到海上，成為海上哺乳類動物。</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談到鯨魚，這說法遭到莫大的質疑，因為鯨魚平均約</a:t>
            </a:r>
            <a:r>
              <a:rPr lang="en-US" altLang="zh-TW" dirty="0" smtClean="0">
                <a:latin typeface="Arial" pitchFamily="34" charset="0"/>
              </a:rPr>
              <a:t>30</a:t>
            </a:r>
            <a:r>
              <a:rPr lang="zh-TW" altLang="en-US" dirty="0" smtClean="0">
                <a:latin typeface="Arial" pitchFamily="34" charset="0"/>
              </a:rPr>
              <a:t>米長，重</a:t>
            </a:r>
            <a:r>
              <a:rPr lang="en-US" altLang="zh-TW" dirty="0" smtClean="0">
                <a:latin typeface="Arial" pitchFamily="34" charset="0"/>
              </a:rPr>
              <a:t>60</a:t>
            </a:r>
            <a:r>
              <a:rPr lang="zh-TW" altLang="en-US" dirty="0" smtClean="0">
                <a:latin typeface="Arial" pitchFamily="34" charset="0"/>
              </a:rPr>
              <a:t>噸，是世上最大的動物，無法提出任何與之相若的動物作為它們的祖先；恐龍是爬行類動物，故不適合。</a:t>
            </a:r>
          </a:p>
          <a:p>
            <a:endParaRPr lang="zh-CN" altLang="en-US" dirty="0"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達爾文曾經在</a:t>
            </a:r>
            <a:r>
              <a:rPr lang="en-US" altLang="zh-TW" dirty="0" smtClean="0">
                <a:latin typeface="Arial" pitchFamily="34" charset="0"/>
              </a:rPr>
              <a:t>《</a:t>
            </a:r>
            <a:r>
              <a:rPr lang="zh-TW" altLang="en-US" dirty="0" smtClean="0">
                <a:latin typeface="Arial" pitchFamily="34" charset="0"/>
              </a:rPr>
              <a:t>物種的起源</a:t>
            </a:r>
            <a:r>
              <a:rPr lang="en-US" altLang="zh-TW" dirty="0" smtClean="0">
                <a:latin typeface="Arial" pitchFamily="34" charset="0"/>
              </a:rPr>
              <a:t>》</a:t>
            </a:r>
            <a:r>
              <a:rPr lang="zh-TW" altLang="en-US" dirty="0" smtClean="0">
                <a:latin typeface="Arial" pitchFamily="34" charset="0"/>
              </a:rPr>
              <a:t>初版時推論大熊是鯨魚的祖先，但這推論令進化論倡議者感尷尬。這方面，進化論者無法自圓其說。</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14 - </a:t>
            </a:r>
            <a:r>
              <a:rPr lang="zh-TW" altLang="en-US" b="1" u="sng" dirty="0" smtClean="0">
                <a:latin typeface="Arial" pitchFamily="34" charset="0"/>
              </a:rPr>
              <a:t>活化石</a:t>
            </a:r>
            <a:endParaRPr lang="en-US" altLang="zh-TW" b="1" u="sng" dirty="0" smtClean="0">
              <a:latin typeface="Arial" pitchFamily="34" charset="0"/>
            </a:endParaRPr>
          </a:p>
          <a:p>
            <a:endParaRPr lang="zh-TW" altLang="en-US" b="1" u="sng" dirty="0" smtClean="0">
              <a:latin typeface="Arial" pitchFamily="34" charset="0"/>
            </a:endParaRPr>
          </a:p>
          <a:p>
            <a:r>
              <a:rPr lang="zh-TW" altLang="en-US" dirty="0" smtClean="0">
                <a:latin typeface="Arial" pitchFamily="34" charset="0"/>
              </a:rPr>
              <a:t>最後我們來討論一下與現存生物相類的化石。</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圖中顯示的是蜻蜓的化石，約</a:t>
            </a:r>
            <a:r>
              <a:rPr lang="en-US" altLang="zh-TW" dirty="0" smtClean="0">
                <a:latin typeface="Arial" pitchFamily="34" charset="0"/>
              </a:rPr>
              <a:t>1.35</a:t>
            </a:r>
            <a:r>
              <a:rPr lang="zh-TW" altLang="en-US" dirty="0" smtClean="0">
                <a:latin typeface="Arial" pitchFamily="34" charset="0"/>
              </a:rPr>
              <a:t>億年歷史；上面的是今日的蜻蜓，他們完全相同。它們既沒有祖先，亦沒有進化成別的品種。</a:t>
            </a:r>
          </a:p>
          <a:p>
            <a:endParaRPr lang="zh-CN"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u="sng" dirty="0"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HK" dirty="0" smtClean="0">
                <a:latin typeface="Arial" pitchFamily="34" charset="0"/>
              </a:rPr>
              <a:t>2</a:t>
            </a:r>
            <a:r>
              <a:rPr lang="zh-HK" altLang="en-US" dirty="0" smtClean="0">
                <a:latin typeface="Arial" pitchFamily="34" charset="0"/>
              </a:rPr>
              <a:t>千</a:t>
            </a:r>
            <a:r>
              <a:rPr lang="en-US" altLang="zh-HK" dirty="0" smtClean="0">
                <a:latin typeface="Arial" pitchFamily="34" charset="0"/>
              </a:rPr>
              <a:t>5</a:t>
            </a:r>
            <a:r>
              <a:rPr lang="zh-HK" altLang="en-US" dirty="0" smtClean="0">
                <a:latin typeface="Arial" pitchFamily="34" charset="0"/>
              </a:rPr>
              <a:t>百萬年前</a:t>
            </a:r>
            <a:r>
              <a:rPr lang="zh-TW" altLang="en-US" dirty="0" smtClean="0">
                <a:latin typeface="Arial" pitchFamily="34" charset="0"/>
              </a:rPr>
              <a:t>的螞蟻化石與今日螞蟻無異。</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以上一切均是創造的最好明證。</a:t>
            </a:r>
            <a:endParaRPr lang="zh-CN" altLang="en-US" dirty="0"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古生物學研究，足以證明這些完美的生物都是突然完整的出現，故只可能是受造的。</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故此，進化論者只有對古生物─默不作聲，因為已出土的超過</a:t>
            </a:r>
            <a:r>
              <a:rPr lang="en-US" altLang="zh-TW" dirty="0" smtClean="0">
                <a:latin typeface="Arial" pitchFamily="34" charset="0"/>
              </a:rPr>
              <a:t>3</a:t>
            </a:r>
            <a:r>
              <a:rPr lang="zh-TW" altLang="en-US" dirty="0" smtClean="0">
                <a:latin typeface="Arial" pitchFamily="34" charset="0"/>
              </a:rPr>
              <a:t>億</a:t>
            </a:r>
            <a:r>
              <a:rPr lang="en-US" altLang="zh-TW" dirty="0" smtClean="0">
                <a:latin typeface="Arial" pitchFamily="34" charset="0"/>
              </a:rPr>
              <a:t>5</a:t>
            </a:r>
            <a:r>
              <a:rPr lang="zh-TW" altLang="en-US" dirty="0" smtClean="0">
                <a:latin typeface="Arial" pitchFamily="34" charset="0"/>
              </a:rPr>
              <a:t>千萬件的化石中，竟然找不到一件過渡型化石。</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面對化石的困局，他們唯有集中精神於人從猿猴進化而成的神話上。</a:t>
            </a:r>
            <a:endParaRPr lang="zh-CN" altLang="en-US" dirty="0"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15 - </a:t>
            </a:r>
            <a:r>
              <a:rPr lang="zh-TW" altLang="en-US" b="1" u="sng" dirty="0" smtClean="0">
                <a:latin typeface="Arial" pitchFamily="34" charset="0"/>
              </a:rPr>
              <a:t>所謂的人類進化</a:t>
            </a:r>
          </a:p>
          <a:p>
            <a:endParaRPr lang="zh-TW" altLang="en-US" dirty="0" smtClean="0">
              <a:latin typeface="Arial" pitchFamily="34" charset="0"/>
            </a:endParaRPr>
          </a:p>
          <a:p>
            <a:r>
              <a:rPr lang="zh-TW" altLang="en-US" dirty="0" smtClean="0">
                <a:latin typeface="Arial" pitchFamily="34" charset="0"/>
              </a:rPr>
              <a:t>為免尷尬起見，達爾文論者喜歡稱人類與猿猴的「共同祖先」，他們堅稱，經過千百萬年，人從半猿半人的中間型演變而成。若這種情形是神話故事橋段，如青蛙變王子一樣，我們不會覺得驚奇；但他們以科學之名提出，我們便得用科學的角度來驗證它了。</a:t>
            </a:r>
            <a:endParaRPr lang="en-US" altLang="zh-TW" dirty="0" smtClean="0">
              <a:latin typeface="Arial" pitchFamily="34" charset="0"/>
            </a:endParaRPr>
          </a:p>
          <a:p>
            <a:endParaRPr lang="en-US" altLang="zh-TW" dirty="0" smtClean="0">
              <a:latin typeface="Arial" pitchFamily="34" charset="0"/>
            </a:endParaRPr>
          </a:p>
          <a:p>
            <a:r>
              <a:rPr lang="zh-TW" altLang="en-US" dirty="0" smtClean="0">
                <a:latin typeface="Arial" pitchFamily="34" charset="0"/>
              </a:rPr>
              <a:t>他們慣用欺詐的手段來蒙騙人們。世上大約</a:t>
            </a:r>
            <a:r>
              <a:rPr lang="en-US" altLang="zh-TW" dirty="0" smtClean="0">
                <a:latin typeface="Arial" pitchFamily="34" charset="0"/>
              </a:rPr>
              <a:t>6,500</a:t>
            </a:r>
            <a:r>
              <a:rPr lang="zh-TW" altLang="en-US" dirty="0" smtClean="0">
                <a:latin typeface="Arial" pitchFamily="34" charset="0"/>
              </a:rPr>
              <a:t>種不同的猿猴活過；但現存的僅有</a:t>
            </a:r>
            <a:r>
              <a:rPr lang="en-US" altLang="zh-TW" dirty="0" smtClean="0">
                <a:latin typeface="Arial" pitchFamily="34" charset="0"/>
              </a:rPr>
              <a:t>20</a:t>
            </a:r>
            <a:r>
              <a:rPr lang="zh-TW" altLang="en-US" dirty="0" smtClean="0">
                <a:latin typeface="Arial" pitchFamily="34" charset="0"/>
              </a:rPr>
              <a:t>種，其他的大都絕種了。所以它們組成一個豐富的資源庫任由進化論者使用。他們把絕種的猿猴頭骨及其他骨骼依大小排序，最後加上滅種的人類化石。他們就這樣建構成想像中人類家譜。</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讓我們先集中討論人類；人類有不同的種族，他們頭骨的體積、高度、骨骼的特性，都表現出各自的特色。例如非洲有一種人類叫俾格米人</a:t>
            </a:r>
            <a:r>
              <a:rPr lang="en-US" altLang="zh-TW" dirty="0" smtClean="0">
                <a:latin typeface="Arial" pitchFamily="34" charset="0"/>
              </a:rPr>
              <a:t>(Pigmies)</a:t>
            </a:r>
            <a:r>
              <a:rPr lang="zh-TW" altLang="en-US" dirty="0" smtClean="0">
                <a:latin typeface="Arial" pitchFamily="34" charset="0"/>
              </a:rPr>
              <a:t>的，他們的平均高度要比其他的部族平均高度矮很多。如果今日俾格米人已絕後的話，而我們只透過化石認識他們，那麼，進化論者必然會把俾格米人排在現代人的前面，然後說；「我們觀察到人本來較矮的，但經時間久遠後便進化得高大起來了。」</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不過，由於俾格米人仍然存活著，他們便不能用以上的推論了；但他們就是用這種技倆去處理那些已絕種的人種。</a:t>
            </a:r>
          </a:p>
          <a:p>
            <a:endParaRPr lang="zh-TW" altLang="en-US" dirty="0" smtClean="0">
              <a:latin typeface="Arial" pitchFamily="34" charset="0"/>
            </a:endParaRPr>
          </a:p>
          <a:p>
            <a:endParaRPr lang="zh-CN" altLang="en-US" dirty="0"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今日，最常被提及的是「南猿」</a:t>
            </a:r>
            <a:r>
              <a:rPr lang="en-US" altLang="zh-TW" dirty="0" smtClean="0">
                <a:latin typeface="Arial" pitchFamily="34" charset="0"/>
              </a:rPr>
              <a:t>(Australopithecus)</a:t>
            </a:r>
            <a:r>
              <a:rPr lang="zh-TW" altLang="en-US" dirty="0" smtClean="0">
                <a:latin typeface="Arial" pitchFamily="34" charset="0"/>
              </a:rPr>
              <a:t>系列。著名的解剖學家索利</a:t>
            </a:r>
            <a:r>
              <a:rPr lang="en-US" altLang="zh-TW" dirty="0" smtClean="0">
                <a:latin typeface="Arial" pitchFamily="34" charset="0"/>
              </a:rPr>
              <a:t>‧</a:t>
            </a:r>
            <a:r>
              <a:rPr lang="zh-TW" altLang="en-US" dirty="0" smtClean="0">
                <a:latin typeface="Arial" pitchFamily="34" charset="0"/>
              </a:rPr>
              <a:t>朱克曼</a:t>
            </a:r>
            <a:r>
              <a:rPr lang="en-US" altLang="zh-TW" dirty="0" smtClean="0">
                <a:latin typeface="Arial" pitchFamily="34" charset="0"/>
              </a:rPr>
              <a:t>(Sir </a:t>
            </a:r>
            <a:r>
              <a:rPr lang="en-US" altLang="zh-TW" dirty="0" err="1" smtClean="0">
                <a:latin typeface="Arial" pitchFamily="34" charset="0"/>
              </a:rPr>
              <a:t>Solly</a:t>
            </a:r>
            <a:r>
              <a:rPr lang="en-US" altLang="zh-TW" dirty="0" smtClean="0">
                <a:latin typeface="Arial" pitchFamily="34" charset="0"/>
              </a:rPr>
              <a:t> Zuckerman)</a:t>
            </a:r>
            <a:r>
              <a:rPr lang="zh-TW" altLang="en-US" dirty="0" smtClean="0">
                <a:latin typeface="Arial" pitchFamily="34" charset="0"/>
              </a:rPr>
              <a:t>就是這方面的專家了。他花</a:t>
            </a:r>
            <a:r>
              <a:rPr lang="en-US" altLang="zh-TW" dirty="0" smtClean="0">
                <a:latin typeface="Arial" pitchFamily="34" charset="0"/>
              </a:rPr>
              <a:t>15</a:t>
            </a:r>
            <a:r>
              <a:rPr lang="zh-TW" altLang="en-US" dirty="0" smtClean="0">
                <a:latin typeface="Arial" pitchFamily="34" charset="0"/>
              </a:rPr>
              <a:t>年時間，以進化論的角度研究「南猿」人。但他的結論是；「這些只能是猿猴，全無證據稱他們是似人或人猿」。</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因此，在歷史中，曾有猿猴生活過，有些現在繼續存在；亦有人類生活過，部份仍生存著，但從來沒有所謂人猿生存過，人猿只在進化論者夢鄉裡出現過。</a:t>
            </a:r>
          </a:p>
          <a:p>
            <a:endParaRPr lang="zh-CN" altLang="en-US" dirty="0"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16 - </a:t>
            </a:r>
            <a:r>
              <a:rPr lang="zh-TW" altLang="en-US" b="1" u="sng" dirty="0" smtClean="0">
                <a:latin typeface="Arial" pitchFamily="34" charset="0"/>
              </a:rPr>
              <a:t>露茜 </a:t>
            </a:r>
            <a:r>
              <a:rPr lang="en-US" altLang="zh-TW" b="1" u="sng" dirty="0" smtClean="0">
                <a:latin typeface="Arial" pitchFamily="34" charset="0"/>
              </a:rPr>
              <a:t>(Lucy)</a:t>
            </a:r>
          </a:p>
          <a:p>
            <a:endParaRPr lang="en-US" altLang="zh-TW" b="1" u="sng" dirty="0" smtClean="0">
              <a:latin typeface="Arial" pitchFamily="34" charset="0"/>
            </a:endParaRPr>
          </a:p>
          <a:p>
            <a:r>
              <a:rPr lang="zh-TW" altLang="en-US" dirty="0" smtClean="0">
                <a:latin typeface="Arial" pitchFamily="34" charset="0"/>
              </a:rPr>
              <a:t>「露茜」是當奴</a:t>
            </a:r>
            <a:r>
              <a:rPr lang="en-US" altLang="zh-TW" dirty="0" smtClean="0">
                <a:latin typeface="Arial" pitchFamily="34" charset="0"/>
              </a:rPr>
              <a:t>‧</a:t>
            </a:r>
            <a:r>
              <a:rPr lang="zh-TW" altLang="en-US" dirty="0" smtClean="0">
                <a:latin typeface="Arial" pitchFamily="34" charset="0"/>
              </a:rPr>
              <a:t>莊遜</a:t>
            </a:r>
            <a:r>
              <a:rPr lang="en-US" altLang="zh-TW" dirty="0" smtClean="0">
                <a:latin typeface="Arial" pitchFamily="34" charset="0"/>
              </a:rPr>
              <a:t>(Donald Johnson)</a:t>
            </a:r>
            <a:r>
              <a:rPr lang="zh-TW" altLang="en-US" dirty="0" smtClean="0">
                <a:latin typeface="Arial" pitchFamily="34" charset="0"/>
              </a:rPr>
              <a:t>於</a:t>
            </a:r>
            <a:r>
              <a:rPr lang="en-US" altLang="zh-TW" dirty="0" smtClean="0">
                <a:latin typeface="Arial" pitchFamily="34" charset="0"/>
              </a:rPr>
              <a:t>1973</a:t>
            </a:r>
            <a:r>
              <a:rPr lang="zh-TW" altLang="en-US" dirty="0" smtClean="0">
                <a:latin typeface="Arial" pitchFamily="34" charset="0"/>
              </a:rPr>
              <a:t>年發現的化石；她的學名叫「阿法南猿」</a:t>
            </a:r>
            <a:r>
              <a:rPr lang="en-US" altLang="zh-TW" dirty="0" smtClean="0">
                <a:latin typeface="Arial" pitchFamily="34" charset="0"/>
              </a:rPr>
              <a:t>(Australopithecus </a:t>
            </a:r>
            <a:r>
              <a:rPr lang="en-US" altLang="zh-TW" dirty="0" err="1" smtClean="0">
                <a:latin typeface="Arial" pitchFamily="34" charset="0"/>
              </a:rPr>
              <a:t>afarensis</a:t>
            </a:r>
            <a:r>
              <a:rPr lang="en-US" altLang="zh-TW" dirty="0" smtClean="0">
                <a:latin typeface="Arial" pitchFamily="34" charset="0"/>
              </a:rPr>
              <a:t>)</a:t>
            </a:r>
            <a:r>
              <a:rPr lang="zh-TW" altLang="en-US" dirty="0" smtClean="0">
                <a:latin typeface="Arial" pitchFamily="34" charset="0"/>
              </a:rPr>
              <a:t>，取名自其被發現的地方埃塞俄比亞的阿法爾</a:t>
            </a:r>
            <a:r>
              <a:rPr lang="en-US" altLang="zh-TW" dirty="0" smtClean="0">
                <a:latin typeface="Arial" pitchFamily="34" charset="0"/>
              </a:rPr>
              <a:t>(Afar)</a:t>
            </a:r>
            <a:r>
              <a:rPr lang="zh-TW" altLang="en-US" dirty="0" smtClean="0">
                <a:latin typeface="Arial" pitchFamily="34" charset="0"/>
              </a:rPr>
              <a:t>區域。多年來，「露茜」被描繪成人類進化的中間型。但，拜科學研究所賜，她的風頭巳今非昔比了。法國著名科學雜誌「</a:t>
            </a:r>
            <a:r>
              <a:rPr lang="en-US" altLang="zh-TW" dirty="0" smtClean="0">
                <a:latin typeface="Arial" pitchFamily="34" charset="0"/>
              </a:rPr>
              <a:t>Science &amp; Vie</a:t>
            </a:r>
            <a:r>
              <a:rPr lang="zh-TW" altLang="en-US" dirty="0" smtClean="0">
                <a:latin typeface="Arial" pitchFamily="34" charset="0"/>
              </a:rPr>
              <a:t>」於</a:t>
            </a:r>
            <a:r>
              <a:rPr lang="en-US" altLang="zh-TW" dirty="0" smtClean="0">
                <a:latin typeface="Arial" pitchFamily="34" charset="0"/>
              </a:rPr>
              <a:t>1999</a:t>
            </a:r>
            <a:r>
              <a:rPr lang="zh-TW" altLang="en-US" dirty="0" smtClean="0">
                <a:latin typeface="Arial" pitchFamily="34" charset="0"/>
              </a:rPr>
              <a:t>年</a:t>
            </a:r>
            <a:r>
              <a:rPr lang="en-US" altLang="zh-TW" dirty="0" smtClean="0">
                <a:latin typeface="Arial" pitchFamily="34" charset="0"/>
              </a:rPr>
              <a:t>5</a:t>
            </a:r>
            <a:r>
              <a:rPr lang="zh-TW" altLang="en-US" dirty="0" smtClean="0">
                <a:latin typeface="Arial" pitchFamily="34" charset="0"/>
              </a:rPr>
              <a:t>月號曾作封面故事來報導「再見露茜」一篇報告，基於一個新的「阿法南猿」的發現，取名「</a:t>
            </a:r>
            <a:r>
              <a:rPr lang="en-US" altLang="zh-TW" dirty="0" smtClean="0">
                <a:latin typeface="Arial" pitchFamily="34" charset="0"/>
              </a:rPr>
              <a:t>St W573</a:t>
            </a:r>
            <a:r>
              <a:rPr lang="zh-TW" altLang="en-US" dirty="0" smtClean="0">
                <a:latin typeface="Arial" pitchFamily="34" charset="0"/>
              </a:rPr>
              <a:t>」，「南猿人」這名詞要從人類的家譜移除了。</a:t>
            </a:r>
          </a:p>
          <a:p>
            <a:endParaRPr lang="zh-CN" altLang="en-US" dirty="0"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讓我們粗略地重溫一下進化論者的部份論斷：</a:t>
            </a:r>
            <a:endParaRPr lang="en-US" altLang="zh-TW" dirty="0" smtClean="0">
              <a:latin typeface="Arial" pitchFamily="34" charset="0"/>
            </a:endParaRPr>
          </a:p>
          <a:p>
            <a:endParaRPr lang="zh-TW" altLang="en-US" dirty="0" smtClean="0">
              <a:latin typeface="Arial" pitchFamily="34" charset="0"/>
            </a:endParaRPr>
          </a:p>
          <a:p>
            <a:r>
              <a:rPr lang="en-US" altLang="zh-TW" dirty="0" smtClean="0">
                <a:latin typeface="Arial" pitchFamily="34" charset="0"/>
              </a:rPr>
              <a:t>1856</a:t>
            </a:r>
            <a:r>
              <a:rPr lang="zh-TW" altLang="en-US" dirty="0" smtClean="0">
                <a:latin typeface="Arial" pitchFamily="34" charset="0"/>
              </a:rPr>
              <a:t>年，他們宣稱「尼安德特人」</a:t>
            </a:r>
            <a:r>
              <a:rPr lang="en-US" altLang="zh-TW" dirty="0" smtClean="0">
                <a:latin typeface="Arial" pitchFamily="34" charset="0"/>
              </a:rPr>
              <a:t>(Neanderthal man)</a:t>
            </a:r>
            <a:r>
              <a:rPr lang="zh-TW" altLang="en-US" dirty="0" smtClean="0">
                <a:latin typeface="Arial" pitchFamily="34" charset="0"/>
              </a:rPr>
              <a:t>是人類祖先，過百年來，此說法大行其道，學校教科書也如是說；但到</a:t>
            </a:r>
            <a:r>
              <a:rPr lang="en-US" altLang="zh-TW" dirty="0" smtClean="0">
                <a:latin typeface="Arial" pitchFamily="34" charset="0"/>
              </a:rPr>
              <a:t>1960</a:t>
            </a:r>
            <a:r>
              <a:rPr lang="zh-TW" altLang="en-US" dirty="0" smtClean="0">
                <a:latin typeface="Arial" pitchFamily="34" charset="0"/>
              </a:rPr>
              <a:t>年，證明這些是有智慧及社交的群體，只能說是絕種的人類部族。</a:t>
            </a:r>
            <a:endParaRPr lang="en-US" altLang="zh-TW" dirty="0" smtClean="0">
              <a:latin typeface="Arial" pitchFamily="34" charset="0"/>
            </a:endParaRPr>
          </a:p>
          <a:p>
            <a:endParaRPr lang="en-US" altLang="zh-TW" dirty="0" smtClean="0">
              <a:latin typeface="Arial" pitchFamily="34" charset="0"/>
            </a:endParaRPr>
          </a:p>
          <a:p>
            <a:r>
              <a:rPr lang="en-US" altLang="zh-TW" dirty="0" smtClean="0">
                <a:latin typeface="Arial" pitchFamily="34" charset="0"/>
              </a:rPr>
              <a:t>1912</a:t>
            </a:r>
            <a:r>
              <a:rPr lang="zh-TW" altLang="en-US" dirty="0" smtClean="0">
                <a:latin typeface="Arial" pitchFamily="34" charset="0"/>
              </a:rPr>
              <a:t>年，他們又說「皮爾當人」</a:t>
            </a:r>
            <a:r>
              <a:rPr lang="en-US" altLang="zh-TW" dirty="0" smtClean="0">
                <a:latin typeface="Arial" pitchFamily="34" charset="0"/>
              </a:rPr>
              <a:t>(Piltdown man)</a:t>
            </a:r>
            <a:r>
              <a:rPr lang="zh-TW" altLang="en-US" dirty="0" smtClean="0">
                <a:latin typeface="Arial" pitchFamily="34" charset="0"/>
              </a:rPr>
              <a:t>是人類祖先，直至</a:t>
            </a:r>
            <a:r>
              <a:rPr lang="en-US" altLang="zh-TW" dirty="0" smtClean="0">
                <a:latin typeface="Arial" pitchFamily="34" charset="0"/>
              </a:rPr>
              <a:t>1953</a:t>
            </a:r>
            <a:r>
              <a:rPr lang="zh-TW" altLang="en-US" dirty="0" smtClean="0">
                <a:latin typeface="Arial" pitchFamily="34" charset="0"/>
              </a:rPr>
              <a:t>年，他們承認這並非如此。</a:t>
            </a:r>
          </a:p>
          <a:p>
            <a:endParaRPr lang="en-US" altLang="zh-TW" dirty="0" smtClean="0">
              <a:latin typeface="Arial" pitchFamily="34" charset="0"/>
            </a:endParaRPr>
          </a:p>
          <a:p>
            <a:r>
              <a:rPr lang="en-US" altLang="zh-TW" dirty="0" smtClean="0">
                <a:latin typeface="Arial" pitchFamily="34" charset="0"/>
              </a:rPr>
              <a:t>1922</a:t>
            </a:r>
            <a:r>
              <a:rPr lang="zh-TW" altLang="en-US" dirty="0" smtClean="0">
                <a:latin typeface="Arial" pitchFamily="34" charset="0"/>
              </a:rPr>
              <a:t>年，「西方古猿」</a:t>
            </a:r>
            <a:r>
              <a:rPr lang="en-US" altLang="zh-TW" dirty="0" smtClean="0">
                <a:latin typeface="Arial" pitchFamily="34" charset="0"/>
              </a:rPr>
              <a:t>(</a:t>
            </a:r>
            <a:r>
              <a:rPr lang="en-US" altLang="zh-TW" dirty="0" err="1" smtClean="0">
                <a:latin typeface="Arial" pitchFamily="34" charset="0"/>
              </a:rPr>
              <a:t>Hesperopitecus</a:t>
            </a:r>
            <a:r>
              <a:rPr lang="en-US" altLang="zh-TW" dirty="0" smtClean="0">
                <a:latin typeface="Arial" pitchFamily="34" charset="0"/>
              </a:rPr>
              <a:t>)</a:t>
            </a:r>
            <a:r>
              <a:rPr lang="zh-TW" altLang="en-US" dirty="0" smtClean="0">
                <a:latin typeface="Arial" pitchFamily="34" charset="0"/>
              </a:rPr>
              <a:t>又被為指是人類祖先，到</a:t>
            </a:r>
            <a:r>
              <a:rPr lang="en-US" altLang="zh-TW" dirty="0" smtClean="0">
                <a:latin typeface="Arial" pitchFamily="34" charset="0"/>
              </a:rPr>
              <a:t>1927</a:t>
            </a:r>
            <a:r>
              <a:rPr lang="zh-TW" altLang="en-US" dirty="0" smtClean="0">
                <a:latin typeface="Arial" pitchFamily="34" charset="0"/>
              </a:rPr>
              <a:t>年他們又為此而致歉了。</a:t>
            </a:r>
          </a:p>
          <a:p>
            <a:endParaRPr lang="en-US" altLang="zh-TW" dirty="0" smtClean="0">
              <a:latin typeface="Arial" pitchFamily="34" charset="0"/>
            </a:endParaRPr>
          </a:p>
          <a:p>
            <a:r>
              <a:rPr lang="en-US" altLang="zh-TW" dirty="0" smtClean="0">
                <a:latin typeface="Arial" pitchFamily="34" charset="0"/>
              </a:rPr>
              <a:t>1959</a:t>
            </a:r>
            <a:r>
              <a:rPr lang="zh-TW" altLang="en-US" dirty="0" smtClean="0">
                <a:latin typeface="Arial" pitchFamily="34" charset="0"/>
              </a:rPr>
              <a:t>年，「東非人」又被指是人類祖先，後來才發現是猿猴。</a:t>
            </a:r>
          </a:p>
          <a:p>
            <a:endParaRPr lang="en-US" altLang="zh-TW" dirty="0" smtClean="0">
              <a:latin typeface="Arial" pitchFamily="34" charset="0"/>
            </a:endParaRPr>
          </a:p>
          <a:p>
            <a:r>
              <a:rPr lang="zh-TW" altLang="en-US" dirty="0" smtClean="0">
                <a:latin typeface="Arial" pitchFamily="34" charset="0"/>
              </a:rPr>
              <a:t>「腊瑪古猿」於</a:t>
            </a:r>
            <a:r>
              <a:rPr lang="en-US" altLang="zh-TW" dirty="0" smtClean="0">
                <a:latin typeface="Arial" pitchFamily="34" charset="0"/>
              </a:rPr>
              <a:t>1964</a:t>
            </a:r>
            <a:r>
              <a:rPr lang="zh-TW" altLang="en-US" dirty="0" smtClean="0">
                <a:latin typeface="Arial" pitchFamily="34" charset="0"/>
              </a:rPr>
              <a:t>年被稱是人類祖先，除在各種進化論的雜誌、報刊、課本之外，甚至在</a:t>
            </a:r>
            <a:r>
              <a:rPr lang="en-US" altLang="zh-TW" dirty="0" smtClean="0">
                <a:latin typeface="Arial" pitchFamily="34" charset="0"/>
              </a:rPr>
              <a:t>《</a:t>
            </a:r>
            <a:r>
              <a:rPr lang="zh-TW" altLang="en-US" dirty="0" smtClean="0">
                <a:latin typeface="Arial" pitchFamily="34" charset="0"/>
              </a:rPr>
              <a:t>時代周刊</a:t>
            </a:r>
            <a:r>
              <a:rPr lang="en-US" altLang="zh-TW" dirty="0" smtClean="0">
                <a:latin typeface="Arial" pitchFamily="34" charset="0"/>
              </a:rPr>
              <a:t>》</a:t>
            </a:r>
            <a:r>
              <a:rPr lang="zh-TW" altLang="en-US" dirty="0" smtClean="0">
                <a:latin typeface="Arial" pitchFamily="34" charset="0"/>
              </a:rPr>
              <a:t>更報導稱：「若這不是人類祖先，就再沒有其他可能了。」他們對這化石充滿信心，但結果還是最終致歉說：「我們錯了，這是一種猿猴」。</a:t>
            </a:r>
            <a:endParaRPr lang="en-US" altLang="zh-TW" dirty="0" smtClean="0">
              <a:latin typeface="Arial" pitchFamily="34" charset="0"/>
            </a:endParaRPr>
          </a:p>
          <a:p>
            <a:endParaRPr lang="en-US" altLang="zh-TW" dirty="0" smtClean="0">
              <a:latin typeface="Arial" pitchFamily="34" charset="0"/>
            </a:endParaRPr>
          </a:p>
          <a:p>
            <a:r>
              <a:rPr lang="zh-TW" altLang="zh-HK" sz="1200" kern="1200" dirty="0" smtClean="0">
                <a:solidFill>
                  <a:schemeClr val="tx1"/>
                </a:solidFill>
                <a:effectLst/>
                <a:latin typeface="Arial" charset="0"/>
                <a:ea typeface="MS PGothic" pitchFamily="34" charset="-128"/>
                <a:cs typeface="ＭＳ Ｐゴシック" pitchFamily="-106" charset="-128"/>
              </a:rPr>
              <a:t>從以上觀之，可見進化論者的荒謬，錯誤推理等；話雖如此；但半人半猿的展示仍在雜誌、報刊，甚至電視畫面人經常出現。怎可能的呢？</a:t>
            </a:r>
            <a:endParaRPr lang="en-US" altLang="zh-TW" sz="1200" kern="1200" dirty="0" smtClean="0">
              <a:solidFill>
                <a:schemeClr val="tx1"/>
              </a:solidFill>
              <a:effectLst/>
              <a:latin typeface="Arial" charset="0"/>
              <a:ea typeface="MS PGothic" pitchFamily="34" charset="-128"/>
              <a:cs typeface="ＭＳ Ｐゴシック" pitchFamily="-106" charset="-128"/>
            </a:endParaRPr>
          </a:p>
          <a:p>
            <a:endParaRPr lang="en-US" altLang="zh-TW" sz="1200" kern="1200" dirty="0" smtClean="0">
              <a:solidFill>
                <a:schemeClr val="tx1"/>
              </a:solidFill>
              <a:effectLst/>
              <a:latin typeface="Arial" charset="0"/>
              <a:ea typeface="MS PGothic" pitchFamily="34" charset="-128"/>
              <a:cs typeface="ＭＳ Ｐゴシック" pitchFamily="-106" charset="-128"/>
            </a:endParaRPr>
          </a:p>
          <a:p>
            <a:r>
              <a:rPr lang="zh-TW" altLang="zh-HK" sz="1200" kern="1200" dirty="0" smtClean="0">
                <a:solidFill>
                  <a:schemeClr val="tx1"/>
                </a:solidFill>
                <a:effectLst/>
                <a:latin typeface="Arial" charset="0"/>
                <a:ea typeface="MS PGothic" pitchFamily="34" charset="-128"/>
                <a:cs typeface="ＭＳ Ｐゴシック" pitchFamily="-106" charset="-128"/>
              </a:rPr>
              <a:t>以下是一種亂真的技倆，一種稱作「重建」、「重塑」的技術。</a:t>
            </a:r>
            <a:endParaRPr lang="zh-TW" altLang="en-US" dirty="0" smtClean="0">
              <a:latin typeface="Arial" pitchFamily="34" charset="0"/>
            </a:endParaRPr>
          </a:p>
          <a:p>
            <a:endParaRPr lang="zh-TW" altLang="en-US" dirty="0"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smtClean="0">
                <a:latin typeface="Arial" pitchFamily="34" charset="0"/>
              </a:rPr>
              <a:t>&gt;   </a:t>
            </a:r>
            <a:r>
              <a:rPr lang="zh-TW" altLang="en-US" dirty="0" smtClean="0">
                <a:latin typeface="Arial" pitchFamily="34" charset="0"/>
              </a:rPr>
              <a:t>一點必須強調的是── </a:t>
            </a:r>
            <a:r>
              <a:rPr lang="en-US" altLang="zh-TW" dirty="0" smtClean="0">
                <a:latin typeface="Arial" pitchFamily="34" charset="0"/>
              </a:rPr>
              <a:t>[</a:t>
            </a:r>
            <a:r>
              <a:rPr lang="zh-TW" altLang="en-US" dirty="0" smtClean="0">
                <a:latin typeface="Arial" pitchFamily="34" charset="0"/>
              </a:rPr>
              <a:t>蛋白質需要靠其他蛋白質製成 </a:t>
            </a:r>
            <a:r>
              <a:rPr lang="en-US" altLang="zh-TW" dirty="0" smtClean="0">
                <a:latin typeface="Arial" pitchFamily="34" charset="0"/>
              </a:rPr>
              <a:t>]</a:t>
            </a:r>
          </a:p>
          <a:p>
            <a:endParaRPr lang="en-US" altLang="zh-TW" dirty="0" smtClean="0">
              <a:latin typeface="Arial" pitchFamily="34" charset="0"/>
            </a:endParaRPr>
          </a:p>
          <a:p>
            <a:r>
              <a:rPr lang="en-US" altLang="zh-TW" dirty="0" smtClean="0">
                <a:latin typeface="Arial" pitchFamily="34" charset="0"/>
              </a:rPr>
              <a:t>&gt;   </a:t>
            </a:r>
            <a:r>
              <a:rPr lang="zh-TW" altLang="en-US" dirty="0" smtClean="0">
                <a:latin typeface="Arial" pitchFamily="34" charset="0"/>
              </a:rPr>
              <a:t>就算製造蛋白質所需的材料，包括建構蛋白質的基本單元──氨基酸</a:t>
            </a:r>
            <a:r>
              <a:rPr lang="en-US" altLang="zh-TW" dirty="0" smtClean="0">
                <a:latin typeface="Arial" pitchFamily="34" charset="0"/>
              </a:rPr>
              <a:t>(amino acid)</a:t>
            </a:r>
            <a:r>
              <a:rPr lang="zh-TW" altLang="en-US" dirty="0" smtClean="0">
                <a:latin typeface="Arial" pitchFamily="34" charset="0"/>
              </a:rPr>
              <a:t>也齊備，也無法製造蛋白質；因為 </a:t>
            </a:r>
            <a:r>
              <a:rPr lang="en-US" altLang="zh-TW" dirty="0" smtClean="0">
                <a:latin typeface="Arial" pitchFamily="34" charset="0"/>
              </a:rPr>
              <a:t>[ </a:t>
            </a:r>
            <a:r>
              <a:rPr lang="en-US" altLang="zh-TW" u="sng" dirty="0" smtClean="0">
                <a:latin typeface="Arial" pitchFamily="34" charset="0"/>
              </a:rPr>
              <a:t>DNA</a:t>
            </a:r>
            <a:r>
              <a:rPr lang="zh-TW" altLang="en-US" u="sng" dirty="0" smtClean="0">
                <a:latin typeface="Arial" pitchFamily="34" charset="0"/>
              </a:rPr>
              <a:t>、蛋白質</a:t>
            </a:r>
            <a:r>
              <a:rPr lang="zh-TW" altLang="en-US" dirty="0" smtClean="0">
                <a:latin typeface="Arial" pitchFamily="34" charset="0"/>
              </a:rPr>
              <a:t>、完備的細胞才是建構複雜的蛋白質的必要條件。</a:t>
            </a:r>
            <a:r>
              <a:rPr lang="en-US" altLang="zh-TW" dirty="0" smtClean="0">
                <a:latin typeface="Arial" pitchFamily="34" charset="0"/>
              </a:rPr>
              <a:t>]</a:t>
            </a:r>
            <a:endParaRPr lang="zh-TW" altLang="en-US" dirty="0"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17 - </a:t>
            </a:r>
            <a:r>
              <a:rPr lang="zh-TW" altLang="en-US" b="1" u="sng" dirty="0" smtClean="0">
                <a:latin typeface="Arial" pitchFamily="34" charset="0"/>
              </a:rPr>
              <a:t>「重塑」術幣</a:t>
            </a:r>
          </a:p>
          <a:p>
            <a:r>
              <a:rPr lang="zh-TW" altLang="en-US" dirty="0" smtClean="0">
                <a:latin typeface="Arial" pitchFamily="34" charset="0"/>
              </a:rPr>
              <a:t>進化論者每遇到一件猿猴頭骨或骨骼，便帶到他們的工場去；對著人的模像，他們便試圖製作出半人半猿的「重塑」模型。科學告訴我們，軟組織如眼、鼻、嘴唇、耳朵、頭髮等在化石中不留任何痕跡；故即使我們手中拿著副骸骨，也無法「重塑」其眼耳口鼻等。但心存偏見的進化論者經常就玩弄這些技倆，把這些「重塑」的模型當真的展示於人前，令你以為這生物真的曾在地上生存過。他們就用這些模型來誤導人相信他們要推銷的觀念。他們更明白，大多數人不會認真去翻閱一些乏味的科學雜誌。</a:t>
            </a:r>
          </a:p>
          <a:p>
            <a:endParaRPr lang="zh-CN" altLang="en-US" dirty="0"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讓我們舉例說明這種「重塑」技術吧！</a:t>
            </a:r>
            <a:endParaRPr lang="en-US" altLang="zh-TW" dirty="0" smtClean="0">
              <a:latin typeface="Arial" pitchFamily="34" charset="0"/>
            </a:endParaRPr>
          </a:p>
          <a:p>
            <a:r>
              <a:rPr lang="zh-TW" altLang="en-US" dirty="0" smtClean="0">
                <a:latin typeface="Arial" pitchFamily="34" charset="0"/>
              </a:rPr>
              <a:t>圖中所見不完整的頭骨是屬於一種猿猴叫「東非人」</a:t>
            </a:r>
            <a:r>
              <a:rPr lang="en-US" altLang="zh-TW" dirty="0" smtClean="0">
                <a:latin typeface="Arial" pitchFamily="34" charset="0"/>
              </a:rPr>
              <a:t>(</a:t>
            </a:r>
            <a:r>
              <a:rPr lang="en-US" altLang="zh-TW" dirty="0" err="1" smtClean="0">
                <a:latin typeface="Arial" pitchFamily="34" charset="0"/>
              </a:rPr>
              <a:t>Zinjantropus</a:t>
            </a:r>
            <a:r>
              <a:rPr lang="en-US" altLang="zh-TW" dirty="0" smtClean="0">
                <a:latin typeface="Arial" pitchFamily="34" charset="0"/>
              </a:rPr>
              <a:t>)</a:t>
            </a:r>
            <a:r>
              <a:rPr lang="zh-TW" altLang="en-US" dirty="0" smtClean="0">
                <a:latin typeface="Arial" pitchFamily="34" charset="0"/>
              </a:rPr>
              <a:t>的。</a:t>
            </a:r>
            <a:endParaRPr lang="en-US" altLang="zh-TW" dirty="0" smtClean="0">
              <a:latin typeface="Arial" pitchFamily="34" charset="0"/>
            </a:endParaRPr>
          </a:p>
          <a:p>
            <a:r>
              <a:rPr lang="zh-TW" altLang="en-US" dirty="0" smtClean="0">
                <a:latin typeface="Arial" pitchFamily="34" charset="0"/>
              </a:rPr>
              <a:t>不久前，進化論者亦曾宣稱這是人類的祖先，但不久又認錯並致歉了。</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無論如何，且看他們如何立論吧！在</a:t>
            </a:r>
            <a:r>
              <a:rPr lang="en-US" altLang="zh-TW" dirty="0" smtClean="0">
                <a:latin typeface="Arial" pitchFamily="34" charset="0"/>
              </a:rPr>
              <a:t>《</a:t>
            </a:r>
            <a:r>
              <a:rPr lang="zh-TW" altLang="en-US" dirty="0" smtClean="0">
                <a:latin typeface="Arial" pitchFamily="34" charset="0"/>
              </a:rPr>
              <a:t>國家地理雜誌</a:t>
            </a:r>
            <a:r>
              <a:rPr lang="en-US" altLang="zh-TW" dirty="0" smtClean="0">
                <a:latin typeface="Arial" pitchFamily="34" charset="0"/>
              </a:rPr>
              <a:t>》</a:t>
            </a:r>
            <a:r>
              <a:rPr lang="zh-TW" altLang="en-US" dirty="0" smtClean="0">
                <a:latin typeface="Arial" pitchFamily="34" charset="0"/>
              </a:rPr>
              <a:t>曾有過這樣一張圖片；另一幅則由莫里斯</a:t>
            </a:r>
            <a:r>
              <a:rPr lang="en-US" altLang="zh-TW" dirty="0" smtClean="0">
                <a:latin typeface="Arial" pitchFamily="34" charset="0"/>
              </a:rPr>
              <a:t>‧</a:t>
            </a:r>
            <a:r>
              <a:rPr lang="zh-TW" altLang="en-US" dirty="0" smtClean="0">
                <a:latin typeface="Arial" pitchFamily="34" charset="0"/>
              </a:rPr>
              <a:t>威爾遜</a:t>
            </a:r>
            <a:r>
              <a:rPr lang="en-US" altLang="zh-TW" dirty="0" smtClean="0">
                <a:latin typeface="Arial" pitchFamily="34" charset="0"/>
              </a:rPr>
              <a:t>(Maurice Wilson)</a:t>
            </a:r>
            <a:r>
              <a:rPr lang="zh-TW" altLang="en-US" dirty="0" smtClean="0">
                <a:latin typeface="Arial" pitchFamily="34" charset="0"/>
              </a:rPr>
              <a:t>所繪製，刊於</a:t>
            </a:r>
            <a:r>
              <a:rPr lang="en-US" altLang="zh-TW" dirty="0" smtClean="0">
                <a:latin typeface="Arial" pitchFamily="34" charset="0"/>
              </a:rPr>
              <a:t>《</a:t>
            </a:r>
            <a:r>
              <a:rPr lang="zh-TW" altLang="en-US" dirty="0" smtClean="0">
                <a:latin typeface="Arial" pitchFamily="34" charset="0"/>
              </a:rPr>
              <a:t>周日時報</a:t>
            </a:r>
            <a:r>
              <a:rPr lang="en-US" altLang="zh-TW" dirty="0" smtClean="0">
                <a:latin typeface="Arial" pitchFamily="34" charset="0"/>
              </a:rPr>
              <a:t>》(Sunday Times)</a:t>
            </a:r>
            <a:r>
              <a:rPr lang="zh-TW" altLang="en-US" dirty="0" smtClean="0">
                <a:latin typeface="Arial" pitchFamily="34" charset="0"/>
              </a:rPr>
              <a:t>。三幅圖雖然完全不同，但卻都是來自同一副不完整的頭骨的「重塑」。他們就是這樣創設任何希望人們相信的面貌；當然，這些圖像都有一個共同點，就是要你相信，像人般「人猿」確曾在地上生活過，而他們的祖先是猿猴之類的生物。</a:t>
            </a:r>
          </a:p>
          <a:p>
            <a:endParaRPr lang="zh-CN" altLang="en-US" dirty="0"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i="0" u="sng" dirty="0" smtClean="0">
                <a:latin typeface="Arial" pitchFamily="34" charset="0"/>
              </a:rPr>
              <a:t>18 - </a:t>
            </a:r>
            <a:r>
              <a:rPr lang="zh-TW" altLang="en-US" b="1" i="0" u="sng" dirty="0" smtClean="0">
                <a:latin typeface="Arial" pitchFamily="34" charset="0"/>
              </a:rPr>
              <a:t>「內布拉斯加人」</a:t>
            </a:r>
            <a:r>
              <a:rPr lang="en-US" altLang="zh-TW" b="1" i="0" u="sng" dirty="0" smtClean="0">
                <a:latin typeface="Arial" pitchFamily="34" charset="0"/>
              </a:rPr>
              <a:t>(Nebraska man)</a:t>
            </a:r>
          </a:p>
          <a:p>
            <a:endParaRPr lang="en-US" altLang="zh-TW" i="0" dirty="0" smtClean="0">
              <a:latin typeface="Arial" pitchFamily="34" charset="0"/>
            </a:endParaRPr>
          </a:p>
          <a:p>
            <a:r>
              <a:rPr lang="zh-TW" altLang="en-US" i="0" dirty="0" smtClean="0">
                <a:latin typeface="Arial" pitchFamily="34" charset="0"/>
              </a:rPr>
              <a:t>這顆牙齒在科學史上有它的地位。</a:t>
            </a:r>
            <a:r>
              <a:rPr lang="en-US" altLang="zh-TW" i="0" dirty="0" smtClean="0">
                <a:latin typeface="Arial" pitchFamily="34" charset="0"/>
              </a:rPr>
              <a:t>1922</a:t>
            </a:r>
            <a:r>
              <a:rPr lang="zh-TW" altLang="en-US" i="0" dirty="0" smtClean="0">
                <a:latin typeface="Arial" pitchFamily="34" charset="0"/>
              </a:rPr>
              <a:t>年，進化論者在美國發現了一顆牙齒，他們聲稱這屬於人類的祖先，一個類猿人的。不久，他們把他命名叫「內布拉斯加人」，他們還不忘給他起個學名”</a:t>
            </a:r>
            <a:r>
              <a:rPr lang="en-US" altLang="zh-TW" i="0" dirty="0" err="1" smtClean="0">
                <a:latin typeface="Arial" pitchFamily="34" charset="0"/>
              </a:rPr>
              <a:t>Hesperepithecus</a:t>
            </a:r>
            <a:r>
              <a:rPr lang="en-US" altLang="zh-TW" i="0" dirty="0" smtClean="0">
                <a:latin typeface="Arial" pitchFamily="34" charset="0"/>
              </a:rPr>
              <a:t> </a:t>
            </a:r>
            <a:r>
              <a:rPr lang="en-US" altLang="zh-TW" i="0" dirty="0" err="1" smtClean="0">
                <a:latin typeface="Arial" pitchFamily="34" charset="0"/>
              </a:rPr>
              <a:t>Heraldcooki</a:t>
            </a:r>
            <a:r>
              <a:rPr lang="en-US" altLang="zh-TW" i="0" dirty="0" smtClean="0">
                <a:latin typeface="Arial" pitchFamily="34" charset="0"/>
              </a:rPr>
              <a:t>”</a:t>
            </a:r>
            <a:r>
              <a:rPr lang="zh-TW" altLang="en-US" i="0" dirty="0" smtClean="0">
                <a:latin typeface="Arial" pitchFamily="34" charset="0"/>
              </a:rPr>
              <a:t>。當然，不忘大造文章。熱烈討論。</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由一顆牙齒，他們為「內布拉斯加人」由頭到腳重塑全身，並為它拍生活照，刊登於他們刊物中。</a:t>
            </a:r>
            <a:endParaRPr lang="en-US" altLang="zh-TW" dirty="0" smtClean="0">
              <a:latin typeface="Arial" pitchFamily="34" charset="0"/>
            </a:endParaRPr>
          </a:p>
          <a:p>
            <a:endParaRPr lang="en-US" altLang="zh-CN" dirty="0" smtClean="0">
              <a:latin typeface="Arial" pitchFamily="34" charset="0"/>
            </a:endParaRPr>
          </a:p>
          <a:p>
            <a:r>
              <a:rPr lang="zh-TW" altLang="en-US" dirty="0" smtClean="0">
                <a:latin typeface="Arial" pitchFamily="34" charset="0"/>
              </a:rPr>
              <a:t>但，最新研究發現，這顆牙齒不屬於任何人的，也不能屬於甚麼猩猩的，原來是屬於一頭野豬的！由此可見，在一顆牙齒的基礎上，他們能編寫的科學故事，欺騙人群多年，結果「內布拉斯加人」變成「內布拉斯加豬」告終。</a:t>
            </a:r>
            <a:endParaRPr lang="zh-CN" altLang="en-US" dirty="0"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b="1" u="sng" dirty="0" smtClean="0">
                <a:latin typeface="Arial" pitchFamily="34" charset="0"/>
              </a:rPr>
              <a:t>19 - </a:t>
            </a:r>
            <a:r>
              <a:rPr lang="zh-TW" altLang="en-US" b="1" u="sng" dirty="0" smtClean="0">
                <a:latin typeface="Arial" pitchFamily="34" charset="0"/>
              </a:rPr>
              <a:t>「皮爾當人」</a:t>
            </a:r>
            <a:r>
              <a:rPr lang="en-US" altLang="zh-TW" b="1" u="sng" dirty="0" smtClean="0">
                <a:latin typeface="Arial" pitchFamily="34" charset="0"/>
              </a:rPr>
              <a:t>(Piltdown man)</a:t>
            </a:r>
          </a:p>
          <a:p>
            <a:endParaRPr lang="en-US" altLang="zh-TW" b="1" u="sng" dirty="0" smtClean="0">
              <a:latin typeface="Arial" pitchFamily="34" charset="0"/>
            </a:endParaRPr>
          </a:p>
          <a:p>
            <a:r>
              <a:rPr lang="zh-TW" altLang="en-US" dirty="0" smtClean="0">
                <a:latin typeface="Arial" pitchFamily="34" charset="0"/>
              </a:rPr>
              <a:t>這幅照片所攝的是一群倡議進化論的科學家，他們為歷史上一個重大的發現而留影。於</a:t>
            </a:r>
            <a:r>
              <a:rPr lang="en-US" altLang="zh-TW" dirty="0" smtClean="0">
                <a:latin typeface="Arial" pitchFamily="34" charset="0"/>
              </a:rPr>
              <a:t>1912</a:t>
            </a:r>
            <a:r>
              <a:rPr lang="zh-TW" altLang="en-US" dirty="0" smtClean="0">
                <a:latin typeface="Arial" pitchFamily="34" charset="0"/>
              </a:rPr>
              <a:t>年，在英倫有位叫達遜</a:t>
            </a:r>
            <a:r>
              <a:rPr lang="en-US" altLang="zh-TW" dirty="0" smtClean="0">
                <a:latin typeface="Arial" pitchFamily="34" charset="0"/>
              </a:rPr>
              <a:t>(Dawson)</a:t>
            </a:r>
            <a:r>
              <a:rPr lang="zh-TW" altLang="en-US" dirty="0" smtClean="0">
                <a:latin typeface="Arial" pitchFamily="34" charset="0"/>
              </a:rPr>
              <a:t>的科學家，他宣稱出土了副人類祖先的骸骨化石，及後被檢定為</a:t>
            </a:r>
            <a:r>
              <a:rPr lang="en-US" altLang="zh-TW" dirty="0" smtClean="0">
                <a:latin typeface="Arial" pitchFamily="34" charset="0"/>
              </a:rPr>
              <a:t>50</a:t>
            </a:r>
            <a:r>
              <a:rPr lang="zh-TW" altLang="en-US" dirty="0" smtClean="0">
                <a:latin typeface="Arial" pitchFamily="34" charset="0"/>
              </a:rPr>
              <a:t>萬年前的骸骨，並放進大英博物館作為人類的祖先來陳列。</a:t>
            </a:r>
            <a:endParaRPr lang="en-US" altLang="zh-TW" dirty="0" smtClean="0">
              <a:latin typeface="Arial" pitchFamily="34" charset="0"/>
            </a:endParaRPr>
          </a:p>
          <a:p>
            <a:endParaRPr lang="zh-TW" altLang="en-US" dirty="0" smtClean="0">
              <a:latin typeface="Arial" pitchFamily="34" charset="0"/>
            </a:endParaRPr>
          </a:p>
          <a:p>
            <a:r>
              <a:rPr lang="zh-TW" altLang="en-US" dirty="0" smtClean="0">
                <a:latin typeface="Arial" pitchFamily="34" charset="0"/>
              </a:rPr>
              <a:t>當年在各大著名報刊雜誌，大事報導；就是博士論文也超過</a:t>
            </a:r>
            <a:r>
              <a:rPr lang="en-US" altLang="zh-TW" dirty="0" smtClean="0">
                <a:latin typeface="Arial" pitchFamily="34" charset="0"/>
              </a:rPr>
              <a:t>500</a:t>
            </a:r>
            <a:r>
              <a:rPr lang="zh-TW" altLang="en-US" dirty="0" smtClean="0">
                <a:latin typeface="Arial" pitchFamily="34" charset="0"/>
              </a:rPr>
              <a:t>份，均支持這立論。</a:t>
            </a:r>
          </a:p>
          <a:p>
            <a:endParaRPr lang="zh-CN" altLang="en-US" dirty="0"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直至</a:t>
            </a:r>
            <a:r>
              <a:rPr lang="en-US" altLang="zh-TW" dirty="0" smtClean="0">
                <a:latin typeface="Arial" pitchFamily="34" charset="0"/>
              </a:rPr>
              <a:t>1949</a:t>
            </a:r>
            <a:r>
              <a:rPr lang="zh-TW" altLang="en-US" dirty="0" smtClean="0">
                <a:latin typeface="Arial" pitchFamily="34" charset="0"/>
              </a:rPr>
              <a:t>年，一位肯尼斯</a:t>
            </a:r>
            <a:r>
              <a:rPr lang="en-US" altLang="zh-TW" dirty="0" smtClean="0">
                <a:latin typeface="Arial" pitchFamily="34" charset="0"/>
              </a:rPr>
              <a:t>‧</a:t>
            </a:r>
            <a:r>
              <a:rPr lang="zh-TW" altLang="en-US" dirty="0" smtClean="0">
                <a:latin typeface="Arial" pitchFamily="34" charset="0"/>
              </a:rPr>
              <a:t>奧克利</a:t>
            </a:r>
            <a:r>
              <a:rPr lang="en-US" altLang="zh-TW" dirty="0" smtClean="0">
                <a:latin typeface="Arial" pitchFamily="34" charset="0"/>
              </a:rPr>
              <a:t>(Kenneth Oakley)</a:t>
            </a:r>
            <a:r>
              <a:rPr lang="zh-TW" altLang="en-US" dirty="0" smtClean="0">
                <a:latin typeface="Arial" pitchFamily="34" charset="0"/>
              </a:rPr>
              <a:t>的英國考古學、地質學及古生物學的專家，他用另一種新的技術去測試「皮爾當人」頭骨內的含氟比例來推斷其年齡，結果，嚇了一驚，原來頭骨和下顎的年齡不相同。</a:t>
            </a:r>
            <a:endParaRPr lang="en-US" altLang="zh-TW" dirty="0" smtClean="0">
              <a:latin typeface="Arial" pitchFamily="34" charset="0"/>
            </a:endParaRPr>
          </a:p>
          <a:p>
            <a:endParaRPr lang="en-US" altLang="zh-TW" dirty="0"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latin typeface="Arial" pitchFamily="34" charset="0"/>
              </a:rPr>
              <a:t>經追查下，終於發現，原來「皮爾當人」是偽造品，頭骨屬於</a:t>
            </a:r>
            <a:r>
              <a:rPr lang="en-US" altLang="zh-TW" dirty="0" smtClean="0">
                <a:latin typeface="Arial" pitchFamily="34" charset="0"/>
              </a:rPr>
              <a:t>500</a:t>
            </a:r>
            <a:r>
              <a:rPr lang="zh-TW" altLang="en-US" dirty="0" smtClean="0">
                <a:latin typeface="Arial" pitchFamily="34" charset="0"/>
              </a:rPr>
              <a:t>年前的人骨，而下顎卻屬於剛去世不久的猩猩。</a:t>
            </a:r>
          </a:p>
          <a:p>
            <a:endParaRPr lang="zh-TW" altLang="en-US" dirty="0" smtClean="0">
              <a:latin typeface="Arial" pitchFamily="34" charset="0"/>
            </a:endParaRPr>
          </a:p>
          <a:p>
            <a:r>
              <a:rPr lang="zh-TW" altLang="en-US" dirty="0" smtClean="0">
                <a:latin typeface="Arial" pitchFamily="34" charset="0"/>
              </a:rPr>
              <a:t>兩者在實驗室，經巧妙的技術所合成。牙齒也是人工鑲嵌，再塗上重鉻酸鉀</a:t>
            </a:r>
            <a:r>
              <a:rPr lang="en-US" altLang="zh-TW" dirty="0" smtClean="0">
                <a:latin typeface="Arial" pitchFamily="34" charset="0"/>
              </a:rPr>
              <a:t>(Potassium Dichromate)</a:t>
            </a:r>
            <a:r>
              <a:rPr lang="zh-TW" altLang="en-US" dirty="0" smtClean="0">
                <a:latin typeface="Arial" pitchFamily="34" charset="0"/>
              </a:rPr>
              <a:t>令其看似新舊。這件陳列於大英博物館長達</a:t>
            </a:r>
            <a:r>
              <a:rPr lang="en-US" altLang="zh-TW" dirty="0" smtClean="0">
                <a:latin typeface="Arial" pitchFamily="34" charset="0"/>
              </a:rPr>
              <a:t>40</a:t>
            </a:r>
            <a:r>
              <a:rPr lang="zh-TW" altLang="en-US" dirty="0" smtClean="0">
                <a:latin typeface="Arial" pitchFamily="34" charset="0"/>
              </a:rPr>
              <a:t>年的膺品，便怱怱被移走了。</a:t>
            </a:r>
          </a:p>
          <a:p>
            <a:endParaRPr lang="zh-CN" altLang="en-US" dirty="0"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47158376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310227857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271074279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Click to edit Master subtitle style</a:t>
            </a:r>
            <a:endParaRPr lang="en-US"/>
          </a:p>
        </p:txBody>
      </p:sp>
    </p:spTree>
    <p:extLst>
      <p:ext uri="{BB962C8B-B14F-4D97-AF65-F5344CB8AC3E}">
        <p14:creationId xmlns:p14="http://schemas.microsoft.com/office/powerpoint/2010/main" val="3938231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Tree>
    <p:extLst>
      <p:ext uri="{BB962C8B-B14F-4D97-AF65-F5344CB8AC3E}">
        <p14:creationId xmlns:p14="http://schemas.microsoft.com/office/powerpoint/2010/main" val="18264298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Click to edit Master text styles</a:t>
            </a:r>
          </a:p>
        </p:txBody>
      </p:sp>
    </p:spTree>
    <p:extLst>
      <p:ext uri="{BB962C8B-B14F-4D97-AF65-F5344CB8AC3E}">
        <p14:creationId xmlns:p14="http://schemas.microsoft.com/office/powerpoint/2010/main" val="144456986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301625" y="1676400"/>
            <a:ext cx="419417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76400"/>
            <a:ext cx="419417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Tree>
    <p:extLst>
      <p:ext uri="{BB962C8B-B14F-4D97-AF65-F5344CB8AC3E}">
        <p14:creationId xmlns:p14="http://schemas.microsoft.com/office/powerpoint/2010/main" val="20487787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Tree>
    <p:extLst>
      <p:ext uri="{BB962C8B-B14F-4D97-AF65-F5344CB8AC3E}">
        <p14:creationId xmlns:p14="http://schemas.microsoft.com/office/powerpoint/2010/main" val="18478790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Tree>
    <p:extLst>
      <p:ext uri="{BB962C8B-B14F-4D97-AF65-F5344CB8AC3E}">
        <p14:creationId xmlns:p14="http://schemas.microsoft.com/office/powerpoint/2010/main" val="20948879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41338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Tree>
    <p:extLst>
      <p:ext uri="{BB962C8B-B14F-4D97-AF65-F5344CB8AC3E}">
        <p14:creationId xmlns:p14="http://schemas.microsoft.com/office/powerpoint/2010/main" val="15339216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331770551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Tree>
    <p:extLst>
      <p:ext uri="{BB962C8B-B14F-4D97-AF65-F5344CB8AC3E}">
        <p14:creationId xmlns:p14="http://schemas.microsoft.com/office/powerpoint/2010/main" val="31173939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Tree>
    <p:extLst>
      <p:ext uri="{BB962C8B-B14F-4D97-AF65-F5344CB8AC3E}">
        <p14:creationId xmlns:p14="http://schemas.microsoft.com/office/powerpoint/2010/main" val="380294935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106363"/>
            <a:ext cx="2135187" cy="6751637"/>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301625" y="106363"/>
            <a:ext cx="6253163" cy="6751637"/>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Tree>
    <p:extLst>
      <p:ext uri="{BB962C8B-B14F-4D97-AF65-F5344CB8AC3E}">
        <p14:creationId xmlns:p14="http://schemas.microsoft.com/office/powerpoint/2010/main" val="407890871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135758092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92215925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8089526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227805774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251312625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345700442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endParaRPr lang="zh-TW" altLang="en-US" sz="4400">
              <a:solidFill>
                <a:srgbClr val="B7E7FF"/>
              </a:solidFill>
              <a:ea typeface="ヒラギノ角ゴ ProN W3"/>
            </a:endParaRPr>
          </a:p>
        </p:txBody>
      </p:sp>
      <p:sp>
        <p:nvSpPr>
          <p:cNvPr id="3" name="Rectangle 3"/>
          <p:cNvSpPr>
            <a:spLocks noGrp="1" noChangeArrowheads="1"/>
          </p:cNvSpPr>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lstStyle/>
          <a:p>
            <a:pPr marL="382588" indent="-342900">
              <a:spcBef>
                <a:spcPts val="700"/>
              </a:spcBef>
              <a:buClr>
                <a:srgbClr val="FFCC00"/>
              </a:buClr>
              <a:buSzPct val="100000"/>
              <a:buFont typeface="Wingdings" pitchFamily="2" charset="2"/>
              <a:buChar char="§"/>
            </a:pPr>
            <a:endParaRPr lang="zh-TW" altLang="en-US" sz="3200">
              <a:solidFill>
                <a:srgbClr val="FFFFFF"/>
              </a:solidFill>
              <a:ea typeface="ヒラギノ角ゴ ProN W3"/>
            </a:endParaRPr>
          </a:p>
        </p:txBody>
      </p:sp>
    </p:spTree>
    <p:extLst>
      <p:ext uri="{BB962C8B-B14F-4D97-AF65-F5344CB8AC3E}">
        <p14:creationId xmlns:p14="http://schemas.microsoft.com/office/powerpoint/2010/main" val="405978486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01625" y="106363"/>
            <a:ext cx="85105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ltLang="zh-TW" smtClean="0">
                <a:sym typeface="Arial" pitchFamily="34" charset="0"/>
              </a:rPr>
              <a:t>Click to edit Master title style</a:t>
            </a:r>
          </a:p>
        </p:txBody>
      </p:sp>
      <p:sp>
        <p:nvSpPr>
          <p:cNvPr id="1027" name="Rectangle 2"/>
          <p:cNvSpPr>
            <a:spLocks noGrp="1" noChangeArrowheads="1"/>
          </p:cNvSpPr>
          <p:nvPr>
            <p:ph type="body" idx="1"/>
          </p:nvPr>
        </p:nvSpPr>
        <p:spPr bwMode="auto">
          <a:xfrm>
            <a:off x="301625" y="1676400"/>
            <a:ext cx="8540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ltLang="zh-TW" smtClean="0">
                <a:sym typeface="Arial" pitchFamily="34" charset="0"/>
              </a:rPr>
              <a:t>Click to edit Master text styles</a:t>
            </a:r>
          </a:p>
          <a:p>
            <a:pPr lvl="1"/>
            <a:r>
              <a:rPr lang="en-US" altLang="zh-TW" smtClean="0">
                <a:sym typeface="Arial" pitchFamily="34" charset="0"/>
              </a:rPr>
              <a:t>Second level</a:t>
            </a:r>
          </a:p>
          <a:p>
            <a:pPr lvl="2"/>
            <a:r>
              <a:rPr lang="en-US" altLang="zh-TW" smtClean="0">
                <a:sym typeface="Arial" pitchFamily="34" charset="0"/>
              </a:rPr>
              <a:t>Third level</a:t>
            </a:r>
          </a:p>
          <a:p>
            <a:pPr lvl="3"/>
            <a:r>
              <a:rPr lang="en-US" altLang="zh-TW" smtClean="0">
                <a:sym typeface="Arial" pitchFamily="34" charset="0"/>
              </a:rPr>
              <a:t>Fourth level</a:t>
            </a:r>
          </a:p>
          <a:p>
            <a:pPr lvl="4"/>
            <a:r>
              <a:rPr lang="en-US" altLang="zh-TW" smtClean="0">
                <a:sym typeface="Arial" pitchFamily="34" charset="0"/>
              </a:rPr>
              <a:t>Fifth level</a:t>
            </a:r>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55" r:id="rId12"/>
    <p:sldLayoutId id="2147484156" r:id="rId13"/>
    <p:sldLayoutId id="2147484157" r:id="rId14"/>
    <p:sldLayoutId id="2147484158" r:id="rId15"/>
    <p:sldLayoutId id="2147484159" r:id="rId16"/>
    <p:sldLayoutId id="2147484160" r:id="rId17"/>
    <p:sldLayoutId id="2147484161" r:id="rId18"/>
    <p:sldLayoutId id="2147484162" r:id="rId19"/>
    <p:sldLayoutId id="2147484163" r:id="rId20"/>
    <p:sldLayoutId id="2147484164" r:id="rId21"/>
    <p:sldLayoutId id="2147484165" r:id="rId22"/>
  </p:sldLayoutIdLst>
  <p:transition spd="slow">
    <p:wipe/>
  </p:transition>
  <p:txStyles>
    <p:titleStyle>
      <a:lvl1pPr marL="39688" indent="-39688" algn="ctr" rtl="0" eaLnBrk="0" fontAlgn="base" hangingPunct="0">
        <a:spcBef>
          <a:spcPct val="0"/>
        </a:spcBef>
        <a:spcAft>
          <a:spcPct val="0"/>
        </a:spcAft>
        <a:defRPr sz="4400">
          <a:solidFill>
            <a:srgbClr val="B7E7FF"/>
          </a:solidFill>
          <a:latin typeface="+mj-lt"/>
          <a:ea typeface="+mj-ea"/>
          <a:cs typeface="+mj-cs"/>
          <a:sym typeface="Arial" pitchFamily="34" charset="0"/>
        </a:defRPr>
      </a:lvl1pPr>
      <a:lvl2pPr marL="39688" indent="-39688" algn="ctr" rtl="0" eaLnBrk="0" fontAlgn="base" hangingPunct="0">
        <a:spcBef>
          <a:spcPct val="0"/>
        </a:spcBef>
        <a:spcAft>
          <a:spcPct val="0"/>
        </a:spcAft>
        <a:defRPr sz="4400">
          <a:solidFill>
            <a:srgbClr val="B7E7FF"/>
          </a:solidFill>
          <a:latin typeface="Arial" charset="0"/>
          <a:ea typeface="ヒラギノ角ゴ ProN W3" charset="-128"/>
          <a:cs typeface="ヒラギノ角ゴ ProN W3" charset="-128"/>
          <a:sym typeface="Arial" pitchFamily="34" charset="0"/>
        </a:defRPr>
      </a:lvl2pPr>
      <a:lvl3pPr marL="39688" indent="-39688" algn="ctr" rtl="0" eaLnBrk="0" fontAlgn="base" hangingPunct="0">
        <a:spcBef>
          <a:spcPct val="0"/>
        </a:spcBef>
        <a:spcAft>
          <a:spcPct val="0"/>
        </a:spcAft>
        <a:defRPr sz="4400">
          <a:solidFill>
            <a:srgbClr val="B7E7FF"/>
          </a:solidFill>
          <a:latin typeface="Arial" charset="0"/>
          <a:ea typeface="ヒラギノ角ゴ ProN W3" charset="-128"/>
          <a:cs typeface="ヒラギノ角ゴ ProN W3" charset="-128"/>
          <a:sym typeface="Arial" pitchFamily="34" charset="0"/>
        </a:defRPr>
      </a:lvl3pPr>
      <a:lvl4pPr marL="39688" indent="-39688" algn="ctr" rtl="0" eaLnBrk="0" fontAlgn="base" hangingPunct="0">
        <a:spcBef>
          <a:spcPct val="0"/>
        </a:spcBef>
        <a:spcAft>
          <a:spcPct val="0"/>
        </a:spcAft>
        <a:defRPr sz="4400">
          <a:solidFill>
            <a:srgbClr val="B7E7FF"/>
          </a:solidFill>
          <a:latin typeface="Arial" charset="0"/>
          <a:ea typeface="ヒラギノ角ゴ ProN W3" charset="-128"/>
          <a:cs typeface="ヒラギノ角ゴ ProN W3" charset="-128"/>
          <a:sym typeface="Arial" pitchFamily="34" charset="0"/>
        </a:defRPr>
      </a:lvl4pPr>
      <a:lvl5pPr marL="39688" indent="-39688" algn="ctr" rtl="0" eaLnBrk="0" fontAlgn="base" hangingPunct="0">
        <a:spcBef>
          <a:spcPct val="0"/>
        </a:spcBef>
        <a:spcAft>
          <a:spcPct val="0"/>
        </a:spcAft>
        <a:defRPr sz="4400">
          <a:solidFill>
            <a:srgbClr val="B7E7FF"/>
          </a:solidFill>
          <a:latin typeface="Arial" charset="0"/>
          <a:ea typeface="ヒラギノ角ゴ ProN W3" charset="-128"/>
          <a:cs typeface="ヒラギノ角ゴ ProN W3" charset="-128"/>
          <a:sym typeface="Arial" pitchFamily="34" charset="0"/>
        </a:defRPr>
      </a:lvl5pPr>
      <a:lvl6pPr marL="496888" algn="ctr" rtl="0" fontAlgn="base">
        <a:spcBef>
          <a:spcPct val="0"/>
        </a:spcBef>
        <a:spcAft>
          <a:spcPct val="0"/>
        </a:spcAft>
        <a:defRPr sz="4400">
          <a:solidFill>
            <a:srgbClr val="B7E7FF"/>
          </a:solidFill>
          <a:latin typeface="Arial" charset="0"/>
          <a:ea typeface="ヒラギノ角ゴ ProN W3" charset="-128"/>
          <a:cs typeface="ヒラギノ角ゴ ProN W3" charset="-128"/>
          <a:sym typeface="Arial" charset="0"/>
        </a:defRPr>
      </a:lvl6pPr>
      <a:lvl7pPr marL="954088" algn="ctr" rtl="0" fontAlgn="base">
        <a:spcBef>
          <a:spcPct val="0"/>
        </a:spcBef>
        <a:spcAft>
          <a:spcPct val="0"/>
        </a:spcAft>
        <a:defRPr sz="4400">
          <a:solidFill>
            <a:srgbClr val="B7E7FF"/>
          </a:solidFill>
          <a:latin typeface="Arial" charset="0"/>
          <a:ea typeface="ヒラギノ角ゴ ProN W3" charset="-128"/>
          <a:cs typeface="ヒラギノ角ゴ ProN W3" charset="-128"/>
          <a:sym typeface="Arial" charset="0"/>
        </a:defRPr>
      </a:lvl7pPr>
      <a:lvl8pPr marL="1411288" algn="ctr" rtl="0" fontAlgn="base">
        <a:spcBef>
          <a:spcPct val="0"/>
        </a:spcBef>
        <a:spcAft>
          <a:spcPct val="0"/>
        </a:spcAft>
        <a:defRPr sz="4400">
          <a:solidFill>
            <a:srgbClr val="B7E7FF"/>
          </a:solidFill>
          <a:latin typeface="Arial" charset="0"/>
          <a:ea typeface="ヒラギノ角ゴ ProN W3" charset="-128"/>
          <a:cs typeface="ヒラギノ角ゴ ProN W3" charset="-128"/>
          <a:sym typeface="Arial" charset="0"/>
        </a:defRPr>
      </a:lvl8pPr>
      <a:lvl9pPr marL="1868488" algn="ctr" rtl="0" fontAlgn="base">
        <a:spcBef>
          <a:spcPct val="0"/>
        </a:spcBef>
        <a:spcAft>
          <a:spcPct val="0"/>
        </a:spcAft>
        <a:defRPr sz="4400">
          <a:solidFill>
            <a:srgbClr val="B7E7FF"/>
          </a:solidFill>
          <a:latin typeface="Arial" charset="0"/>
          <a:ea typeface="ヒラギノ角ゴ ProN W3" charset="-128"/>
          <a:cs typeface="ヒラギノ角ゴ ProN W3" charset="-128"/>
          <a:sym typeface="Arial" charset="0"/>
        </a:defRPr>
      </a:lvl9pPr>
    </p:titleStyle>
    <p:bodyStyle>
      <a:lvl1pPr marL="382588" indent="-342900" algn="l" rtl="0" eaLnBrk="0" fontAlgn="base" hangingPunct="0">
        <a:spcBef>
          <a:spcPts val="700"/>
        </a:spcBef>
        <a:spcAft>
          <a:spcPct val="0"/>
        </a:spcAft>
        <a:buClr>
          <a:srgbClr val="FFCC00"/>
        </a:buClr>
        <a:buSzPct val="100000"/>
        <a:buFont typeface="Wingdings" pitchFamily="2" charset="2"/>
        <a:buChar char="§"/>
        <a:defRPr sz="3200">
          <a:solidFill>
            <a:srgbClr val="FFFFFF"/>
          </a:solidFill>
          <a:latin typeface="+mn-lt"/>
          <a:ea typeface="+mn-ea"/>
          <a:cs typeface="+mn-cs"/>
          <a:sym typeface="Arial" pitchFamily="34" charset="0"/>
        </a:defRPr>
      </a:lvl1pPr>
      <a:lvl2pPr marL="731838" indent="-285750" algn="l" rtl="0" eaLnBrk="0" fontAlgn="base" hangingPunct="0">
        <a:spcBef>
          <a:spcPts val="600"/>
        </a:spcBef>
        <a:spcAft>
          <a:spcPct val="0"/>
        </a:spcAft>
        <a:buSzPct val="100000"/>
        <a:buFont typeface="Arial" pitchFamily="34" charset="0"/>
        <a:buChar char="–"/>
        <a:defRPr sz="2800">
          <a:solidFill>
            <a:srgbClr val="FFFFFF"/>
          </a:solidFill>
          <a:latin typeface="+mn-lt"/>
          <a:ea typeface="+mn-ea"/>
          <a:cs typeface="+mn-cs"/>
          <a:sym typeface="Arial" pitchFamily="34" charset="0"/>
        </a:defRPr>
      </a:lvl2pPr>
      <a:lvl3pPr marL="1131888" indent="-228600" algn="l" rtl="0" eaLnBrk="0" fontAlgn="base" hangingPunct="0">
        <a:spcBef>
          <a:spcPts val="600"/>
        </a:spcBef>
        <a:spcAft>
          <a:spcPct val="0"/>
        </a:spcAft>
        <a:buClr>
          <a:srgbClr val="FFCC00"/>
        </a:buClr>
        <a:buSzPct val="100000"/>
        <a:buFont typeface="Wingdings" pitchFamily="2" charset="2"/>
        <a:buChar char="§"/>
        <a:defRPr sz="2400">
          <a:solidFill>
            <a:srgbClr val="FFFFFF"/>
          </a:solidFill>
          <a:latin typeface="+mn-lt"/>
          <a:ea typeface="+mn-ea"/>
          <a:cs typeface="+mn-cs"/>
          <a:sym typeface="Arial" pitchFamily="34" charset="0"/>
        </a:defRPr>
      </a:lvl3pPr>
      <a:lvl4pPr marL="1589088" indent="-228600" algn="l" rtl="0" eaLnBrk="0" fontAlgn="base" hangingPunct="0">
        <a:spcBef>
          <a:spcPts val="500"/>
        </a:spcBef>
        <a:spcAft>
          <a:spcPct val="0"/>
        </a:spcAft>
        <a:buSzPct val="100000"/>
        <a:buFont typeface="Arial" pitchFamily="34" charset="0"/>
        <a:buChar char="–"/>
        <a:defRPr sz="2000">
          <a:solidFill>
            <a:srgbClr val="FFFFFF"/>
          </a:solidFill>
          <a:latin typeface="+mn-lt"/>
          <a:ea typeface="+mn-ea"/>
          <a:cs typeface="+mn-cs"/>
          <a:sym typeface="Arial" pitchFamily="34" charset="0"/>
        </a:defRPr>
      </a:lvl4pPr>
      <a:lvl5pPr marL="2046288" indent="-228600" algn="l" rtl="0" eaLnBrk="0" fontAlgn="base" hangingPunct="0">
        <a:spcBef>
          <a:spcPts val="500"/>
        </a:spcBef>
        <a:spcAft>
          <a:spcPct val="0"/>
        </a:spcAft>
        <a:buClr>
          <a:srgbClr val="FFCC00"/>
        </a:buClr>
        <a:buSzPct val="100000"/>
        <a:buFont typeface="Wingdings" pitchFamily="2" charset="2"/>
        <a:buChar char="§"/>
        <a:defRPr sz="2000">
          <a:solidFill>
            <a:srgbClr val="FFFFFF"/>
          </a:solidFill>
          <a:latin typeface="+mn-lt"/>
          <a:ea typeface="+mn-ea"/>
          <a:cs typeface="+mn-cs"/>
          <a:sym typeface="Arial" pitchFamily="34" charset="0"/>
        </a:defRPr>
      </a:lvl5pPr>
      <a:lvl6pPr marL="2503488" indent="-228600" algn="l" rtl="0" fontAlgn="base">
        <a:spcBef>
          <a:spcPts val="500"/>
        </a:spcBef>
        <a:spcAft>
          <a:spcPct val="0"/>
        </a:spcAft>
        <a:buClr>
          <a:srgbClr val="FFCC00"/>
        </a:buClr>
        <a:buSzPct val="100000"/>
        <a:buFont typeface="Wingdings" charset="2"/>
        <a:buChar char="§"/>
        <a:defRPr sz="2000">
          <a:solidFill>
            <a:srgbClr val="FFFFFF"/>
          </a:solidFill>
          <a:latin typeface="+mn-lt"/>
          <a:ea typeface="+mn-ea"/>
          <a:cs typeface="+mn-cs"/>
          <a:sym typeface="Arial" charset="0"/>
        </a:defRPr>
      </a:lvl6pPr>
      <a:lvl7pPr marL="2960688" indent="-228600" algn="l" rtl="0" fontAlgn="base">
        <a:spcBef>
          <a:spcPts val="500"/>
        </a:spcBef>
        <a:spcAft>
          <a:spcPct val="0"/>
        </a:spcAft>
        <a:buClr>
          <a:srgbClr val="FFCC00"/>
        </a:buClr>
        <a:buSzPct val="100000"/>
        <a:buFont typeface="Wingdings" charset="2"/>
        <a:buChar char="§"/>
        <a:defRPr sz="2000">
          <a:solidFill>
            <a:srgbClr val="FFFFFF"/>
          </a:solidFill>
          <a:latin typeface="+mn-lt"/>
          <a:ea typeface="+mn-ea"/>
          <a:cs typeface="+mn-cs"/>
          <a:sym typeface="Arial" charset="0"/>
        </a:defRPr>
      </a:lvl7pPr>
      <a:lvl8pPr marL="3417888" indent="-228600" algn="l" rtl="0" fontAlgn="base">
        <a:spcBef>
          <a:spcPts val="500"/>
        </a:spcBef>
        <a:spcAft>
          <a:spcPct val="0"/>
        </a:spcAft>
        <a:buClr>
          <a:srgbClr val="FFCC00"/>
        </a:buClr>
        <a:buSzPct val="100000"/>
        <a:buFont typeface="Wingdings" charset="2"/>
        <a:buChar char="§"/>
        <a:defRPr sz="2000">
          <a:solidFill>
            <a:srgbClr val="FFFFFF"/>
          </a:solidFill>
          <a:latin typeface="+mn-lt"/>
          <a:ea typeface="+mn-ea"/>
          <a:cs typeface="+mn-cs"/>
          <a:sym typeface="Arial" charset="0"/>
        </a:defRPr>
      </a:lvl8pPr>
      <a:lvl9pPr marL="3875088" indent="-228600" algn="l" rtl="0" fontAlgn="base">
        <a:spcBef>
          <a:spcPts val="500"/>
        </a:spcBef>
        <a:spcAft>
          <a:spcPct val="0"/>
        </a:spcAft>
        <a:buClr>
          <a:srgbClr val="FFCC00"/>
        </a:buClr>
        <a:buSzPct val="100000"/>
        <a:buFont typeface="Wingdings" charset="2"/>
        <a:buChar char="§"/>
        <a:defRPr sz="2000">
          <a:solidFill>
            <a:srgbClr val="FFFFFF"/>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file:///Y:\YY\ICOI_2011\evolution_theory\"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3.xml"/><Relationship Id="rId5" Type="http://schemas.openxmlformats.org/officeDocument/2006/relationships/image" Target="../media/image129.jpeg"/><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3.xml"/><Relationship Id="rId5" Type="http://schemas.openxmlformats.org/officeDocument/2006/relationships/image" Target="../media/image129.jpeg"/><Relationship Id="rId4" Type="http://schemas.openxmlformats.org/officeDocument/2006/relationships/image" Target="../media/image12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3.xml"/><Relationship Id="rId5" Type="http://schemas.openxmlformats.org/officeDocument/2006/relationships/image" Target="../media/image135.png"/><Relationship Id="rId4" Type="http://schemas.openxmlformats.org/officeDocument/2006/relationships/image" Target="../media/image134.jpe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13.xml"/><Relationship Id="rId5" Type="http://schemas.openxmlformats.org/officeDocument/2006/relationships/image" Target="../media/image137.jpeg"/><Relationship Id="rId4" Type="http://schemas.openxmlformats.org/officeDocument/2006/relationships/image" Target="../media/image136.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9.xml"/><Relationship Id="rId4" Type="http://schemas.openxmlformats.org/officeDocument/2006/relationships/image" Target="../media/image13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9.xml"/><Relationship Id="rId5" Type="http://schemas.openxmlformats.org/officeDocument/2006/relationships/image" Target="../media/image142.jpeg"/><Relationship Id="rId4" Type="http://schemas.openxmlformats.org/officeDocument/2006/relationships/image" Target="../media/image141.jpe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9.xml"/><Relationship Id="rId5" Type="http://schemas.openxmlformats.org/officeDocument/2006/relationships/image" Target="../media/image144.png"/><Relationship Id="rId4" Type="http://schemas.openxmlformats.org/officeDocument/2006/relationships/image" Target="../media/image143.jpe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9.xml"/><Relationship Id="rId5" Type="http://schemas.openxmlformats.org/officeDocument/2006/relationships/image" Target="../media/image146.jpeg"/><Relationship Id="rId4" Type="http://schemas.openxmlformats.org/officeDocument/2006/relationships/image" Target="../media/image145.jpeg"/></Relationships>
</file>

<file path=ppt/slides/_rels/slide1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hyperlink" Target="http://www.google.com.hk/url?sa=i&amp;rct=j&amp;q=&amp;esrc=s&amp;frm=1&amp;source=images&amp;cd=&amp;cad=rja&amp;docid=n2n9jatwIADolM&amp;tbnid=rj9TW18EiWAqAM:&amp;ved=0CAUQjRw&amp;url=http://en.wikipedia.org/wiki/Pierre-Paul_Grass%C3%A9&amp;ei=s7g2Uo74PIiuiAeJqIHoBA&amp;psig=AFQjCNEPJZDWTGi_0Od36RubDx5XwOiDyw&amp;ust=137940428025354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6.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hyperlink" Target="http://www.google.com.hk/url?sa=i&amp;rct=j&amp;q=&amp;esrc=s&amp;frm=1&amp;source=images&amp;cd=&amp;cad=rja&amp;docid=n2n9jatwIADolM&amp;tbnid=rj9TW18EiWAqAM:&amp;ved=0CAUQjRw&amp;url=http://en.wikipedia.org/wiki/Pierre-Paul_Grass%C3%A9&amp;ei=s7g2Uo74PIiuiAeJqIHoBA&amp;psig=AFQjCNEPJZDWTGi_0Od36RubDx5XwOiDyw&amp;ust=1379404280253544" TargetMode="Externa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57.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8.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4.jpe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0.png"/><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2.png"/><Relationship Id="rId5" Type="http://schemas.openxmlformats.org/officeDocument/2006/relationships/image" Target="../media/image4.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87.jpe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93.png"/><Relationship Id="rId5" Type="http://schemas.openxmlformats.org/officeDocument/2006/relationships/image" Target="../media/image4.pn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00.jpe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105.png"/><Relationship Id="rId4" Type="http://schemas.openxmlformats.org/officeDocument/2006/relationships/image" Target="../media/image104.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07.jpeg"/><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13.xml"/><Relationship Id="rId5" Type="http://schemas.openxmlformats.org/officeDocument/2006/relationships/image" Target="../media/image109.jpe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1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15.jpeg"/></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3.xml"/><Relationship Id="rId5" Type="http://schemas.openxmlformats.org/officeDocument/2006/relationships/image" Target="../media/image118.jpeg"/><Relationship Id="rId4" Type="http://schemas.openxmlformats.org/officeDocument/2006/relationships/image" Target="../media/image117.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119.jpeg"/></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5.xml"/><Relationship Id="rId1" Type="http://schemas.openxmlformats.org/officeDocument/2006/relationships/slideLayout" Target="../slideLayouts/slideLayout13.xml"/><Relationship Id="rId6" Type="http://schemas.openxmlformats.org/officeDocument/2006/relationships/image" Target="../media/image121.jpeg"/><Relationship Id="rId5" Type="http://schemas.openxmlformats.org/officeDocument/2006/relationships/image" Target="../media/image119.jpeg"/><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9.jpeg"/><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1"/>
          <p:cNvSpPr>
            <a:spLocks/>
          </p:cNvSpPr>
          <p:nvPr/>
        </p:nvSpPr>
        <p:spPr bwMode="auto">
          <a:xfrm>
            <a:off x="1122363" y="6381750"/>
            <a:ext cx="488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600"/>
              </a:spcBef>
            </a:pPr>
            <a:r>
              <a:rPr lang="en-US" altLang="zh-TW" sz="1800" b="1">
                <a:solidFill>
                  <a:srgbClr val="FFCC00"/>
                </a:solidFill>
                <a:ea typeface="ヒラギノ角ゴ ProN W3"/>
                <a:cs typeface="Arial" pitchFamily="34" charset="0"/>
              </a:rPr>
              <a:t>HARUN YAHYA INTERNATIONAL</a:t>
            </a:r>
          </a:p>
        </p:txBody>
      </p:sp>
      <p:pic>
        <p:nvPicPr>
          <p:cNvPr id="8195"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919788"/>
            <a:ext cx="8636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213100"/>
            <a:ext cx="9144000" cy="3046413"/>
          </a:xfrm>
          <a:prstGeom prst="rect">
            <a:avLst/>
          </a:prstGeom>
          <a:noFill/>
        </p:spPr>
        <p:txBody>
          <a:bodyPr anchor="ctr">
            <a:spAutoFit/>
          </a:bodyPr>
          <a:lstStyle/>
          <a:p>
            <a:pPr algn="ctr" eaLnBrk="1" hangingPunct="1">
              <a:spcBef>
                <a:spcPts val="0"/>
              </a:spcBef>
              <a:defRPr/>
            </a:pPr>
            <a:r>
              <a:rPr lang="zh-TW" altLang="en-US" sz="9600" b="1">
                <a:solidFill>
                  <a:srgbClr val="FFFFFF"/>
                </a:solidFill>
                <a:effectLst>
                  <a:outerShdw blurRad="38100" dist="38100" dir="2700000" algn="tl">
                    <a:srgbClr val="808080"/>
                  </a:outerShdw>
                </a:effectLst>
                <a:latin typeface="標楷體" pitchFamily="65" charset="-120"/>
              </a:rPr>
              <a:t>進化論</a:t>
            </a:r>
            <a:r>
              <a:rPr lang="zh-TW" altLang="en-US" sz="9600" b="1">
                <a:solidFill>
                  <a:srgbClr val="FFFFFF"/>
                </a:solidFill>
                <a:effectLst>
                  <a:outerShdw blurRad="38100" dist="38100" dir="2700000" algn="tl">
                    <a:srgbClr val="808080"/>
                  </a:outerShdw>
                </a:effectLst>
                <a:latin typeface="標楷體" pitchFamily="65" charset="-120"/>
              </a:rPr>
              <a:t>的垮台</a:t>
            </a:r>
            <a:endParaRPr lang="zh-TW" altLang="en-US" sz="9600" b="1" dirty="0">
              <a:solidFill>
                <a:srgbClr val="FFFFFF"/>
              </a:solidFill>
              <a:effectLst>
                <a:outerShdw blurRad="38100" dist="38100" dir="2700000" algn="tl">
                  <a:srgbClr val="808080"/>
                </a:outerShdw>
              </a:effectLst>
              <a:latin typeface="標楷體" pitchFamily="65" charset="-120"/>
            </a:endParaRPr>
          </a:p>
          <a:p>
            <a:pPr algn="ctr" eaLnBrk="1" hangingPunct="1">
              <a:spcBef>
                <a:spcPts val="0"/>
              </a:spcBef>
              <a:spcAft>
                <a:spcPts val="1800"/>
              </a:spcAft>
              <a:defRPr/>
            </a:pPr>
            <a:r>
              <a:rPr lang="zh-TW" altLang="en-US" sz="7200" b="1" baseline="14000" dirty="0">
                <a:solidFill>
                  <a:srgbClr val="FFFFFF"/>
                </a:solidFill>
                <a:effectLst>
                  <a:outerShdw blurRad="38100" dist="38100" dir="2700000" algn="tl">
                    <a:srgbClr val="808080"/>
                  </a:outerShdw>
                </a:effectLst>
                <a:latin typeface="標楷體" pitchFamily="65" charset="-120"/>
              </a:rPr>
              <a:t>與 </a:t>
            </a:r>
            <a:r>
              <a:rPr lang="zh-TW" altLang="en-US" sz="9600" b="1" dirty="0">
                <a:solidFill>
                  <a:srgbClr val="FFFFFF"/>
                </a:solidFill>
                <a:effectLst>
                  <a:outerShdw blurRad="38100" dist="38100" dir="2700000" algn="tl">
                    <a:srgbClr val="808080"/>
                  </a:outerShdw>
                </a:effectLst>
                <a:latin typeface="標楷體" pitchFamily="65" charset="-120"/>
              </a:rPr>
              <a:t>創造的明證</a:t>
            </a:r>
            <a:r>
              <a:rPr lang="zh-TW" altLang="en-US" sz="9600" b="1" dirty="0">
                <a:solidFill>
                  <a:srgbClr val="FFFFFF"/>
                </a:solidFill>
                <a:effectLst>
                  <a:outerShdw blurRad="38100" dist="38100" dir="2700000" algn="tl">
                    <a:srgbClr val="808080"/>
                  </a:outerShdw>
                </a:effectLst>
                <a:ea typeface="ヒラギノ角ゴ ProN W3"/>
              </a:rPr>
              <a:t> </a:t>
            </a:r>
            <a:endParaRPr lang="en-US" altLang="zh-TW" sz="9600" b="1" dirty="0">
              <a:solidFill>
                <a:srgbClr val="FFFFFF"/>
              </a:solidFill>
              <a:effectLst>
                <a:outerShdw blurRad="38100" dist="38100" dir="2700000" algn="tl">
                  <a:srgbClr val="808080"/>
                </a:outerShdw>
              </a:effectLst>
              <a:ea typeface="ヒラギノ角ゴ ProN W3"/>
            </a:endParaRPr>
          </a:p>
        </p:txBody>
      </p:sp>
      <p:pic>
        <p:nvPicPr>
          <p:cNvPr id="3" name="Shape">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8534400" y="6858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8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Effect transition="in" filter="fade">
                                      <p:cBhvr>
                                        <p:cTn id="11" dur="1000"/>
                                        <p:tgtEl>
                                          <p:spTgt spid="2"/>
                                        </p:tgtEl>
                                      </p:cBhvr>
                                    </p:animEffect>
                                  </p:childTnLst>
                                </p:cTn>
                              </p:par>
                              <p:par>
                                <p:cTn id="12" presetID="2" presetClass="entr" presetSubtype="2" fill="hold" grpId="0" nodeType="withEffect">
                                  <p:stCondLst>
                                    <p:cond delay="2000"/>
                                  </p:stCondLst>
                                  <p:childTnLst>
                                    <p:set>
                                      <p:cBhvr>
                                        <p:cTn id="13" dur="1" fill="hold">
                                          <p:stCondLst>
                                            <p:cond delay="0"/>
                                          </p:stCondLst>
                                        </p:cTn>
                                        <p:tgtEl>
                                          <p:spTgt spid="8194"/>
                                        </p:tgtEl>
                                        <p:attrNameLst>
                                          <p:attrName>style.visibility</p:attrName>
                                        </p:attrNameLst>
                                      </p:cBhvr>
                                      <p:to>
                                        <p:strVal val="visible"/>
                                      </p:to>
                                    </p:set>
                                    <p:anim calcmode="lin" valueType="num">
                                      <p:cBhvr additive="base">
                                        <p:cTn id="14" dur="1000" fill="hold"/>
                                        <p:tgtEl>
                                          <p:spTgt spid="8194"/>
                                        </p:tgtEl>
                                        <p:attrNameLst>
                                          <p:attrName>ppt_x</p:attrName>
                                        </p:attrNameLst>
                                      </p:cBhvr>
                                      <p:tavLst>
                                        <p:tav tm="0">
                                          <p:val>
                                            <p:strVal val="1+#ppt_w/2"/>
                                          </p:val>
                                        </p:tav>
                                        <p:tav tm="100000">
                                          <p:val>
                                            <p:strVal val="#ppt_x"/>
                                          </p:val>
                                        </p:tav>
                                      </p:tavLst>
                                    </p:anim>
                                    <p:anim calcmode="lin" valueType="num">
                                      <p:cBhvr additive="base">
                                        <p:cTn id="15" dur="1000" fill="hold"/>
                                        <p:tgtEl>
                                          <p:spTgt spid="8194"/>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2000"/>
                                  </p:stCondLst>
                                  <p:childTnLst>
                                    <p:set>
                                      <p:cBhvr>
                                        <p:cTn id="17" dur="1" fill="hold">
                                          <p:stCondLst>
                                            <p:cond delay="0"/>
                                          </p:stCondLst>
                                        </p:cTn>
                                        <p:tgtEl>
                                          <p:spTgt spid="8195"/>
                                        </p:tgtEl>
                                        <p:attrNameLst>
                                          <p:attrName>style.visibility</p:attrName>
                                        </p:attrNameLst>
                                      </p:cBhvr>
                                      <p:to>
                                        <p:strVal val="visible"/>
                                      </p:to>
                                    </p:set>
                                    <p:anim calcmode="lin" valueType="num">
                                      <p:cBhvr additive="base">
                                        <p:cTn id="18" dur="1000" fill="hold"/>
                                        <p:tgtEl>
                                          <p:spTgt spid="8195"/>
                                        </p:tgtEl>
                                        <p:attrNameLst>
                                          <p:attrName>ppt_x</p:attrName>
                                        </p:attrNameLst>
                                      </p:cBhvr>
                                      <p:tavLst>
                                        <p:tav tm="0">
                                          <p:val>
                                            <p:strVal val="#ppt_x"/>
                                          </p:val>
                                        </p:tav>
                                        <p:tav tm="100000">
                                          <p:val>
                                            <p:strVal val="#ppt_x"/>
                                          </p:val>
                                        </p:tav>
                                      </p:tavLst>
                                    </p:anim>
                                    <p:anim calcmode="lin" valueType="num">
                                      <p:cBhvr additive="base">
                                        <p:cTn id="19" dur="10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3"/>
                </p:tgtEl>
              </p:cMediaNode>
            </p:video>
          </p:childTnLst>
        </p:cTn>
      </p:par>
    </p:tnLst>
    <p:bldLst>
      <p:bldP spid="819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C:\Users\DD\Documents\Ceviri BG\Presentations\konferans evrim ing en son\slayt resimler\dnacif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196975"/>
            <a:ext cx="7075487"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1"/>
          <p:cNvSpPr>
            <a:spLocks noChangeArrowheads="1"/>
          </p:cNvSpPr>
          <p:nvPr/>
        </p:nvSpPr>
        <p:spPr bwMode="auto">
          <a:xfrm>
            <a:off x="2438400" y="1066800"/>
            <a:ext cx="5157788" cy="3013075"/>
          </a:xfrm>
          <a:prstGeom prst="rect">
            <a:avLst/>
          </a:prstGeom>
          <a:noFill/>
          <a:ln>
            <a:noFill/>
          </a:ln>
          <a:extLst/>
        </p:spPr>
        <p:txBody>
          <a:bodyPr>
            <a:spAutoFit/>
          </a:bodyPr>
          <a:lstStyle/>
          <a:p>
            <a:pPr eaLnBrk="1" hangingPunct="1">
              <a:lnSpc>
                <a:spcPct val="120000"/>
              </a:lnSpc>
              <a:spcBef>
                <a:spcPts val="700"/>
              </a:spcBef>
              <a:defRPr/>
            </a:pPr>
            <a:r>
              <a:rPr lang="zh-TW" altLang="en-US" sz="3200" b="1">
                <a:solidFill>
                  <a:srgbClr val="FFFFFF"/>
                </a:solidFill>
                <a:effectLst>
                  <a:outerShdw blurRad="38100" dist="38100" dir="2700000" algn="tl">
                    <a:srgbClr val="808080"/>
                  </a:outerShdw>
                </a:effectLst>
                <a:latin typeface="標楷體" pitchFamily="65" charset="-120"/>
              </a:rPr>
              <a:t>要製造單個新的蛋白質，必需近百個不同的蛋白質，各自發揮不同的作用，互相配合而成，單一個的蛋白質無法成事。</a:t>
            </a:r>
            <a:r>
              <a:rPr lang="zh-TW" altLang="en-US" sz="2400" b="1">
                <a:solidFill>
                  <a:srgbClr val="FFFFFF"/>
                </a:solidFill>
                <a:effectLst>
                  <a:outerShdw blurRad="38100" dist="38100" dir="2700000" algn="tl">
                    <a:srgbClr val="808080"/>
                  </a:outerShdw>
                </a:effectLst>
                <a:ea typeface="ヒラギノ角ゴ ProN W3"/>
                <a:cs typeface="Arial" pitchFamily="34" charset="0"/>
              </a:rPr>
              <a:t> </a:t>
            </a:r>
            <a:endParaRPr lang="en-US" altLang="zh-TW" sz="2400" b="1">
              <a:solidFill>
                <a:srgbClr val="FFFFFF"/>
              </a:solidFill>
              <a:effectLst>
                <a:outerShdw blurRad="38100" dist="38100" dir="2700000" algn="tl">
                  <a:srgbClr val="808080"/>
                </a:outerShdw>
              </a:effectLst>
              <a:ea typeface="ヒラギノ角ゴ ProN W3"/>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wipe(up)">
                                      <p:cBhvr>
                                        <p:cTn id="7" dur="500"/>
                                        <p:tgtEl>
                                          <p:spTgt spid="2867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Rectangle 5"/>
          <p:cNvSpPr>
            <a:spLocks/>
          </p:cNvSpPr>
          <p:nvPr/>
        </p:nvSpPr>
        <p:spPr bwMode="auto">
          <a:xfrm>
            <a:off x="1296988" y="5048250"/>
            <a:ext cx="6553200" cy="457200"/>
          </a:xfrm>
          <a:prstGeom prst="rect">
            <a:avLst/>
          </a:prstGeom>
          <a:noFill/>
          <a:ln w="12700" cap="flat">
            <a:noFill/>
            <a:miter lim="800000"/>
            <a:headEnd type="none" w="med" len="med"/>
            <a:tailEnd type="none" w="med" len="med"/>
          </a:ln>
        </p:spPr>
        <p:txBody>
          <a:bodyPr lIns="0" tIns="0" rIns="40639" bIns="0"/>
          <a:lstStyle/>
          <a:p>
            <a:pPr marL="39688" algn="ctr" eaLnBrk="1" hangingPunct="1">
              <a:spcBef>
                <a:spcPts val="700"/>
              </a:spcBef>
              <a:defRPr/>
            </a:pPr>
            <a:r>
              <a:rPr lang="zh-TW" altLang="en-US" sz="3200">
                <a:solidFill>
                  <a:srgbClr val="BF0000"/>
                </a:solidFill>
                <a:effectLst>
                  <a:outerShdw blurRad="38100" dist="38100" dir="2700000" algn="tl">
                    <a:srgbClr val="FFFFFF"/>
                  </a:outerShdw>
                </a:effectLst>
                <a:latin typeface="Arial Black" pitchFamily="34" charset="0"/>
                <a:sym typeface="Arial Black" pitchFamily="34" charset="0"/>
              </a:rPr>
              <a:t>偽造化石</a:t>
            </a:r>
          </a:p>
        </p:txBody>
      </p:sp>
      <p:sp>
        <p:nvSpPr>
          <p:cNvPr id="113668" name="Rectangle 7"/>
          <p:cNvSpPr>
            <a:spLocks/>
          </p:cNvSpPr>
          <p:nvPr/>
        </p:nvSpPr>
        <p:spPr bwMode="auto">
          <a:xfrm>
            <a:off x="1763713" y="692150"/>
            <a:ext cx="7162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4000" b="1">
                <a:solidFill>
                  <a:srgbClr val="FCBD00"/>
                </a:solidFill>
                <a:latin typeface="標楷體" pitchFamily="65" charset="-120"/>
              </a:rPr>
              <a:t>猩猩的下顎骨</a:t>
            </a:r>
          </a:p>
          <a:p>
            <a:pPr marL="39688" algn="ctr" eaLnBrk="1" hangingPunct="1">
              <a:spcBef>
                <a:spcPts val="700"/>
              </a:spcBef>
            </a:pPr>
            <a:r>
              <a:rPr lang="zh-TW" altLang="en-US" sz="4000" b="1">
                <a:solidFill>
                  <a:srgbClr val="FCBD00"/>
                </a:solidFill>
                <a:latin typeface="標楷體" pitchFamily="65" charset="-120"/>
              </a:rPr>
              <a:t>配到人類的頭骨</a:t>
            </a:r>
          </a:p>
        </p:txBody>
      </p:sp>
      <p:pic>
        <p:nvPicPr>
          <p:cNvPr id="10" name="Picture 1"/>
          <p:cNvPicPr>
            <a:picLocks noChangeArrowheads="1"/>
          </p:cNvPicPr>
          <p:nvPr/>
        </p:nvPicPr>
        <p:blipFill>
          <a:blip r:embed="rId4"/>
          <a:srcRect/>
          <a:stretch>
            <a:fillRect/>
          </a:stretch>
        </p:blipFill>
        <p:spPr bwMode="auto">
          <a:xfrm>
            <a:off x="4643438" y="2060575"/>
            <a:ext cx="2992437" cy="2724150"/>
          </a:xfrm>
          <a:prstGeom prst="rect">
            <a:avLst/>
          </a:prstGeom>
          <a:noFill/>
          <a:ln w="31750">
            <a:solidFill>
              <a:schemeClr val="tx1">
                <a:lumMod val="50000"/>
              </a:schemeClr>
            </a:solidFill>
            <a:miter lim="800000"/>
            <a:headEnd/>
            <a:tailEnd/>
          </a:ln>
          <a:extLst/>
        </p:spPr>
      </p:pic>
      <p:pic>
        <p:nvPicPr>
          <p:cNvPr id="1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076700"/>
            <a:ext cx="21304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Rectangle 5"/>
          <p:cNvSpPr>
            <a:spLocks/>
          </p:cNvSpPr>
          <p:nvPr/>
        </p:nvSpPr>
        <p:spPr bwMode="auto">
          <a:xfrm>
            <a:off x="1296988" y="5048250"/>
            <a:ext cx="6553200" cy="457200"/>
          </a:xfrm>
          <a:prstGeom prst="rect">
            <a:avLst/>
          </a:prstGeom>
          <a:noFill/>
          <a:ln w="12700" cap="flat">
            <a:noFill/>
            <a:miter lim="800000"/>
            <a:headEnd type="none" w="med" len="med"/>
            <a:tailEnd type="none" w="med" len="med"/>
          </a:ln>
        </p:spPr>
        <p:txBody>
          <a:bodyPr lIns="0" tIns="0" rIns="40639" bIns="0"/>
          <a:lstStyle/>
          <a:p>
            <a:pPr marL="39688" algn="ctr" eaLnBrk="1" hangingPunct="1">
              <a:spcBef>
                <a:spcPts val="700"/>
              </a:spcBef>
              <a:defRPr/>
            </a:pPr>
            <a:r>
              <a:rPr lang="zh-TW" altLang="en-US" sz="3200">
                <a:solidFill>
                  <a:srgbClr val="BF0000"/>
                </a:solidFill>
                <a:effectLst>
                  <a:outerShdw blurRad="38100" dist="38100" dir="2700000" algn="tl">
                    <a:srgbClr val="FFFFFF"/>
                  </a:outerShdw>
                </a:effectLst>
                <a:latin typeface="Arial Black" pitchFamily="34" charset="0"/>
                <a:sym typeface="Arial Black" pitchFamily="34" charset="0"/>
              </a:rPr>
              <a:t>偽造化石</a:t>
            </a:r>
          </a:p>
        </p:txBody>
      </p:sp>
      <p:sp>
        <p:nvSpPr>
          <p:cNvPr id="114692" name="Rectangle 7"/>
          <p:cNvSpPr>
            <a:spLocks/>
          </p:cNvSpPr>
          <p:nvPr/>
        </p:nvSpPr>
        <p:spPr bwMode="auto">
          <a:xfrm>
            <a:off x="1763713" y="692150"/>
            <a:ext cx="7162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4000" b="1">
                <a:solidFill>
                  <a:srgbClr val="FCBD00"/>
                </a:solidFill>
                <a:latin typeface="標楷體" pitchFamily="65" charset="-120"/>
              </a:rPr>
              <a:t>猩猩的下顎骨</a:t>
            </a:r>
          </a:p>
          <a:p>
            <a:pPr marL="39688" algn="ctr" eaLnBrk="1" hangingPunct="1">
              <a:spcBef>
                <a:spcPts val="700"/>
              </a:spcBef>
            </a:pPr>
            <a:r>
              <a:rPr lang="zh-TW" altLang="en-US" sz="4000" b="1">
                <a:solidFill>
                  <a:srgbClr val="FCBD00"/>
                </a:solidFill>
                <a:latin typeface="標楷體" pitchFamily="65" charset="-120"/>
              </a:rPr>
              <a:t>配到人類的頭骨</a:t>
            </a:r>
          </a:p>
        </p:txBody>
      </p:sp>
      <p:pic>
        <p:nvPicPr>
          <p:cNvPr id="10" name="Picture 1"/>
          <p:cNvPicPr>
            <a:picLocks noChangeArrowheads="1"/>
          </p:cNvPicPr>
          <p:nvPr/>
        </p:nvPicPr>
        <p:blipFill>
          <a:blip r:embed="rId4"/>
          <a:srcRect/>
          <a:stretch>
            <a:fillRect/>
          </a:stretch>
        </p:blipFill>
        <p:spPr bwMode="auto">
          <a:xfrm>
            <a:off x="4643438" y="2060575"/>
            <a:ext cx="2992437" cy="2724150"/>
          </a:xfrm>
          <a:prstGeom prst="rect">
            <a:avLst/>
          </a:prstGeom>
          <a:noFill/>
          <a:ln w="31750">
            <a:solidFill>
              <a:schemeClr val="tx1">
                <a:lumMod val="50000"/>
              </a:schemeClr>
            </a:solidFill>
            <a:miter lim="800000"/>
            <a:headEnd/>
            <a:tailEnd/>
          </a:ln>
          <a:extLst/>
        </p:spPr>
      </p:pic>
      <p:pic>
        <p:nvPicPr>
          <p:cNvPr id="114694" name="Picture 4"/>
          <p:cNvPicPr>
            <a:picLocks noChangeArrowheads="1"/>
          </p:cNvPicPr>
          <p:nvPr/>
        </p:nvPicPr>
        <p:blipFill>
          <a:blip r:embed="rId5">
            <a:extLst>
              <a:ext uri="{28A0092B-C50C-407E-A947-70E740481C1C}">
                <a14:useLocalDpi xmlns:a14="http://schemas.microsoft.com/office/drawing/2010/main" val="0"/>
              </a:ext>
            </a:extLst>
          </a:blip>
          <a:srcRect l="57460"/>
          <a:stretch>
            <a:fillRect/>
          </a:stretch>
        </p:blipFill>
        <p:spPr bwMode="auto">
          <a:xfrm>
            <a:off x="6659563" y="4076700"/>
            <a:ext cx="9064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8" name="Picture 4" descr="C:\Users\DD\Documents\Ceviri BG\Presentations\konferans evrim ing en son\slayt resimler\embriyo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14463"/>
            <a:ext cx="624522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itle 1"/>
          <p:cNvSpPr>
            <a:spLocks noGrp="1"/>
          </p:cNvSpPr>
          <p:nvPr>
            <p:ph type="title"/>
          </p:nvPr>
        </p:nvSpPr>
        <p:spPr>
          <a:xfrm>
            <a:off x="323850" y="188913"/>
            <a:ext cx="8351838" cy="936625"/>
          </a:xfrm>
        </p:spPr>
        <p:txBody>
          <a:bodyPr/>
          <a:lstStyle/>
          <a:p>
            <a:r>
              <a:rPr lang="zh-TW" altLang="en-US" sz="6000" b="1" smtClean="0">
                <a:solidFill>
                  <a:srgbClr val="FCBD00"/>
                </a:solidFill>
                <a:latin typeface="標楷體" pitchFamily="65" charset="-120"/>
                <a:ea typeface="標楷體" pitchFamily="65" charset="-120"/>
              </a:rPr>
              <a:t>海克爾胚胎畫是騙人的</a:t>
            </a:r>
          </a:p>
        </p:txBody>
      </p:sp>
      <p:sp>
        <p:nvSpPr>
          <p:cNvPr id="2" name="Title 1"/>
          <p:cNvSpPr>
            <a:spLocks/>
          </p:cNvSpPr>
          <p:nvPr/>
        </p:nvSpPr>
        <p:spPr bwMode="auto">
          <a:xfrm>
            <a:off x="2982913" y="1052513"/>
            <a:ext cx="3176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r>
              <a:rPr lang="zh-TW" altLang="en-US" sz="2800" b="1">
                <a:solidFill>
                  <a:srgbClr val="FFFF05"/>
                </a:solidFill>
                <a:latin typeface="標楷體" pitchFamily="65" charset="-120"/>
              </a:rPr>
              <a:t>海克爾的造假繪圖</a:t>
            </a:r>
          </a:p>
        </p:txBody>
      </p:sp>
      <p:sp>
        <p:nvSpPr>
          <p:cNvPr id="3" name="Title 1"/>
          <p:cNvSpPr>
            <a:spLocks/>
          </p:cNvSpPr>
          <p:nvPr/>
        </p:nvSpPr>
        <p:spPr bwMode="auto">
          <a:xfrm>
            <a:off x="1908175" y="3284538"/>
            <a:ext cx="18288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r>
              <a:rPr lang="zh-TW" altLang="en-US" sz="2800" b="1">
                <a:solidFill>
                  <a:srgbClr val="FCBD00"/>
                </a:solidFill>
                <a:latin typeface="標楷體" pitchFamily="65" charset="-120"/>
              </a:rPr>
              <a:t>真胚胎</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366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
                                        </p:tgtEl>
                                        <p:attrNameLst>
                                          <p:attrName>style.visibility</p:attrName>
                                        </p:attrNameLst>
                                      </p:cBhvr>
                                      <p:to>
                                        <p:strVal val="visible"/>
                                      </p:to>
                                    </p:set>
                                  </p:childTnLst>
                                </p:cTn>
                              </p:par>
                            </p:childTnLst>
                          </p:cTn>
                        </p:par>
                        <p:par>
                          <p:cTn id="13" fill="hold" nodeType="afterGroup">
                            <p:stCondLst>
                              <p:cond delay="1500"/>
                            </p:stCondLst>
                            <p:childTnLst>
                              <p:par>
                                <p:cTn id="14" presetID="6" presetClass="entr" presetSubtype="32"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out)">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2" grpId="0" autoUpdateAnimBg="0"/>
      <p:bldP spid="3"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57150"/>
            <a:ext cx="1560513" cy="236378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36194" name="Rectangle 2"/>
          <p:cNvSpPr>
            <a:spLocks/>
          </p:cNvSpPr>
          <p:nvPr/>
        </p:nvSpPr>
        <p:spPr bwMode="auto">
          <a:xfrm>
            <a:off x="1835150" y="1484313"/>
            <a:ext cx="6553200"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eaLnBrk="1" hangingPunct="1">
              <a:spcBef>
                <a:spcPts val="700"/>
              </a:spcBef>
            </a:pPr>
            <a:r>
              <a:rPr lang="zh-TW" altLang="en-US" sz="2800" b="1">
                <a:solidFill>
                  <a:srgbClr val="FFFFFF"/>
                </a:solidFill>
                <a:latin typeface="標楷體" pitchFamily="65" charset="-120"/>
              </a:rPr>
              <a:t>經過這次承認造假的自白，我應考慮自我譴責及自動消失。但我能得以自慰的是，數以百計的傢伙，其中包括很多最受尊敬的生物學家及觀察者，也與我一樣，犯同樣的過錯。</a:t>
            </a:r>
            <a:r>
              <a:rPr lang="zh-TW" altLang="en-US" sz="2800" b="1" u="sng">
                <a:solidFill>
                  <a:srgbClr val="FFFFFF"/>
                </a:solidFill>
                <a:latin typeface="標楷體" pitchFamily="65" charset="-120"/>
              </a:rPr>
              <a:t>絕大部份在最佳的生物教科書、專著和期刊裏的繪圖，都將承擔相同的</a:t>
            </a:r>
            <a:r>
              <a:rPr lang="zh-TW" altLang="en-US" sz="2800" b="1">
                <a:solidFill>
                  <a:srgbClr val="FFFFFF"/>
                </a:solidFill>
                <a:latin typeface="標楷體" pitchFamily="65" charset="-120"/>
              </a:rPr>
              <a:t>「</a:t>
            </a:r>
            <a:r>
              <a:rPr lang="zh-TW" altLang="en-US" sz="2800" b="1" u="sng">
                <a:solidFill>
                  <a:srgbClr val="FFFFFF"/>
                </a:solidFill>
                <a:latin typeface="標楷體" pitchFamily="65" charset="-120"/>
              </a:rPr>
              <a:t>偽造</a:t>
            </a:r>
            <a:r>
              <a:rPr lang="zh-TW" altLang="en-US" sz="2800" b="1">
                <a:solidFill>
                  <a:srgbClr val="FFFFFF"/>
                </a:solidFill>
                <a:latin typeface="標楷體" pitchFamily="65" charset="-120"/>
              </a:rPr>
              <a:t>」</a:t>
            </a:r>
            <a:r>
              <a:rPr lang="zh-TW" altLang="en-US" sz="2800" b="1" u="sng">
                <a:solidFill>
                  <a:srgbClr val="FFFFFF"/>
                </a:solidFill>
                <a:latin typeface="標楷體" pitchFamily="65" charset="-120"/>
              </a:rPr>
              <a:t>指控，因為它們全部是不精確、修理過、系統化和編造的</a:t>
            </a:r>
            <a:r>
              <a:rPr lang="zh-TW" altLang="en-US" sz="2800" b="1">
                <a:solidFill>
                  <a:srgbClr val="FFFFFF"/>
                </a:solidFill>
                <a:latin typeface="標楷體" pitchFamily="65" charset="-120"/>
              </a:rPr>
              <a:t>。</a:t>
            </a:r>
          </a:p>
        </p:txBody>
      </p:sp>
      <p:sp>
        <p:nvSpPr>
          <p:cNvPr id="136195" name="Rectangle 3"/>
          <p:cNvSpPr>
            <a:spLocks/>
          </p:cNvSpPr>
          <p:nvPr/>
        </p:nvSpPr>
        <p:spPr bwMode="auto">
          <a:xfrm>
            <a:off x="3348038" y="620713"/>
            <a:ext cx="42370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r>
              <a:rPr lang="zh-TW" altLang="en-US" sz="3600" b="1" u="sng">
                <a:solidFill>
                  <a:srgbClr val="FFCC00"/>
                </a:solidFill>
                <a:latin typeface="標楷體" pitchFamily="65" charset="-120"/>
              </a:rPr>
              <a:t>海克爾</a:t>
            </a:r>
            <a:r>
              <a:rPr lang="zh-TW" altLang="en-US" sz="2800" b="1">
                <a:solidFill>
                  <a:srgbClr val="FFCC00"/>
                </a:solidFill>
                <a:latin typeface="標楷體" pitchFamily="65" charset="-120"/>
              </a:rPr>
              <a:t> </a:t>
            </a:r>
            <a:r>
              <a:rPr lang="zh-TW" altLang="en-US" sz="2800" b="1">
                <a:solidFill>
                  <a:srgbClr val="FFCC00"/>
                </a:solidFill>
                <a:latin typeface="Times New Roman" pitchFamily="18" charset="0"/>
                <a:cs typeface="Times New Roman" pitchFamily="18" charset="0"/>
              </a:rPr>
              <a:t>(</a:t>
            </a:r>
            <a:r>
              <a:rPr lang="en-US" altLang="zh-TW" sz="2800" b="1">
                <a:solidFill>
                  <a:srgbClr val="FFCC00"/>
                </a:solidFill>
                <a:latin typeface="Times New Roman" pitchFamily="18" charset="0"/>
                <a:ea typeface="ヒラギノ角ゴ ProN W3"/>
                <a:cs typeface="Times New Roman" pitchFamily="18" charset="0"/>
              </a:rPr>
              <a:t>Ernst Haeckel) :</a:t>
            </a:r>
          </a:p>
        </p:txBody>
      </p:sp>
      <p:sp>
        <p:nvSpPr>
          <p:cNvPr id="7" name="Rectangle 2"/>
          <p:cNvSpPr>
            <a:spLocks/>
          </p:cNvSpPr>
          <p:nvPr/>
        </p:nvSpPr>
        <p:spPr bwMode="auto">
          <a:xfrm>
            <a:off x="1824038" y="5229225"/>
            <a:ext cx="467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spcBef>
                <a:spcPts val="700"/>
              </a:spcBef>
            </a:pPr>
            <a:r>
              <a:rPr lang="en-US" altLang="zh-TW" sz="1400" i="1">
                <a:solidFill>
                  <a:srgbClr val="FFFFFF"/>
                </a:solidFill>
                <a:ea typeface="ヒラギノ角ゴ ProN W3"/>
                <a:cs typeface="Arial" pitchFamily="34" charset="0"/>
              </a:rPr>
              <a:t>Francis Hitching, The Neck of the Giraffe: Where Darwin Went Wrong, Ticknor and Fields, New York, 1982, p. 204.</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6195"/>
                                        </p:tgtEl>
                                        <p:attrNameLst>
                                          <p:attrName>style.visibility</p:attrName>
                                        </p:attrNameLst>
                                      </p:cBhvr>
                                      <p:to>
                                        <p:strVal val="visible"/>
                                      </p:to>
                                    </p:set>
                                    <p:anim calcmode="lin" valueType="num">
                                      <p:cBhvr>
                                        <p:cTn id="7" dur="500" fill="hold"/>
                                        <p:tgtEl>
                                          <p:spTgt spid="136195"/>
                                        </p:tgtEl>
                                        <p:attrNameLst>
                                          <p:attrName>ppt_w</p:attrName>
                                        </p:attrNameLst>
                                      </p:cBhvr>
                                      <p:tavLst>
                                        <p:tav tm="0">
                                          <p:val>
                                            <p:fltVal val="0"/>
                                          </p:val>
                                        </p:tav>
                                        <p:tav tm="100000">
                                          <p:val>
                                            <p:strVal val="#ppt_w"/>
                                          </p:val>
                                        </p:tav>
                                      </p:tavLst>
                                    </p:anim>
                                    <p:anim calcmode="lin" valueType="num">
                                      <p:cBhvr>
                                        <p:cTn id="8" dur="500" fill="hold"/>
                                        <p:tgtEl>
                                          <p:spTgt spid="136195"/>
                                        </p:tgtEl>
                                        <p:attrNameLst>
                                          <p:attrName>ppt_h</p:attrName>
                                        </p:attrNameLst>
                                      </p:cBhvr>
                                      <p:tavLst>
                                        <p:tav tm="0">
                                          <p:val>
                                            <p:fltVal val="0"/>
                                          </p:val>
                                        </p:tav>
                                        <p:tav tm="100000">
                                          <p:val>
                                            <p:strVal val="#ppt_h"/>
                                          </p:val>
                                        </p:tav>
                                      </p:tavLst>
                                    </p:anim>
                                    <p:animEffect transition="in" filter="fade">
                                      <p:cBhvr>
                                        <p:cTn id="9" dur="500"/>
                                        <p:tgtEl>
                                          <p:spTgt spid="136195"/>
                                        </p:tgtEl>
                                      </p:cBhvr>
                                    </p:animEffect>
                                  </p:childTnLst>
                                </p:cTn>
                              </p:par>
                            </p:childTnLst>
                          </p:cTn>
                        </p:par>
                        <p:par>
                          <p:cTn id="10" fill="hold" nodeType="afterGroup">
                            <p:stCondLst>
                              <p:cond delay="500"/>
                            </p:stCondLst>
                            <p:childTnLst>
                              <p:par>
                                <p:cTn id="11" presetID="0" presetClass="entr" presetSubtype="0" fill="hold" grpId="0" nodeType="afterEffect">
                                  <p:stCondLst>
                                    <p:cond delay="2000"/>
                                  </p:stCondLst>
                                  <p:childTnLst>
                                    <p:set>
                                      <p:cBhvr>
                                        <p:cTn id="12" dur="1" fill="hold">
                                          <p:stCondLst>
                                            <p:cond delay="499"/>
                                          </p:stCondLst>
                                        </p:cTn>
                                        <p:tgtEl>
                                          <p:spTgt spid="136194"/>
                                        </p:tgtEl>
                                        <p:attrNameLst>
                                          <p:attrName>style.visibility</p:attrName>
                                        </p:attrNameLst>
                                      </p:cBhvr>
                                      <p:to>
                                        <p:strVal val="visible"/>
                                      </p:to>
                                    </p:set>
                                  </p:childTnLst>
                                </p:cTn>
                              </p:par>
                            </p:childTnLst>
                          </p:cTn>
                        </p:par>
                        <p:par>
                          <p:cTn id="13" fill="hold" nodeType="afterGroup">
                            <p:stCondLst>
                              <p:cond delay="3000"/>
                            </p:stCondLst>
                            <p:childTnLst>
                              <p:par>
                                <p:cTn id="14" presetID="10" presetClass="entr" presetSubtype="0"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utoUpdateAnimBg="0"/>
      <p:bldP spid="136195" grpId="0"/>
      <p:bldP spid="7"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Grp="1" noChangeArrowheads="1"/>
          </p:cNvSpPr>
          <p:nvPr>
            <p:ph type="body" idx="1"/>
          </p:nvPr>
        </p:nvSpPr>
        <p:spPr>
          <a:xfrm>
            <a:off x="250825" y="2420938"/>
            <a:ext cx="7489825" cy="2952750"/>
          </a:xfrm>
        </p:spPr>
        <p:txBody>
          <a:bodyPr rIns="132080"/>
          <a:lstStyle/>
          <a:p>
            <a:pPr marL="533400" lvl="2" indent="4763" eaLnBrk="1" hangingPunct="1">
              <a:buFont typeface="Wingdings" pitchFamily="2" charset="2"/>
              <a:buNone/>
            </a:pPr>
            <a:r>
              <a:rPr lang="zh-TW" altLang="en-US" sz="2800" smtClean="0">
                <a:ea typeface="標楷體" pitchFamily="65" charset="-120"/>
              </a:rPr>
              <a:t>那些胚胎「經常看似令人驚奇地不同」，海克爾不單隨意增減其特徵，甚至不按比例的胡亂跨大各物種間相似之處，有時與真實相差過十倍。甚至密切相關的胚胎，如把不同魚的胚胎的外觀和發展途徑改變。</a:t>
            </a:r>
          </a:p>
          <a:p>
            <a:pPr marL="533400" lvl="2" indent="4763" eaLnBrk="1" hangingPunct="1">
              <a:buFont typeface="Wingdings" pitchFamily="2" charset="2"/>
              <a:buNone/>
            </a:pPr>
            <a:r>
              <a:rPr lang="zh-TW" altLang="en-US" sz="2800" smtClean="0">
                <a:ea typeface="標楷體" pitchFamily="65" charset="-120"/>
              </a:rPr>
              <a:t>「看來他像是生物學中最著名的作假事件。」</a:t>
            </a:r>
          </a:p>
        </p:txBody>
      </p:sp>
      <p:sp>
        <p:nvSpPr>
          <p:cNvPr id="116740" name="Rectangle 3"/>
          <p:cNvSpPr>
            <a:spLocks/>
          </p:cNvSpPr>
          <p:nvPr/>
        </p:nvSpPr>
        <p:spPr bwMode="auto">
          <a:xfrm>
            <a:off x="2689225" y="581025"/>
            <a:ext cx="5051425" cy="731838"/>
          </a:xfrm>
          <a:prstGeom prst="rect">
            <a:avLst/>
          </a:prstGeom>
          <a:solidFill>
            <a:schemeClr val="bg2">
              <a:alpha val="50195"/>
            </a:schemeClr>
          </a:solidFill>
          <a:ln w="9525">
            <a:noFill/>
            <a:miter lim="800000"/>
            <a:headEnd/>
            <a:tailEnd/>
          </a:ln>
        </p:spPr>
        <p:txBody>
          <a:bodyPr lIns="0" tIns="0" rIns="40639" bIns="0">
            <a:spAutoFit/>
          </a:bodyPr>
          <a:lstStyle/>
          <a:p>
            <a:pPr marL="39688" algn="ctr" eaLnBrk="1" hangingPunct="1">
              <a:spcBef>
                <a:spcPts val="700"/>
              </a:spcBef>
              <a:defRPr/>
            </a:pPr>
            <a:r>
              <a:rPr lang="zh-TW" altLang="en-US" b="1">
                <a:solidFill>
                  <a:srgbClr val="FCBD00"/>
                </a:solidFill>
                <a:effectLst>
                  <a:outerShdw blurRad="38100" dist="38100" dir="2700000" algn="tl">
                    <a:srgbClr val="000000"/>
                  </a:outerShdw>
                </a:effectLst>
                <a:latin typeface="Helvetica"/>
              </a:rPr>
              <a:t>各胚胎並非相似</a:t>
            </a:r>
          </a:p>
        </p:txBody>
      </p:sp>
      <p:sp>
        <p:nvSpPr>
          <p:cNvPr id="6" name="Rectangle 3"/>
          <p:cNvSpPr>
            <a:spLocks/>
          </p:cNvSpPr>
          <p:nvPr/>
        </p:nvSpPr>
        <p:spPr bwMode="auto">
          <a:xfrm>
            <a:off x="1136650" y="1712913"/>
            <a:ext cx="66754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r>
              <a:rPr lang="zh-TW" altLang="en-US" sz="4000" b="1">
                <a:solidFill>
                  <a:srgbClr val="FFCC00"/>
                </a:solidFill>
                <a:cs typeface="Arial" pitchFamily="34" charset="0"/>
              </a:rPr>
              <a:t>李察遜</a:t>
            </a:r>
            <a:r>
              <a:rPr lang="zh-TW" altLang="en-US" sz="3200" b="1">
                <a:solidFill>
                  <a:srgbClr val="FFCC00"/>
                </a:solidFill>
                <a:cs typeface="Arial" pitchFamily="34" charset="0"/>
              </a:rPr>
              <a:t> </a:t>
            </a:r>
            <a:r>
              <a:rPr lang="en-US" altLang="zh-TW" sz="3200" b="1">
                <a:solidFill>
                  <a:srgbClr val="FFCC00"/>
                </a:solidFill>
                <a:latin typeface="Times New Roman" pitchFamily="18" charset="0"/>
                <a:cs typeface="Times New Roman" pitchFamily="18" charset="0"/>
              </a:rPr>
              <a:t>(Michael Richardson):</a:t>
            </a:r>
          </a:p>
        </p:txBody>
      </p:sp>
      <p:sp>
        <p:nvSpPr>
          <p:cNvPr id="7" name="Rectangle 2"/>
          <p:cNvSpPr>
            <a:spLocks/>
          </p:cNvSpPr>
          <p:nvPr/>
        </p:nvSpPr>
        <p:spPr bwMode="auto">
          <a:xfrm>
            <a:off x="2051050" y="5445125"/>
            <a:ext cx="47228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spcBef>
                <a:spcPts val="700"/>
              </a:spcBef>
            </a:pPr>
            <a:r>
              <a:rPr lang="en-US" altLang="zh-TW" sz="1400" i="1">
                <a:solidFill>
                  <a:srgbClr val="FFFFFF"/>
                </a:solidFill>
                <a:ea typeface="ヒラギノ角ゴ ProN W3"/>
                <a:cs typeface="Arial" pitchFamily="34" charset="0"/>
              </a:rPr>
              <a:t>Elizabeth Pennisi, "Haeckel's Embryos: Fraud Rediscovered,” Science, 5 September, 1997</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p:cTn id="7" dur="1000" fill="hold"/>
                                        <p:tgtEl>
                                          <p:spTgt spid="116740"/>
                                        </p:tgtEl>
                                        <p:attrNameLst>
                                          <p:attrName>ppt_w</p:attrName>
                                        </p:attrNameLst>
                                      </p:cBhvr>
                                      <p:tavLst>
                                        <p:tav tm="0">
                                          <p:val>
                                            <p:fltVal val="0"/>
                                          </p:val>
                                        </p:tav>
                                        <p:tav tm="100000">
                                          <p:val>
                                            <p:strVal val="#ppt_w"/>
                                          </p:val>
                                        </p:tav>
                                      </p:tavLst>
                                    </p:anim>
                                    <p:anim calcmode="lin" valueType="num">
                                      <p:cBhvr>
                                        <p:cTn id="8" dur="1000" fill="hold"/>
                                        <p:tgtEl>
                                          <p:spTgt spid="116740"/>
                                        </p:tgtEl>
                                        <p:attrNameLst>
                                          <p:attrName>ppt_h</p:attrName>
                                        </p:attrNameLst>
                                      </p:cBhvr>
                                      <p:tavLst>
                                        <p:tav tm="0">
                                          <p:val>
                                            <p:fltVal val="0"/>
                                          </p:val>
                                        </p:tav>
                                        <p:tav tm="100000">
                                          <p:val>
                                            <p:strVal val="#ppt_h"/>
                                          </p:val>
                                        </p:tav>
                                      </p:tavLst>
                                    </p:anim>
                                    <p:animEffect transition="in" filter="fade">
                                      <p:cBhvr>
                                        <p:cTn id="9" dur="1000"/>
                                        <p:tgtEl>
                                          <p:spTgt spid="116740"/>
                                        </p:tgtEl>
                                      </p:cBhvr>
                                    </p:animEffect>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par>
                          <p:cTn id="23" fill="hold" nodeType="afterGroup">
                            <p:stCondLst>
                              <p:cond delay="2000"/>
                            </p:stCondLst>
                            <p:childTnLst>
                              <p:par>
                                <p:cTn id="24" presetID="10" presetClass="entr" presetSubtype="0" fill="hold" grpId="0" nodeType="afterEffect">
                                  <p:stCondLst>
                                    <p:cond delay="10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6740" grpId="0" animBg="1"/>
      <p:bldP spid="6" grpId="0"/>
      <p:bldP spid="7"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rrowheads="1"/>
          </p:cNvPicPr>
          <p:nvPr/>
        </p:nvPicPr>
        <p:blipFill>
          <a:blip r:embed="rId3"/>
          <a:srcRect/>
          <a:stretch>
            <a:fillRect/>
          </a:stretch>
        </p:blipFill>
        <p:spPr bwMode="auto">
          <a:xfrm>
            <a:off x="-36513" y="3017838"/>
            <a:ext cx="4529138" cy="2427287"/>
          </a:xfrm>
          <a:prstGeom prst="rect">
            <a:avLst/>
          </a:prstGeom>
          <a:noFill/>
          <a:ln w="31750">
            <a:solidFill>
              <a:schemeClr val="tx1">
                <a:lumMod val="50000"/>
              </a:schemeClr>
            </a:solidFill>
            <a:miter lim="800000"/>
            <a:headEnd/>
            <a:tailEnd/>
          </a:ln>
          <a:extLst/>
        </p:spPr>
      </p:pic>
      <p:pic>
        <p:nvPicPr>
          <p:cNvPr id="119811"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3"/>
          <p:cNvSpPr>
            <a:spLocks/>
          </p:cNvSpPr>
          <p:nvPr/>
        </p:nvSpPr>
        <p:spPr bwMode="auto">
          <a:xfrm>
            <a:off x="1481138" y="122238"/>
            <a:ext cx="6176962" cy="731837"/>
          </a:xfrm>
          <a:prstGeom prst="rect">
            <a:avLst/>
          </a:prstGeom>
          <a:solidFill>
            <a:schemeClr val="bg2">
              <a:alpha val="50000"/>
            </a:schemeClr>
          </a:solidFill>
          <a:ln w="9525">
            <a:noFill/>
            <a:miter lim="800000"/>
            <a:headEnd/>
            <a:tailEnd/>
          </a:ln>
        </p:spPr>
        <p:txBody>
          <a:bodyPr wrap="none" lIns="0" tIns="0" rIns="40639" bIns="0">
            <a:spAutoFit/>
          </a:bodyPr>
          <a:lstStyle/>
          <a:p>
            <a:pPr marL="39688" algn="ctr" eaLnBrk="1" hangingPunct="1">
              <a:spcBef>
                <a:spcPts val="700"/>
              </a:spcBef>
              <a:defRPr/>
            </a:pPr>
            <a:r>
              <a:rPr lang="zh-TW" altLang="en-US" b="1" dirty="0">
                <a:solidFill>
                  <a:srgbClr val="FCBD00"/>
                </a:solidFill>
                <a:effectLst>
                  <a:outerShdw blurRad="38100" dist="38100" dir="2700000" algn="tl">
                    <a:srgbClr val="000000"/>
                  </a:outerShdw>
                </a:effectLst>
                <a:latin typeface="標楷體" pitchFamily="65" charset="-120"/>
              </a:rPr>
              <a:t>被指稱是鰓和尾的真相</a:t>
            </a:r>
          </a:p>
        </p:txBody>
      </p:sp>
      <p:sp>
        <p:nvSpPr>
          <p:cNvPr id="117765" name="Rectangle 4"/>
          <p:cNvSpPr>
            <a:spLocks noGrp="1" noChangeArrowheads="1"/>
          </p:cNvSpPr>
          <p:nvPr>
            <p:ph type="body" idx="1"/>
          </p:nvPr>
        </p:nvSpPr>
        <p:spPr>
          <a:xfrm>
            <a:off x="4500563" y="1557338"/>
            <a:ext cx="3527425" cy="5000625"/>
          </a:xfrm>
        </p:spPr>
        <p:txBody>
          <a:bodyPr rIns="132080"/>
          <a:lstStyle/>
          <a:p>
            <a:pPr eaLnBrk="1" hangingPunct="1"/>
            <a:r>
              <a:rPr lang="zh-TW" altLang="en-US" sz="2800" smtClean="0">
                <a:latin typeface="標楷體" pitchFamily="65" charset="-120"/>
                <a:ea typeface="標楷體" pitchFamily="65" charset="-120"/>
              </a:rPr>
              <a:t>鰓其實是中耳道，甲狀旁腺的初始階段。</a:t>
            </a:r>
          </a:p>
          <a:p>
            <a:pPr eaLnBrk="1" hangingPunct="1"/>
            <a:r>
              <a:rPr lang="zh-TW" altLang="en-US" sz="2800" smtClean="0">
                <a:latin typeface="標楷體" pitchFamily="65" charset="-120"/>
                <a:ea typeface="標楷體" pitchFamily="65" charset="-120"/>
              </a:rPr>
              <a:t>所謂的「尾巴」其實是脊椎骨，外觀像一條尾巴；只因它早於腿部成形。</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7764"/>
                                        </p:tgtEl>
                                        <p:attrNameLst>
                                          <p:attrName>style.visibility</p:attrName>
                                        </p:attrNameLst>
                                      </p:cBhvr>
                                      <p:to>
                                        <p:strVal val="visible"/>
                                      </p:to>
                                    </p:set>
                                    <p:anim calcmode="lin" valueType="num">
                                      <p:cBhvr>
                                        <p:cTn id="7" dur="1000" fill="hold"/>
                                        <p:tgtEl>
                                          <p:spTgt spid="117764"/>
                                        </p:tgtEl>
                                        <p:attrNameLst>
                                          <p:attrName>ppt_w</p:attrName>
                                        </p:attrNameLst>
                                      </p:cBhvr>
                                      <p:tavLst>
                                        <p:tav tm="0">
                                          <p:val>
                                            <p:fltVal val="0"/>
                                          </p:val>
                                        </p:tav>
                                        <p:tav tm="100000">
                                          <p:val>
                                            <p:strVal val="#ppt_w"/>
                                          </p:val>
                                        </p:tav>
                                      </p:tavLst>
                                    </p:anim>
                                    <p:anim calcmode="lin" valueType="num">
                                      <p:cBhvr>
                                        <p:cTn id="8" dur="1000" fill="hold"/>
                                        <p:tgtEl>
                                          <p:spTgt spid="117764"/>
                                        </p:tgtEl>
                                        <p:attrNameLst>
                                          <p:attrName>ppt_h</p:attrName>
                                        </p:attrNameLst>
                                      </p:cBhvr>
                                      <p:tavLst>
                                        <p:tav tm="0">
                                          <p:val>
                                            <p:fltVal val="0"/>
                                          </p:val>
                                        </p:tav>
                                        <p:tav tm="100000">
                                          <p:val>
                                            <p:strVal val="#ppt_h"/>
                                          </p:val>
                                        </p:tav>
                                      </p:tavLst>
                                    </p:anim>
                                    <p:animEffect transition="in" filter="fade">
                                      <p:cBhvr>
                                        <p:cTn id="9" dur="1000"/>
                                        <p:tgtEl>
                                          <p:spTgt spid="117764"/>
                                        </p:tgtEl>
                                      </p:cBhvr>
                                    </p:animEffect>
                                  </p:childTnLst>
                                </p:cTn>
                              </p:par>
                            </p:childTnLst>
                          </p:cTn>
                        </p:par>
                        <p:par>
                          <p:cTn id="10" fill="hold" nodeType="afterGroup">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17765">
                                            <p:txEl>
                                              <p:pRg st="0" end="0"/>
                                            </p:txEl>
                                          </p:spTgt>
                                        </p:tgtEl>
                                        <p:attrNameLst>
                                          <p:attrName>style.visibility</p:attrName>
                                        </p:attrNameLst>
                                      </p:cBhvr>
                                      <p:to>
                                        <p:strVal val="visible"/>
                                      </p:to>
                                    </p:set>
                                    <p:animEffect transition="in" filter="wipe(up)">
                                      <p:cBhvr>
                                        <p:cTn id="13" dur="500"/>
                                        <p:tgtEl>
                                          <p:spTgt spid="117765">
                                            <p:txEl>
                                              <p:pRg st="0" end="0"/>
                                            </p:txEl>
                                          </p:spTgt>
                                        </p:tgtEl>
                                      </p:cBhvr>
                                    </p:animEffect>
                                  </p:childTnLst>
                                </p:cTn>
                              </p:par>
                              <p:par>
                                <p:cTn id="14" presetID="2" presetClass="entr" presetSubtype="8" fill="hold" nodeType="withEffect">
                                  <p:stCondLst>
                                    <p:cond delay="0"/>
                                  </p:stCondLst>
                                  <p:childTnLst>
                                    <p:set>
                                      <p:cBhvr>
                                        <p:cTn id="15" dur="1" fill="hold">
                                          <p:stCondLst>
                                            <p:cond delay="0"/>
                                          </p:stCondLst>
                                        </p:cTn>
                                        <p:tgtEl>
                                          <p:spTgt spid="117762"/>
                                        </p:tgtEl>
                                        <p:attrNameLst>
                                          <p:attrName>style.visibility</p:attrName>
                                        </p:attrNameLst>
                                      </p:cBhvr>
                                      <p:to>
                                        <p:strVal val="visible"/>
                                      </p:to>
                                    </p:set>
                                    <p:anim calcmode="lin" valueType="num">
                                      <p:cBhvr additive="base">
                                        <p:cTn id="16" dur="500" fill="hold"/>
                                        <p:tgtEl>
                                          <p:spTgt spid="117762"/>
                                        </p:tgtEl>
                                        <p:attrNameLst>
                                          <p:attrName>ppt_x</p:attrName>
                                        </p:attrNameLst>
                                      </p:cBhvr>
                                      <p:tavLst>
                                        <p:tav tm="0">
                                          <p:val>
                                            <p:strVal val="0-#ppt_w/2"/>
                                          </p:val>
                                        </p:tav>
                                        <p:tav tm="100000">
                                          <p:val>
                                            <p:strVal val="#ppt_x"/>
                                          </p:val>
                                        </p:tav>
                                      </p:tavLst>
                                    </p:anim>
                                    <p:anim calcmode="lin" valueType="num">
                                      <p:cBhvr additive="base">
                                        <p:cTn id="17" dur="500" fill="hold"/>
                                        <p:tgtEl>
                                          <p:spTgt spid="11776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7765">
                                            <p:txEl>
                                              <p:pRg st="1" end="1"/>
                                            </p:txEl>
                                          </p:spTgt>
                                        </p:tgtEl>
                                        <p:attrNameLst>
                                          <p:attrName>style.visibility</p:attrName>
                                        </p:attrNameLst>
                                      </p:cBhvr>
                                      <p:to>
                                        <p:strVal val="visible"/>
                                      </p:to>
                                    </p:set>
                                    <p:animEffect transition="in" filter="wipe(up)">
                                      <p:cBhvr>
                                        <p:cTn id="22" dur="500"/>
                                        <p:tgtEl>
                                          <p:spTgt spid="1177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p:bldP spid="11776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rrowheads="1"/>
          </p:cNvPicPr>
          <p:nvPr/>
        </p:nvPicPr>
        <p:blipFill>
          <a:blip r:embed="rId3"/>
          <a:srcRect l="5852" t="4959" r="9628" b="50189"/>
          <a:stretch>
            <a:fillRect/>
          </a:stretch>
        </p:blipFill>
        <p:spPr bwMode="auto">
          <a:xfrm>
            <a:off x="36513" y="0"/>
            <a:ext cx="9107487" cy="6831013"/>
          </a:xfrm>
          <a:prstGeom prst="rect">
            <a:avLst/>
          </a:prstGeom>
          <a:noFill/>
          <a:ln w="9525">
            <a:solidFill>
              <a:schemeClr val="accent4"/>
            </a:solidFill>
            <a:miter lim="800000"/>
            <a:headEnd/>
            <a:tailEnd/>
          </a:ln>
        </p:spPr>
      </p:pic>
      <p:sp>
        <p:nvSpPr>
          <p:cNvPr id="117763" name="Rectangle 2"/>
          <p:cNvSpPr>
            <a:spLocks/>
          </p:cNvSpPr>
          <p:nvPr/>
        </p:nvSpPr>
        <p:spPr bwMode="auto">
          <a:xfrm>
            <a:off x="177800" y="115888"/>
            <a:ext cx="3165475" cy="381000"/>
          </a:xfrm>
          <a:prstGeom prst="rect">
            <a:avLst/>
          </a:prstGeom>
          <a:solidFill>
            <a:srgbClr val="333333"/>
          </a:solidFill>
          <a:ln w="38100">
            <a:solidFill>
              <a:srgbClr val="EE941C"/>
            </a:solidFill>
            <a:miter lim="800000"/>
            <a:headEnd/>
            <a:tailEnd/>
          </a:ln>
        </p:spPr>
        <p:txBody>
          <a:bodyPr wrap="none" lIns="0" tIns="0" rIns="40639" bIns="0">
            <a:spAutoFit/>
          </a:bodyPr>
          <a:lstStyle/>
          <a:p>
            <a:pPr marL="39688" algn="ctr" eaLnBrk="1" hangingPunct="1">
              <a:spcBef>
                <a:spcPts val="700"/>
              </a:spcBef>
            </a:pPr>
            <a:r>
              <a:rPr lang="en-US" altLang="zh-TW" sz="1600" b="1">
                <a:solidFill>
                  <a:srgbClr val="FFCC00"/>
                </a:solidFill>
                <a:latin typeface="Lucida Grande"/>
                <a:ea typeface="ヒラギノ角ゴ ProN W3"/>
                <a:sym typeface="Lucida Grande"/>
              </a:rPr>
              <a:t>SCIENCE, 5 September, 1997</a:t>
            </a:r>
          </a:p>
        </p:txBody>
      </p:sp>
      <p:sp>
        <p:nvSpPr>
          <p:cNvPr id="4" name="橢圓 3"/>
          <p:cNvSpPr/>
          <p:nvPr/>
        </p:nvSpPr>
        <p:spPr bwMode="auto">
          <a:xfrm>
            <a:off x="179388" y="3429000"/>
            <a:ext cx="1512887" cy="287338"/>
          </a:xfrm>
          <a:prstGeom prst="ellipse">
            <a:avLst/>
          </a:prstGeom>
          <a:noFill/>
          <a:ln w="28575" cap="flat" cmpd="sng" algn="ctr">
            <a:solidFill>
              <a:schemeClr val="accent4"/>
            </a:solidFill>
            <a:prstDash val="solid"/>
            <a:round/>
            <a:headEnd type="none" w="med" len="med"/>
            <a:tailEnd type="none" w="med" len="med"/>
          </a:ln>
          <a:effectLst/>
        </p:spPr>
        <p:txBody>
          <a:bodyPr/>
          <a:lstStyle/>
          <a:p>
            <a:pPr algn="ctr" eaLnBrk="1" hangingPunct="1">
              <a:spcBef>
                <a:spcPts val="700"/>
              </a:spcBef>
              <a:defRPr/>
            </a:pPr>
            <a:endParaRPr lang="en-US" sz="1200">
              <a:latin typeface="Arial" charset="0"/>
              <a:ea typeface="ヒラギノ角ゴ ProN W3" charset="-128"/>
              <a:sym typeface="Arial" charset="0"/>
            </a:endParaRPr>
          </a:p>
        </p:txBody>
      </p:sp>
      <p:cxnSp>
        <p:nvCxnSpPr>
          <p:cNvPr id="6" name="直線接點 5"/>
          <p:cNvCxnSpPr>
            <a:cxnSpLocks noChangeShapeType="1"/>
          </p:cNvCxnSpPr>
          <p:nvPr/>
        </p:nvCxnSpPr>
        <p:spPr bwMode="auto">
          <a:xfrm>
            <a:off x="4859338" y="5805488"/>
            <a:ext cx="115252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 name="直線接點 8"/>
          <p:cNvCxnSpPr>
            <a:cxnSpLocks noChangeShapeType="1"/>
          </p:cNvCxnSpPr>
          <p:nvPr/>
        </p:nvCxnSpPr>
        <p:spPr bwMode="auto">
          <a:xfrm>
            <a:off x="4572000" y="6021388"/>
            <a:ext cx="1439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158721"/>
                                        </p:tgtEl>
                                        <p:attrNameLst>
                                          <p:attrName>style.visibility</p:attrName>
                                        </p:attrNameLst>
                                      </p:cBhvr>
                                      <p:to>
                                        <p:strVal val="visible"/>
                                      </p:to>
                                    </p:set>
                                    <p:animEffect transition="in" filter="dissolve">
                                      <p:cBhvr>
                                        <p:cTn id="7" dur="500"/>
                                        <p:tgtEl>
                                          <p:spTgt spid="1587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Right)">
                                      <p:cBhvr>
                                        <p:cTn id="17" dur="500"/>
                                        <p:tgtEl>
                                          <p:spTgt spid="6"/>
                                        </p:tgtEl>
                                      </p:cBhvr>
                                    </p:animEffect>
                                  </p:childTnLst>
                                </p:cTn>
                              </p:par>
                            </p:childTnLst>
                          </p:cTn>
                        </p:par>
                        <p:par>
                          <p:cTn id="18" fill="hold" nodeType="afterGroup">
                            <p:stCondLst>
                              <p:cond delay="500"/>
                            </p:stCondLst>
                            <p:childTnLst>
                              <p:par>
                                <p:cTn id="19" presetID="18" presetClass="entr" presetSubtype="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Righ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3"/>
          <p:cNvSpPr>
            <a:spLocks/>
          </p:cNvSpPr>
          <p:nvPr/>
        </p:nvSpPr>
        <p:spPr bwMode="auto">
          <a:xfrm>
            <a:off x="3000375" y="990600"/>
            <a:ext cx="4856163" cy="609600"/>
          </a:xfrm>
          <a:prstGeom prst="rect">
            <a:avLst/>
          </a:prstGeom>
          <a:noFill/>
          <a:ln>
            <a:noFill/>
          </a:ln>
          <a:extLst/>
        </p:spPr>
        <p:txBody>
          <a:bodyPr wrap="none" lIns="0" tIns="0" rIns="40639" bIns="0">
            <a:spAutoFit/>
          </a:bodyPr>
          <a:lstStyle/>
          <a:p>
            <a:pPr marL="39688" algn="ctr" eaLnBrk="1" hangingPunct="1">
              <a:spcBef>
                <a:spcPts val="700"/>
              </a:spcBef>
              <a:defRPr/>
            </a:pPr>
            <a:r>
              <a:rPr lang="zh-TW" altLang="en-US" sz="4000" b="1">
                <a:solidFill>
                  <a:srgbClr val="FCBD00"/>
                </a:solidFill>
                <a:latin typeface="Helvetica"/>
              </a:rPr>
              <a:t>奧塔</a:t>
            </a:r>
            <a:r>
              <a:rPr lang="zh-TW" altLang="en-US" sz="4000" b="1">
                <a:solidFill>
                  <a:srgbClr val="FCBD00"/>
                </a:solidFill>
                <a:latin typeface="Times New Roman"/>
              </a:rPr>
              <a:t>‧</a:t>
            </a:r>
            <a:r>
              <a:rPr lang="zh-TW" altLang="en-US" sz="4000" b="1">
                <a:solidFill>
                  <a:srgbClr val="FCBD00"/>
                </a:solidFill>
                <a:latin typeface="Helvetica"/>
              </a:rPr>
              <a:t>本嘎</a:t>
            </a:r>
            <a:r>
              <a:rPr lang="zh-TW" altLang="en-US" sz="3200" b="1">
                <a:solidFill>
                  <a:srgbClr val="FCBD00"/>
                </a:solidFill>
                <a:effectLst>
                  <a:outerShdw blurRad="38100" dist="38100" dir="2700000" algn="tl">
                    <a:srgbClr val="FFFFFF"/>
                  </a:outerShdw>
                </a:effectLst>
                <a:latin typeface="Helvetica"/>
                <a:ea typeface="新細明體" pitchFamily="18" charset="-120"/>
              </a:rPr>
              <a:t> </a:t>
            </a:r>
            <a:r>
              <a:rPr lang="zh-TW" altLang="en-US" sz="2400" b="1">
                <a:solidFill>
                  <a:srgbClr val="FCBD00"/>
                </a:solidFill>
                <a:effectLst>
                  <a:outerShdw blurRad="38100" dist="38100" dir="2700000" algn="tl">
                    <a:srgbClr val="FFFFFF"/>
                  </a:outerShdw>
                </a:effectLst>
                <a:ea typeface="新細明體" pitchFamily="18" charset="-120"/>
                <a:cs typeface="Arial" pitchFamily="34" charset="0"/>
              </a:rPr>
              <a:t>(</a:t>
            </a:r>
            <a:r>
              <a:rPr lang="en-US" altLang="zh-TW" sz="2400" b="1">
                <a:solidFill>
                  <a:srgbClr val="FCBD00"/>
                </a:solidFill>
                <a:effectLst>
                  <a:outerShdw blurRad="38100" dist="38100" dir="2700000" algn="tl">
                    <a:srgbClr val="FFFFFF"/>
                  </a:outerShdw>
                </a:effectLst>
                <a:ea typeface="Helvetica"/>
                <a:cs typeface="Arial" pitchFamily="34" charset="0"/>
              </a:rPr>
              <a:t>OTA BENGA)</a:t>
            </a:r>
          </a:p>
        </p:txBody>
      </p:sp>
      <p:pic>
        <p:nvPicPr>
          <p:cNvPr id="2050" name="Picture 2" descr="C:\Users\DD\Documents\Ceviri BG\Presentations\konferans evrim ing en son\slayt resimler\ota benga\ota-beng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8575"/>
            <a:ext cx="2776538" cy="4192588"/>
          </a:xfrm>
          <a:prstGeom prst="rect">
            <a:avLst/>
          </a:prstGeom>
          <a:noFill/>
          <a:ln w="317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descr="C:\Users\DD\Documents\Ceviri BG\Presentations\konferans evrim ing en son\slayt resimler\ota-beng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1628775"/>
            <a:ext cx="5513388"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7764"/>
                                        </p:tgtEl>
                                        <p:attrNameLst>
                                          <p:attrName>style.visibility</p:attrName>
                                        </p:attrNameLst>
                                      </p:cBhvr>
                                      <p:to>
                                        <p:strVal val="visible"/>
                                      </p:to>
                                    </p:set>
                                    <p:anim calcmode="lin" valueType="num">
                                      <p:cBhvr>
                                        <p:cTn id="7" dur="1000" fill="hold"/>
                                        <p:tgtEl>
                                          <p:spTgt spid="117764"/>
                                        </p:tgtEl>
                                        <p:attrNameLst>
                                          <p:attrName>ppt_w</p:attrName>
                                        </p:attrNameLst>
                                      </p:cBhvr>
                                      <p:tavLst>
                                        <p:tav tm="0">
                                          <p:val>
                                            <p:fltVal val="0"/>
                                          </p:val>
                                        </p:tav>
                                        <p:tav tm="100000">
                                          <p:val>
                                            <p:strVal val="#ppt_w"/>
                                          </p:val>
                                        </p:tav>
                                      </p:tavLst>
                                    </p:anim>
                                    <p:anim calcmode="lin" valueType="num">
                                      <p:cBhvr>
                                        <p:cTn id="8" dur="1000" fill="hold"/>
                                        <p:tgtEl>
                                          <p:spTgt spid="117764"/>
                                        </p:tgtEl>
                                        <p:attrNameLst>
                                          <p:attrName>ppt_h</p:attrName>
                                        </p:attrNameLst>
                                      </p:cBhvr>
                                      <p:tavLst>
                                        <p:tav tm="0">
                                          <p:val>
                                            <p:fltVal val="0"/>
                                          </p:val>
                                        </p:tav>
                                        <p:tav tm="100000">
                                          <p:val>
                                            <p:strVal val="#ppt_h"/>
                                          </p:val>
                                        </p:tav>
                                      </p:tavLst>
                                    </p:anim>
                                    <p:animEffect transition="in" filter="fade">
                                      <p:cBhvr>
                                        <p:cTn id="9" dur="1000"/>
                                        <p:tgtEl>
                                          <p:spTgt spid="117764"/>
                                        </p:tgtEl>
                                      </p:cBhvr>
                                    </p:animEffect>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500"/>
                            </p:stCondLst>
                            <p:childTnLst>
                              <p:par>
                                <p:cTn id="16" presetID="31" presetClass="entr" presetSubtype="0" fill="hold" nodeType="after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p:cTn id="18" dur="1000" fill="hold"/>
                                        <p:tgtEl>
                                          <p:spTgt spid="2051"/>
                                        </p:tgtEl>
                                        <p:attrNameLst>
                                          <p:attrName>ppt_w</p:attrName>
                                        </p:attrNameLst>
                                      </p:cBhvr>
                                      <p:tavLst>
                                        <p:tav tm="0">
                                          <p:val>
                                            <p:fltVal val="0"/>
                                          </p:val>
                                        </p:tav>
                                        <p:tav tm="100000">
                                          <p:val>
                                            <p:strVal val="#ppt_w"/>
                                          </p:val>
                                        </p:tav>
                                      </p:tavLst>
                                    </p:anim>
                                    <p:anim calcmode="lin" valueType="num">
                                      <p:cBhvr>
                                        <p:cTn id="19" dur="1000" fill="hold"/>
                                        <p:tgtEl>
                                          <p:spTgt spid="2051"/>
                                        </p:tgtEl>
                                        <p:attrNameLst>
                                          <p:attrName>ppt_h</p:attrName>
                                        </p:attrNameLst>
                                      </p:cBhvr>
                                      <p:tavLst>
                                        <p:tav tm="0">
                                          <p:val>
                                            <p:fltVal val="0"/>
                                          </p:val>
                                        </p:tav>
                                        <p:tav tm="100000">
                                          <p:val>
                                            <p:strVal val="#ppt_h"/>
                                          </p:val>
                                        </p:tav>
                                      </p:tavLst>
                                    </p:anim>
                                    <p:anim calcmode="lin" valueType="num">
                                      <p:cBhvr>
                                        <p:cTn id="20" dur="1000" fill="hold"/>
                                        <p:tgtEl>
                                          <p:spTgt spid="2051"/>
                                        </p:tgtEl>
                                        <p:attrNameLst>
                                          <p:attrName>style.rotation</p:attrName>
                                        </p:attrNameLst>
                                      </p:cBhvr>
                                      <p:tavLst>
                                        <p:tav tm="0">
                                          <p:val>
                                            <p:fltVal val="90"/>
                                          </p:val>
                                        </p:tav>
                                        <p:tav tm="100000">
                                          <p:val>
                                            <p:fltVal val="0"/>
                                          </p:val>
                                        </p:tav>
                                      </p:tavLst>
                                    </p:anim>
                                    <p:animEffect transition="in" filter="fade">
                                      <p:cBhvr>
                                        <p:cTn id="21"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971550" y="333375"/>
            <a:ext cx="7634288" cy="863600"/>
          </a:xfrm>
          <a:solidFill>
            <a:schemeClr val="bg2">
              <a:alpha val="50195"/>
            </a:schemeClr>
          </a:solidFill>
        </p:spPr>
        <p:txBody>
          <a:bodyPr/>
          <a:lstStyle/>
          <a:p>
            <a:r>
              <a:rPr lang="zh-TW" altLang="en-US" sz="5400" b="1" smtClean="0">
                <a:solidFill>
                  <a:srgbClr val="FCBD00"/>
                </a:solidFill>
                <a:latin typeface="標楷體" pitchFamily="65" charset="-120"/>
                <a:ea typeface="標楷體" pitchFamily="65" charset="-120"/>
              </a:rPr>
              <a:t>80萬年前的人類</a:t>
            </a:r>
            <a:endParaRPr lang="en-US" altLang="zh-TW" sz="5400" b="1" smtClean="0">
              <a:solidFill>
                <a:srgbClr val="FCBD00"/>
              </a:solidFill>
              <a:latin typeface="標楷體" pitchFamily="65" charset="-120"/>
              <a:ea typeface="標楷體" pitchFamily="65" charset="-120"/>
            </a:endParaRPr>
          </a:p>
        </p:txBody>
      </p:sp>
      <p:pic>
        <p:nvPicPr>
          <p:cNvPr id="1026" name="Picture 2" descr="C:\Users\DD\Documents\Ceviri BG\Presentations\konferans evrim ing en son\slayt resimler\atd6-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313" y="2205038"/>
            <a:ext cx="62484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DD\Documents\Ceviri BG\Presentations\konferans evrim ing en son\slayt resimler\atd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1196975"/>
            <a:ext cx="2654300" cy="3390900"/>
          </a:xfrm>
          <a:prstGeom prst="rect">
            <a:avLst/>
          </a:prstGeom>
          <a:noFill/>
          <a:ln w="317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71888" y="1352550"/>
            <a:ext cx="3667125" cy="1339850"/>
          </a:xfrm>
          <a:prstGeom prst="rect">
            <a:avLst/>
          </a:prstGeom>
          <a:noFill/>
        </p:spPr>
        <p:txBody>
          <a:bodyPr wrap="none">
            <a:spAutoFit/>
          </a:bodyPr>
          <a:lstStyle/>
          <a:p>
            <a:pPr algn="ctr" eaLnBrk="1" hangingPunct="1">
              <a:spcBef>
                <a:spcPts val="700"/>
              </a:spcBef>
              <a:defRPr/>
            </a:pPr>
            <a:r>
              <a:rPr lang="zh-TW" altLang="en-US" sz="3600" b="1" dirty="0">
                <a:solidFill>
                  <a:srgbClr val="FFFF05"/>
                </a:solidFill>
                <a:latin typeface="標楷體" pitchFamily="65" charset="-120"/>
              </a:rPr>
              <a:t>阿塔普埃卡化石</a:t>
            </a:r>
          </a:p>
          <a:p>
            <a:pPr algn="ctr" eaLnBrk="1" hangingPunct="1">
              <a:spcBef>
                <a:spcPts val="700"/>
              </a:spcBef>
              <a:defRPr/>
            </a:pPr>
            <a:r>
              <a:rPr lang="zh-TW" altLang="en-US" sz="3600" b="1" dirty="0">
                <a:solidFill>
                  <a:srgbClr val="FFFF05"/>
                </a:solidFill>
                <a:latin typeface="Helvetica"/>
                <a:ea typeface="Helvetica"/>
                <a:cs typeface="Helvetica"/>
              </a:rPr>
              <a:t>(</a:t>
            </a:r>
            <a:r>
              <a:rPr lang="en-US" altLang="zh-CN" sz="2800" b="1" dirty="0" err="1">
                <a:solidFill>
                  <a:srgbClr val="FFFF05"/>
                </a:solidFill>
                <a:effectLst>
                  <a:outerShdw blurRad="38100" dist="38100" dir="2700000" algn="tl">
                    <a:srgbClr val="FFFFFF"/>
                  </a:outerShdw>
                </a:effectLst>
                <a:cs typeface="Arial" pitchFamily="34" charset="0"/>
              </a:rPr>
              <a:t>Atapuerca</a:t>
            </a:r>
            <a:r>
              <a:rPr lang="en-US" altLang="zh-TW" sz="2800" b="1" dirty="0">
                <a:solidFill>
                  <a:srgbClr val="FFFF05"/>
                </a:solidFill>
                <a:ea typeface="Helvetica"/>
                <a:cs typeface="Arial" pitchFamily="34" charset="0"/>
              </a:rPr>
              <a:t> fossil</a:t>
            </a:r>
            <a:r>
              <a:rPr lang="en-US" altLang="zh-TW" sz="3600" b="1" dirty="0">
                <a:solidFill>
                  <a:srgbClr val="FFFF05"/>
                </a:solidFill>
                <a:latin typeface="Helvetica"/>
                <a:ea typeface="Helvetica"/>
                <a:cs typeface="Helvetica"/>
              </a:rPr>
              <a:t>)</a:t>
            </a:r>
            <a:r>
              <a:rPr lang="en-US" altLang="zh-TW" sz="4000" b="1" dirty="0">
                <a:solidFill>
                  <a:srgbClr val="FFFF05"/>
                </a:solidFill>
                <a:effectLst>
                  <a:outerShdw blurRad="38100" dist="38100" dir="2700000" algn="tl">
                    <a:srgbClr val="FFFFFF"/>
                  </a:outerShdw>
                </a:effectLst>
                <a:latin typeface="Helvetica"/>
                <a:ea typeface="Helvetica"/>
                <a:cs typeface="Helvetica"/>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1000"/>
                                        <p:tgtEl>
                                          <p:spTgt spid="2"/>
                                        </p:tgtEl>
                                      </p:cBhvr>
                                    </p:animEffect>
                                  </p:childTnLst>
                                </p:cTn>
                              </p:par>
                            </p:childTnLst>
                          </p:cTn>
                        </p:par>
                        <p:par>
                          <p:cTn id="19" fill="hold" nodeType="afterGroup">
                            <p:stCondLst>
                              <p:cond delay="2500"/>
                            </p:stCondLst>
                            <p:childTnLst>
                              <p:par>
                                <p:cTn id="20" presetID="42"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3" name="Rectangle 1"/>
          <p:cNvSpPr>
            <a:spLocks/>
          </p:cNvSpPr>
          <p:nvPr/>
        </p:nvSpPr>
        <p:spPr bwMode="auto">
          <a:xfrm>
            <a:off x="1908175" y="1773238"/>
            <a:ext cx="58912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39688" eaLnBrk="1" hangingPunct="1">
              <a:lnSpc>
                <a:spcPct val="130000"/>
              </a:lnSpc>
            </a:pPr>
            <a:r>
              <a:rPr lang="zh-TW" altLang="en-US" sz="2800" b="1">
                <a:solidFill>
                  <a:srgbClr val="FFFFFF"/>
                </a:solidFill>
                <a:latin typeface="標楷體" pitchFamily="65" charset="-120"/>
              </a:rPr>
              <a:t>將化石排成一列，並聲稱它們代表一個世系，這做法並非能予以測試的科學的假設；這種說法，跟睡前故事的真確性無大差別─會很有趣，甚至可能有益的，但並不科學。</a:t>
            </a:r>
          </a:p>
        </p:txBody>
      </p:sp>
      <p:pic>
        <p:nvPicPr>
          <p:cNvPr id="1228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635125" cy="227647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p:cNvSpPr>
            <a:spLocks/>
          </p:cNvSpPr>
          <p:nvPr/>
        </p:nvSpPr>
        <p:spPr bwMode="auto">
          <a:xfrm>
            <a:off x="2987675" y="765175"/>
            <a:ext cx="46021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r>
              <a:rPr lang="zh-TW" altLang="en-US" sz="3200" b="1" u="sng">
                <a:solidFill>
                  <a:srgbClr val="FFCC00"/>
                </a:solidFill>
                <a:latin typeface="標楷體" pitchFamily="65" charset="-120"/>
              </a:rPr>
              <a:t>亨利</a:t>
            </a:r>
            <a:r>
              <a:rPr lang="zh-TW" altLang="en-US" sz="3200" b="1" u="sng">
                <a:solidFill>
                  <a:srgbClr val="FFCC00"/>
                </a:solidFill>
              </a:rPr>
              <a:t>‧</a:t>
            </a:r>
            <a:r>
              <a:rPr lang="zh-TW" altLang="en-US" sz="3200" b="1" u="sng">
                <a:solidFill>
                  <a:srgbClr val="FFCC00"/>
                </a:solidFill>
                <a:latin typeface="標楷體" pitchFamily="65" charset="-120"/>
              </a:rPr>
              <a:t>吉</a:t>
            </a:r>
            <a:r>
              <a:rPr lang="zh-TW" altLang="en-US" sz="3200" b="1">
                <a:solidFill>
                  <a:srgbClr val="FFCC00"/>
                </a:solidFill>
                <a:latin typeface="標楷體" pitchFamily="65" charset="-120"/>
              </a:rPr>
              <a:t>(</a:t>
            </a:r>
            <a:r>
              <a:rPr lang="en-US" altLang="zh-TW" sz="3200" b="1">
                <a:solidFill>
                  <a:srgbClr val="FFCC00"/>
                </a:solidFill>
                <a:ea typeface="ヒラギノ角ゴ ProN W3"/>
                <a:cs typeface="Arial" pitchFamily="34" charset="0"/>
              </a:rPr>
              <a:t>Henry Gee):</a:t>
            </a:r>
          </a:p>
          <a:p>
            <a:pPr marL="39688" algn="ctr" eaLnBrk="1" hangingPunct="1"/>
            <a:r>
              <a:rPr lang="en-US" altLang="zh-TW" sz="1800" b="1">
                <a:solidFill>
                  <a:srgbClr val="FFCC00"/>
                </a:solidFill>
                <a:ea typeface="新細明體" pitchFamily="18" charset="-120"/>
              </a:rPr>
              <a:t>《</a:t>
            </a:r>
            <a:r>
              <a:rPr lang="zh-TW" altLang="en-US" sz="1800" b="1">
                <a:solidFill>
                  <a:srgbClr val="FFCC00"/>
                </a:solidFill>
                <a:ea typeface="新細明體" pitchFamily="18" charset="-120"/>
              </a:rPr>
              <a:t>自然》高級編輯 </a:t>
            </a:r>
            <a:r>
              <a:rPr lang="zh-TW" altLang="en-US" sz="1800" b="1">
                <a:solidFill>
                  <a:srgbClr val="FFCC00"/>
                </a:solidFill>
                <a:ea typeface="ヒラギノ角ゴ ProN W3"/>
              </a:rPr>
              <a:t>(</a:t>
            </a:r>
            <a:r>
              <a:rPr lang="en-US" altLang="zh-TW" sz="1800" b="1">
                <a:solidFill>
                  <a:srgbClr val="FFCC00"/>
                </a:solidFill>
                <a:ea typeface="ヒラギノ角ゴ ProN W3"/>
              </a:rPr>
              <a:t>Senior editor of Nature)</a:t>
            </a:r>
          </a:p>
        </p:txBody>
      </p:sp>
      <p:sp>
        <p:nvSpPr>
          <p:cNvPr id="10" name="Rectangle 2"/>
          <p:cNvSpPr>
            <a:spLocks/>
          </p:cNvSpPr>
          <p:nvPr/>
        </p:nvSpPr>
        <p:spPr bwMode="auto">
          <a:xfrm>
            <a:off x="1849438" y="5157788"/>
            <a:ext cx="467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spcBef>
                <a:spcPts val="700"/>
              </a:spcBef>
            </a:pPr>
            <a:r>
              <a:rPr lang="en-US" altLang="zh-TW" sz="1400" i="1">
                <a:solidFill>
                  <a:srgbClr val="FFFFFF"/>
                </a:solidFill>
                <a:ea typeface="ヒラギノ角ゴ ProN W3"/>
                <a:cs typeface="Arial" pitchFamily="34" charset="0"/>
              </a:rPr>
              <a:t>In Search of Deep Time  (2001)  p.116-7</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9" presetClass="entr" presetSubtype="0" fill="hold" nodeType="with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dissolve">
                                      <p:cBhvr>
                                        <p:cTn id="12" dur="500"/>
                                        <p:tgtEl>
                                          <p:spTgt spid="122884"/>
                                        </p:tgtEl>
                                      </p:cBhvr>
                                    </p:animEffect>
                                  </p:childTnLst>
                                </p:cTn>
                              </p:par>
                            </p:childTnLst>
                          </p:cTn>
                        </p:par>
                        <p:par>
                          <p:cTn id="13" fill="hold" nodeType="afterGroup">
                            <p:stCondLst>
                              <p:cond delay="500"/>
                            </p:stCondLst>
                            <p:childTnLst>
                              <p:par>
                                <p:cTn id="14" presetID="0" presetClass="entr" presetSubtype="0" fill="hold" grpId="0" nodeType="afterEffect">
                                  <p:stCondLst>
                                    <p:cond delay="1000"/>
                                  </p:stCondLst>
                                  <p:childTnLst>
                                    <p:set>
                                      <p:cBhvr>
                                        <p:cTn id="15" dur="1" fill="hold">
                                          <p:stCondLst>
                                            <p:cond delay="499"/>
                                          </p:stCondLst>
                                        </p:cTn>
                                        <p:tgtEl>
                                          <p:spTgt spid="166913"/>
                                        </p:tgtEl>
                                        <p:attrNameLst>
                                          <p:attrName>style.visibility</p:attrName>
                                        </p:attrNameLst>
                                      </p:cBhvr>
                                      <p:to>
                                        <p:strVal val="visible"/>
                                      </p:to>
                                    </p:set>
                                  </p:childTnLst>
                                </p:cTn>
                              </p:par>
                            </p:childTnLst>
                          </p:cTn>
                        </p:par>
                        <p:par>
                          <p:cTn id="16" fill="hold" nodeType="afterGroup">
                            <p:stCondLst>
                              <p:cond delay="2000"/>
                            </p:stCondLst>
                            <p:childTnLst>
                              <p:par>
                                <p:cTn id="17" presetID="10"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3" grpId="0" autoUpdateAnimBg="0"/>
      <p:bldP spid="9" grpId="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D\Documents\Ceviri BG\Presentations\konferans evrim ing en son\slayt resimler\bilg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25" y="-60325"/>
            <a:ext cx="5999163"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Content Placeholder 2"/>
          <p:cNvSpPr>
            <a:spLocks noGrp="1"/>
          </p:cNvSpPr>
          <p:nvPr>
            <p:ph idx="4294967295"/>
          </p:nvPr>
        </p:nvSpPr>
        <p:spPr>
          <a:xfrm>
            <a:off x="0" y="3933825"/>
            <a:ext cx="7056438" cy="2016125"/>
          </a:xfrm>
          <a:extLst/>
        </p:spPr>
        <p:txBody>
          <a:bodyPr/>
          <a:lstStyle/>
          <a:p>
            <a:pPr marL="317500" indent="-277813" algn="ctr">
              <a:buFont typeface="Wingdings" pitchFamily="2" charset="2"/>
              <a:buNone/>
              <a:defRPr/>
            </a:pPr>
            <a:r>
              <a:rPr lang="zh-TW" altLang="en-US" b="1" smtClean="0">
                <a:effectLst>
                  <a:outerShdw blurRad="38100" dist="38100" dir="2700000" algn="tl">
                    <a:srgbClr val="808080"/>
                  </a:outerShdw>
                </a:effectLst>
                <a:latin typeface="標楷體" pitchFamily="65" charset="-120"/>
                <a:ea typeface="標楷體" pitchFamily="65" charset="-120"/>
              </a:rPr>
              <a:t>既然達爾文論者無法交代單一蛋白質的構成，進化論就無法站得住腳；至於其他的演譯，就更不足論。</a:t>
            </a:r>
            <a:r>
              <a:rPr lang="zh-TW" altLang="en-US" b="1" smtClean="0">
                <a:effectLst>
                  <a:outerShdw blurRad="38100" dist="38100" dir="2700000" algn="tl">
                    <a:srgbClr val="808080"/>
                  </a:outerShdw>
                </a:effectLst>
                <a:cs typeface="Arial" pitchFamily="34" charset="0"/>
              </a:rPr>
              <a:t> </a:t>
            </a:r>
            <a:endParaRPr lang="en-US" altLang="zh-TW" b="1" smtClean="0">
              <a:effectLst>
                <a:outerShdw blurRad="38100" dist="38100" dir="2700000" algn="tl">
                  <a:srgbClr val="808080"/>
                </a:outerShdw>
              </a:effectLst>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animEffect transition="in" filter="fade">
                                      <p:cBhvr>
                                        <p:cTn id="11" dur="20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276475"/>
            <a:ext cx="2120900" cy="307498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90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286000"/>
            <a:ext cx="2120900" cy="30734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909" name="Rectangle 3"/>
          <p:cNvSpPr>
            <a:spLocks/>
          </p:cNvSpPr>
          <p:nvPr/>
        </p:nvSpPr>
        <p:spPr bwMode="auto">
          <a:xfrm>
            <a:off x="-107950" y="4606925"/>
            <a:ext cx="18605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1" hangingPunct="1"/>
            <a:r>
              <a:rPr lang="zh-TW" altLang="en-US" sz="2400" b="1">
                <a:solidFill>
                  <a:schemeClr val="tx1"/>
                </a:solidFill>
                <a:latin typeface="Helvetica"/>
                <a:ea typeface="Helvetica"/>
                <a:cs typeface="Helvetica"/>
                <a:sym typeface="Helvetica"/>
              </a:rPr>
              <a:t>  </a:t>
            </a:r>
            <a:r>
              <a:rPr lang="en-US" altLang="zh-TW" sz="2400">
                <a:solidFill>
                  <a:srgbClr val="FFFFFF"/>
                </a:solidFill>
                <a:latin typeface="標楷體" pitchFamily="65" charset="-120"/>
                <a:sym typeface="Helvetica"/>
              </a:rPr>
              <a:t>4,700</a:t>
            </a:r>
            <a:r>
              <a:rPr lang="zh-TW" altLang="en-US" sz="2400">
                <a:solidFill>
                  <a:srgbClr val="FFFFFF"/>
                </a:solidFill>
                <a:latin typeface="標楷體" pitchFamily="65" charset="-120"/>
                <a:sym typeface="Helvetica"/>
              </a:rPr>
              <a:t>萬年的狐猴化石</a:t>
            </a:r>
            <a:endParaRPr lang="en-US" altLang="zh-TW" sz="2400">
              <a:solidFill>
                <a:srgbClr val="FFFFFF"/>
              </a:solidFill>
              <a:latin typeface="標楷體" pitchFamily="65" charset="-120"/>
              <a:sym typeface="Helvetica"/>
            </a:endParaRPr>
          </a:p>
        </p:txBody>
      </p:sp>
      <p:sp>
        <p:nvSpPr>
          <p:cNvPr id="123910" name="Rectangle 4"/>
          <p:cNvSpPr>
            <a:spLocks/>
          </p:cNvSpPr>
          <p:nvPr/>
        </p:nvSpPr>
        <p:spPr bwMode="auto">
          <a:xfrm>
            <a:off x="6553200" y="2514600"/>
            <a:ext cx="18002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1" hangingPunct="1"/>
            <a:r>
              <a:rPr lang="zh-TW" altLang="en-US" sz="2400" b="1">
                <a:solidFill>
                  <a:srgbClr val="FFFFFF"/>
                </a:solidFill>
                <a:latin typeface="Helvetica"/>
                <a:sym typeface="Helvetica"/>
              </a:rPr>
              <a:t>活著的狐猴</a:t>
            </a:r>
          </a:p>
        </p:txBody>
      </p:sp>
      <p:sp>
        <p:nvSpPr>
          <p:cNvPr id="2" name="Rectangle 5"/>
          <p:cNvSpPr>
            <a:spLocks/>
          </p:cNvSpPr>
          <p:nvPr/>
        </p:nvSpPr>
        <p:spPr bwMode="auto">
          <a:xfrm>
            <a:off x="719138" y="908050"/>
            <a:ext cx="7704137" cy="1512888"/>
          </a:xfrm>
          <a:prstGeom prst="rect">
            <a:avLst/>
          </a:prstGeom>
          <a:noFill/>
          <a:ln>
            <a:noFill/>
          </a:ln>
          <a:extLst/>
        </p:spPr>
        <p:txBody>
          <a:bodyPr lIns="0" tIns="0" rIns="0" bIns="0" anchor="ctr"/>
          <a:lstStyle/>
          <a:p>
            <a:pPr marL="342900" algn="ctr" eaLnBrk="1" hangingPunct="1">
              <a:defRPr/>
            </a:pPr>
            <a:r>
              <a:rPr lang="zh-TW" altLang="en-US" sz="3600" b="1">
                <a:solidFill>
                  <a:srgbClr val="FCBD00"/>
                </a:solidFill>
                <a:latin typeface="Helvetica"/>
                <a:sym typeface="Helvetica"/>
              </a:rPr>
              <a:t>艾達 </a:t>
            </a:r>
            <a:r>
              <a:rPr lang="zh-TW" altLang="en-US" sz="3600" b="1">
                <a:solidFill>
                  <a:srgbClr val="FCBD00"/>
                </a:solidFill>
                <a:latin typeface="Helvetica"/>
                <a:ea typeface="Helvetica"/>
                <a:cs typeface="Helvetica"/>
                <a:sym typeface="Helvetica"/>
              </a:rPr>
              <a:t>(</a:t>
            </a:r>
            <a:r>
              <a:rPr lang="en-US" altLang="zh-TW" sz="3600" b="1">
                <a:solidFill>
                  <a:srgbClr val="FCBD00"/>
                </a:solidFill>
                <a:latin typeface="Helvetica"/>
                <a:ea typeface="Helvetica"/>
                <a:cs typeface="Helvetica"/>
                <a:sym typeface="Helvetica"/>
              </a:rPr>
              <a:t>IDA)</a:t>
            </a:r>
            <a:r>
              <a:rPr lang="en-US" altLang="zh-TW" sz="3000" b="1">
                <a:solidFill>
                  <a:srgbClr val="FCBD00"/>
                </a:solidFill>
                <a:effectLst>
                  <a:outerShdw blurRad="38100" dist="38100" dir="2700000" algn="tl">
                    <a:srgbClr val="FFFFFF"/>
                  </a:outerShdw>
                </a:effectLst>
                <a:latin typeface="Helvetica"/>
                <a:ea typeface="Helvetica"/>
                <a:cs typeface="Helvetica"/>
                <a:sym typeface="Helvetica"/>
              </a:rPr>
              <a:t> </a:t>
            </a:r>
          </a:p>
          <a:p>
            <a:pPr marL="342900" algn="ctr" eaLnBrk="1" hangingPunct="1">
              <a:defRPr/>
            </a:pPr>
            <a:r>
              <a:rPr lang="zh-TW" altLang="en-US" sz="3000" b="1">
                <a:solidFill>
                  <a:srgbClr val="FCBD00"/>
                </a:solidFill>
                <a:latin typeface="標楷體" pitchFamily="65" charset="-120"/>
                <a:sym typeface="Helvetica"/>
              </a:rPr>
              <a:t>所謂的人類進化的缺環</a:t>
            </a:r>
            <a:endParaRPr lang="zh-TW" altLang="en-US" sz="2800" b="1" i="1">
              <a:solidFill>
                <a:srgbClr val="FF9900"/>
              </a:solidFill>
              <a:latin typeface="標楷體" pitchFamily="65" charset="-120"/>
              <a:sym typeface="Helvetica"/>
            </a:endParaRPr>
          </a:p>
        </p:txBody>
      </p:sp>
      <p:sp>
        <p:nvSpPr>
          <p:cNvPr id="123912" name="Text Box 8"/>
          <p:cNvSpPr txBox="1">
            <a:spLocks noChangeArrowheads="1"/>
          </p:cNvSpPr>
          <p:nvPr/>
        </p:nvSpPr>
        <p:spPr bwMode="auto">
          <a:xfrm>
            <a:off x="3276600" y="381000"/>
            <a:ext cx="4191000" cy="823913"/>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ct val="50000"/>
              </a:spcBef>
            </a:pPr>
            <a:r>
              <a:rPr lang="zh-TW" altLang="en-US" b="1">
                <a:solidFill>
                  <a:srgbClr val="FCBD00"/>
                </a:solidFill>
                <a:latin typeface="標楷體" pitchFamily="65" charset="-120"/>
                <a:sym typeface="Helvetica"/>
              </a:rPr>
              <a:t>最近的作假</a:t>
            </a:r>
          </a:p>
        </p:txBody>
      </p:sp>
    </p:spTree>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89" name="Rectangle 1"/>
          <p:cNvSpPr>
            <a:spLocks/>
          </p:cNvSpPr>
          <p:nvPr/>
        </p:nvSpPr>
        <p:spPr bwMode="auto">
          <a:xfrm>
            <a:off x="2724150" y="474663"/>
            <a:ext cx="50165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342900" algn="ctr" eaLnBrk="1" hangingPunct="1"/>
            <a:r>
              <a:rPr lang="zh-TW" altLang="en-US" sz="4200" b="1">
                <a:solidFill>
                  <a:srgbClr val="FCBD00"/>
                </a:solidFill>
                <a:latin typeface="標楷體" pitchFamily="65" charset="-120"/>
                <a:sym typeface="Helvetica"/>
              </a:rPr>
              <a:t>有新聞了</a:t>
            </a:r>
            <a:r>
              <a:rPr lang="zh-TW" altLang="en-US" sz="4200" b="1">
                <a:solidFill>
                  <a:srgbClr val="FCBD00"/>
                </a:solidFill>
                <a:latin typeface="Helvetica"/>
                <a:ea typeface="Helvetica"/>
                <a:cs typeface="Helvetica"/>
                <a:sym typeface="Helvetica"/>
              </a:rPr>
              <a:t>!</a:t>
            </a:r>
          </a:p>
        </p:txBody>
      </p:sp>
      <p:pic>
        <p:nvPicPr>
          <p:cNvPr id="140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303463"/>
            <a:ext cx="547370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613" y="1793875"/>
            <a:ext cx="5024437"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028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499"/>
                                          </p:stCondLst>
                                        </p:cTn>
                                        <p:tgtEl>
                                          <p:spTgt spid="1402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40291"/>
                                        </p:tgtEl>
                                        <p:attrNameLst>
                                          <p:attrName>style.visibility</p:attrName>
                                        </p:attrNameLst>
                                      </p:cBhvr>
                                      <p:to>
                                        <p:strVal val="visible"/>
                                      </p:to>
                                    </p:set>
                                    <p:animEffect transition="in" filter="wipe(left)">
                                      <p:cBhvr>
                                        <p:cTn id="14" dur="500"/>
                                        <p:tgtEl>
                                          <p:spTgt spid="140291"/>
                                        </p:tgtEl>
                                      </p:cBhvr>
                                    </p:animEffect>
                                  </p:childTnLst>
                                </p:cTn>
                              </p:par>
                            </p:childTnLst>
                          </p:cTn>
                        </p:par>
                        <p:par>
                          <p:cTn id="15" fill="hold" nodeType="afterGroup">
                            <p:stCondLst>
                              <p:cond delay="500"/>
                            </p:stCondLst>
                            <p:childTnLst>
                              <p:par>
                                <p:cTn id="16" presetID="3" presetClass="exit" presetSubtype="5" fill="hold" nodeType="afterEffect">
                                  <p:stCondLst>
                                    <p:cond delay="0"/>
                                  </p:stCondLst>
                                  <p:childTnLst>
                                    <p:animEffect transition="out" filter="blinds(vertical)">
                                      <p:cBhvr>
                                        <p:cTn id="17" dur="500"/>
                                        <p:tgtEl>
                                          <p:spTgt spid="140290"/>
                                        </p:tgtEl>
                                      </p:cBhvr>
                                    </p:animEffect>
                                    <p:set>
                                      <p:cBhvr>
                                        <p:cTn id="18" dur="1" fill="hold">
                                          <p:stCondLst>
                                            <p:cond delay="499"/>
                                          </p:stCondLst>
                                        </p:cTn>
                                        <p:tgtEl>
                                          <p:spTgt spid="140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89"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Content Placeholder 2"/>
          <p:cNvSpPr>
            <a:spLocks noGrp="1"/>
          </p:cNvSpPr>
          <p:nvPr>
            <p:ph idx="4294967295"/>
          </p:nvPr>
        </p:nvSpPr>
        <p:spPr>
          <a:xfrm>
            <a:off x="3132138" y="692150"/>
            <a:ext cx="4897437" cy="647700"/>
          </a:xfrm>
        </p:spPr>
        <p:txBody>
          <a:bodyPr/>
          <a:lstStyle/>
          <a:p>
            <a:pPr marL="0" indent="0">
              <a:buClr>
                <a:srgbClr val="FF9900"/>
              </a:buClr>
              <a:buSzPct val="120000"/>
              <a:buFont typeface="Wingdings" pitchFamily="2" charset="2"/>
              <a:buChar char="Ø"/>
              <a:defRPr/>
            </a:pPr>
            <a:r>
              <a:rPr lang="zh-TW" altLang="en-US" sz="2400" smtClean="0">
                <a:solidFill>
                  <a:srgbClr val="FF9900"/>
                </a:solidFill>
                <a:latin typeface="Times New Roman" pitchFamily="18" charset="0"/>
                <a:ea typeface="標楷體" pitchFamily="65" charset="-120"/>
              </a:rPr>
              <a:t>進化論及古生物學家 </a:t>
            </a:r>
            <a:r>
              <a:rPr lang="zh-TW" altLang="en-US" sz="2400" u="sng" smtClean="0">
                <a:solidFill>
                  <a:srgbClr val="FF9900"/>
                </a:solidFill>
                <a:latin typeface="Times New Roman" pitchFamily="18" charset="0"/>
                <a:ea typeface="標楷體" pitchFamily="65" charset="-120"/>
              </a:rPr>
              <a:t>克里斯‧比爾德</a:t>
            </a:r>
            <a:r>
              <a:rPr lang="zh-TW" altLang="en-US" sz="2000" smtClean="0">
                <a:solidFill>
                  <a:srgbClr val="FF9900"/>
                </a:solidFill>
                <a:effectLst>
                  <a:outerShdw blurRad="38100" dist="38100" dir="2700000" algn="tl">
                    <a:srgbClr val="FFFFFF"/>
                  </a:outerShdw>
                </a:effectLst>
                <a:latin typeface="Times New Roman" pitchFamily="18" charset="0"/>
                <a:ea typeface="標楷體" pitchFamily="65" charset="-120"/>
              </a:rPr>
              <a:t>  </a:t>
            </a:r>
            <a:r>
              <a:rPr lang="zh-TW" altLang="en-US" sz="2000" b="1" smtClean="0">
                <a:solidFill>
                  <a:srgbClr val="FF9900"/>
                </a:solidFill>
                <a:latin typeface="Times New Roman" pitchFamily="18" charset="0"/>
                <a:ea typeface="標楷體" pitchFamily="65" charset="-120"/>
              </a:rPr>
              <a:t>(</a:t>
            </a:r>
            <a:r>
              <a:rPr lang="en-US" altLang="zh-TW" sz="2000" b="1" smtClean="0">
                <a:solidFill>
                  <a:srgbClr val="FF9900"/>
                </a:solidFill>
                <a:latin typeface="Times New Roman" pitchFamily="18" charset="0"/>
                <a:ea typeface="標楷體" pitchFamily="65" charset="-120"/>
              </a:rPr>
              <a:t>Chris Beard)</a:t>
            </a:r>
            <a:r>
              <a:rPr lang="en-US" altLang="zh-TW" sz="2000" smtClean="0">
                <a:solidFill>
                  <a:srgbClr val="FF9900"/>
                </a:solidFill>
                <a:latin typeface="Times New Roman" pitchFamily="18" charset="0"/>
                <a:ea typeface="標楷體" pitchFamily="65" charset="-120"/>
              </a:rPr>
              <a:t>:</a:t>
            </a:r>
            <a:r>
              <a:rPr lang="en-US" altLang="zh-TW" sz="2400" smtClean="0">
                <a:effectLst>
                  <a:outerShdw blurRad="38100" dist="38100" dir="2700000" algn="tl">
                    <a:srgbClr val="808080"/>
                  </a:outerShdw>
                </a:effectLst>
              </a:rPr>
              <a:t> </a:t>
            </a:r>
            <a:endParaRPr lang="tr-TR" sz="2400" smtClean="0">
              <a:effectLst>
                <a:outerShdw blurRad="38100" dist="38100" dir="2700000" algn="tl">
                  <a:srgbClr val="808080"/>
                </a:outerShdw>
              </a:effectLst>
            </a:endParaRPr>
          </a:p>
        </p:txBody>
      </p:sp>
      <p:sp>
        <p:nvSpPr>
          <p:cNvPr id="2" name="Rectangle 1"/>
          <p:cNvSpPr/>
          <p:nvPr/>
        </p:nvSpPr>
        <p:spPr>
          <a:xfrm>
            <a:off x="1979613" y="1412875"/>
            <a:ext cx="6048375" cy="1508125"/>
          </a:xfrm>
          <a:prstGeom prst="rect">
            <a:avLst/>
          </a:prstGeom>
        </p:spPr>
        <p:txBody>
          <a:bodyPr>
            <a:spAutoFit/>
          </a:bodyPr>
          <a:lstStyle/>
          <a:p>
            <a:pPr eaLnBrk="1" hangingPunct="1">
              <a:defRPr/>
            </a:pPr>
            <a:r>
              <a:rPr lang="en-US" altLang="zh-TW" sz="2400" dirty="0">
                <a:solidFill>
                  <a:srgbClr val="FFFFFF"/>
                </a:solidFill>
                <a:latin typeface="標楷體" pitchFamily="65" charset="-120"/>
                <a:sym typeface="Gill Sans"/>
              </a:rPr>
              <a:t>「</a:t>
            </a:r>
            <a:r>
              <a:rPr lang="zh-TW" altLang="en-US" sz="2400" dirty="0">
                <a:solidFill>
                  <a:srgbClr val="FFFFFF"/>
                </a:solidFill>
                <a:latin typeface="標楷體" pitchFamily="65" charset="-120"/>
                <a:sym typeface="Gill Sans"/>
              </a:rPr>
              <a:t>這化石並非如我們被引導相信般接近猴子、猩猩及人類。</a:t>
            </a:r>
            <a:r>
              <a:rPr lang="en-US" altLang="zh-TW" sz="2400" dirty="0">
                <a:solidFill>
                  <a:srgbClr val="FFFFFF"/>
                </a:solidFill>
                <a:effectLst>
                  <a:outerShdw blurRad="38100" dist="38100" dir="2700000" algn="tl">
                    <a:srgbClr val="808080"/>
                  </a:outerShdw>
                </a:effectLst>
                <a:latin typeface="標楷體" pitchFamily="65" charset="-120"/>
                <a:sym typeface="Gill Sans"/>
              </a:rPr>
              <a:t>(</a:t>
            </a:r>
            <a:r>
              <a:rPr lang="en-US" altLang="zh-TW" sz="2000" i="1" dirty="0">
                <a:solidFill>
                  <a:schemeClr val="tx1"/>
                </a:solidFill>
                <a:effectLst>
                  <a:outerShdw blurRad="38100" dist="38100" dir="2700000" algn="tl">
                    <a:srgbClr val="FFFFFF"/>
                  </a:outerShdw>
                </a:effectLst>
                <a:sym typeface="Gill Sans"/>
              </a:rPr>
              <a:t>The Missing Link? Nightline, ABC  News television, May 20, 2009)</a:t>
            </a:r>
            <a:endParaRPr lang="zh-TW" altLang="en-US" sz="2000" i="1" dirty="0">
              <a:solidFill>
                <a:schemeClr val="tx1"/>
              </a:solidFill>
              <a:effectLst>
                <a:outerShdw blurRad="38100" dist="38100" dir="2700000" algn="tl">
                  <a:srgbClr val="FFFFFF"/>
                </a:outerShdw>
              </a:effectLst>
              <a:sym typeface="Gill Sans"/>
            </a:endParaRPr>
          </a:p>
          <a:p>
            <a:pPr eaLnBrk="1" hangingPunct="1">
              <a:defRPr/>
            </a:pPr>
            <a:endParaRPr lang="zh-TW" altLang="en-US" sz="2400" i="1" dirty="0">
              <a:solidFill>
                <a:schemeClr val="tx1"/>
              </a:solidFill>
              <a:effectLst>
                <a:outerShdw blurRad="38100" dist="38100" dir="2700000" algn="tl">
                  <a:srgbClr val="FFFFFF"/>
                </a:outerShdw>
              </a:effectLst>
              <a:ea typeface="ヒラギノ角ゴ ProN W3"/>
              <a:sym typeface="Gill Sans"/>
            </a:endParaRPr>
          </a:p>
        </p:txBody>
      </p:sp>
      <p:sp>
        <p:nvSpPr>
          <p:cNvPr id="3" name="Rectangle 2"/>
          <p:cNvSpPr/>
          <p:nvPr/>
        </p:nvSpPr>
        <p:spPr>
          <a:xfrm>
            <a:off x="611188" y="2924175"/>
            <a:ext cx="7466012" cy="822325"/>
          </a:xfrm>
          <a:prstGeom prst="rect">
            <a:avLst/>
          </a:prstGeom>
        </p:spPr>
        <p:txBody>
          <a:bodyPr>
            <a:spAutoFit/>
          </a:bodyPr>
          <a:lstStyle/>
          <a:p>
            <a:pPr marL="317500" eaLnBrk="1" hangingPunct="1">
              <a:spcBef>
                <a:spcPts val="700"/>
              </a:spcBef>
              <a:defRPr/>
            </a:pPr>
            <a:r>
              <a:rPr lang="zh-TW" altLang="en-US" sz="2400">
                <a:solidFill>
                  <a:srgbClr val="FFFFFF"/>
                </a:solidFill>
                <a:latin typeface="Times New Roman" pitchFamily="18" charset="0"/>
              </a:rPr>
              <a:t>阿滕伯勒 (</a:t>
            </a:r>
            <a:r>
              <a:rPr lang="en-US" altLang="zh-TW" sz="2400">
                <a:solidFill>
                  <a:srgbClr val="FFFFFF"/>
                </a:solidFill>
                <a:latin typeface="Times New Roman" pitchFamily="18" charset="0"/>
              </a:rPr>
              <a:t>Attenborough)…</a:t>
            </a:r>
            <a:r>
              <a:rPr lang="zh-TW" altLang="en-US" sz="2400">
                <a:solidFill>
                  <a:srgbClr val="FFFFFF"/>
                </a:solidFill>
                <a:latin typeface="Times New Roman" pitchFamily="18" charset="0"/>
              </a:rPr>
              <a:t>是將艾達 (</a:t>
            </a:r>
            <a:r>
              <a:rPr lang="en-US" altLang="zh-TW" sz="2400">
                <a:solidFill>
                  <a:srgbClr val="FFFFFF"/>
                </a:solidFill>
                <a:latin typeface="Times New Roman" pitchFamily="18" charset="0"/>
              </a:rPr>
              <a:t>Ida)</a:t>
            </a:r>
            <a:r>
              <a:rPr lang="zh-TW" altLang="en-US" sz="2400">
                <a:solidFill>
                  <a:srgbClr val="FFFFFF"/>
                </a:solidFill>
                <a:latin typeface="Times New Roman" pitchFamily="18" charset="0"/>
              </a:rPr>
              <a:t>變成人類與遠古最好及最合適的聯繫之</a:t>
            </a:r>
            <a:r>
              <a:rPr lang="zh-TW" altLang="en-US" sz="2400">
                <a:solidFill>
                  <a:srgbClr val="FFFFFF"/>
                </a:solidFill>
              </a:rPr>
              <a:t>媒體圈成員之一</a:t>
            </a:r>
            <a:r>
              <a:rPr lang="zh-TW" altLang="en-US" sz="2400">
                <a:solidFill>
                  <a:srgbClr val="FFFFFF"/>
                </a:solidFill>
                <a:latin typeface="Times New Roman" pitchFamily="18" charset="0"/>
              </a:rPr>
              <a:t>。</a:t>
            </a:r>
            <a:r>
              <a:rPr lang="zh-TW" altLang="en-US" sz="2400">
                <a:solidFill>
                  <a:srgbClr val="FFFFFF"/>
                </a:solidFill>
                <a:latin typeface="標楷體" pitchFamily="65" charset="-120"/>
              </a:rPr>
              <a:t>」</a:t>
            </a:r>
            <a:r>
              <a:rPr lang="zh-TW" altLang="en-US" sz="2000" i="1">
                <a:solidFill>
                  <a:schemeClr val="tx1"/>
                </a:solidFill>
                <a:effectLst>
                  <a:outerShdw blurRad="38100" dist="38100" dir="2700000" algn="tl">
                    <a:srgbClr val="FFFFFF"/>
                  </a:outerShdw>
                </a:effectLst>
                <a:ea typeface="ヒラギノ角ゴ ProN W3"/>
              </a:rPr>
              <a:t> </a:t>
            </a:r>
            <a:endParaRPr lang="zh-TW" altLang="tr-TR" sz="2000" i="1">
              <a:solidFill>
                <a:schemeClr val="tx1"/>
              </a:solidFill>
              <a:effectLst>
                <a:outerShdw blurRad="38100" dist="38100" dir="2700000" algn="tl">
                  <a:srgbClr val="FFFFFF"/>
                </a:outerShdw>
              </a:effectLst>
              <a:ea typeface="ヒラギノ角ゴ ProN W3"/>
            </a:endParaRPr>
          </a:p>
        </p:txBody>
      </p:sp>
      <p:sp>
        <p:nvSpPr>
          <p:cNvPr id="5" name="Rectangle 4"/>
          <p:cNvSpPr/>
          <p:nvPr/>
        </p:nvSpPr>
        <p:spPr>
          <a:xfrm>
            <a:off x="0" y="4343400"/>
            <a:ext cx="7667625" cy="1187450"/>
          </a:xfrm>
          <a:prstGeom prst="rect">
            <a:avLst/>
          </a:prstGeom>
        </p:spPr>
        <p:txBody>
          <a:bodyPr>
            <a:spAutoFit/>
          </a:bodyPr>
          <a:lstStyle/>
          <a:p>
            <a:pPr marL="317500" eaLnBrk="1" hangingPunct="1">
              <a:spcBef>
                <a:spcPts val="700"/>
              </a:spcBef>
              <a:defRPr/>
            </a:pPr>
            <a:r>
              <a:rPr lang="en-US" altLang="zh-TW" sz="2400">
                <a:solidFill>
                  <a:srgbClr val="FFFFFF"/>
                </a:solidFill>
                <a:latin typeface="Times New Roman" pitchFamily="18" charset="0"/>
              </a:rPr>
              <a:t>「</a:t>
            </a:r>
            <a:r>
              <a:rPr lang="zh-TW" altLang="en-US" sz="2400">
                <a:solidFill>
                  <a:srgbClr val="FFFFFF"/>
                </a:solidFill>
                <a:latin typeface="Times New Roman" pitchFamily="18" charset="0"/>
              </a:rPr>
              <a:t>這是荒謬和危險的。」「這一切都是劣質科學</a:t>
            </a:r>
            <a:r>
              <a:rPr lang="en-US" altLang="zh-TW" sz="2400">
                <a:solidFill>
                  <a:srgbClr val="FFFFFF"/>
                </a:solidFill>
                <a:latin typeface="Times New Roman" pitchFamily="18" charset="0"/>
              </a:rPr>
              <a:t>…</a:t>
            </a:r>
            <a:r>
              <a:rPr lang="zh-TW" altLang="en-US" sz="2400">
                <a:solidFill>
                  <a:srgbClr val="FFFFFF"/>
                </a:solidFill>
                <a:latin typeface="Times New Roman" pitchFamily="18" charset="0"/>
              </a:rPr>
              <a:t>達爾文塞爾猴 (</a:t>
            </a:r>
            <a:r>
              <a:rPr lang="en-US" altLang="zh-TW" sz="2400">
                <a:solidFill>
                  <a:srgbClr val="FFFFFF"/>
                </a:solidFill>
                <a:latin typeface="Times New Roman" pitchFamily="18" charset="0"/>
              </a:rPr>
              <a:t>Darwinius)</a:t>
            </a:r>
            <a:r>
              <a:rPr lang="zh-TW" altLang="en-US" sz="2400">
                <a:solidFill>
                  <a:srgbClr val="FFFFFF"/>
                </a:solidFill>
                <a:latin typeface="Times New Roman" pitchFamily="18" charset="0"/>
              </a:rPr>
              <a:t>是一個很美妙的化石，</a:t>
            </a:r>
            <a:r>
              <a:rPr lang="zh-TW" altLang="en-US" sz="2400" b="1">
                <a:solidFill>
                  <a:srgbClr val="FFFFFF"/>
                </a:solidFill>
                <a:latin typeface="Times New Roman" pitchFamily="18" charset="0"/>
              </a:rPr>
              <a:t>但它並不是任何物種的缺環。它象徵進化論的死胡同</a:t>
            </a:r>
            <a:r>
              <a:rPr lang="zh-TW" altLang="en-US" sz="2400">
                <a:solidFill>
                  <a:srgbClr val="FFFFFF"/>
                </a:solidFill>
                <a:latin typeface="Times New Roman" pitchFamily="18" charset="0"/>
              </a:rPr>
              <a:t>。」</a:t>
            </a:r>
            <a:r>
              <a:rPr lang="zh-TW" altLang="en-US" sz="2000" i="1">
                <a:solidFill>
                  <a:srgbClr val="FFFFFF"/>
                </a:solidFill>
                <a:effectLst>
                  <a:outerShdw blurRad="38100" dist="38100" dir="2700000" algn="tl">
                    <a:srgbClr val="808080"/>
                  </a:outerShdw>
                </a:effectLst>
                <a:ea typeface="ヒラギノ角ゴ ProN W3"/>
              </a:rPr>
              <a:t> </a:t>
            </a:r>
            <a:endParaRPr lang="zh-TW" altLang="tr-TR" sz="2000" i="1">
              <a:solidFill>
                <a:srgbClr val="FFFFFF"/>
              </a:solidFill>
              <a:effectLst>
                <a:outerShdw blurRad="38100" dist="38100" dir="2700000" algn="tl">
                  <a:srgbClr val="808080"/>
                </a:outerShdw>
              </a:effectLst>
              <a:ea typeface="ヒラギノ角ゴ ProN W3"/>
            </a:endParaRPr>
          </a:p>
        </p:txBody>
      </p:sp>
      <p:sp>
        <p:nvSpPr>
          <p:cNvPr id="6" name="Rectangle 5"/>
          <p:cNvSpPr/>
          <p:nvPr/>
        </p:nvSpPr>
        <p:spPr>
          <a:xfrm>
            <a:off x="-228600" y="3886200"/>
            <a:ext cx="7904163" cy="457200"/>
          </a:xfrm>
          <a:prstGeom prst="rect">
            <a:avLst/>
          </a:prstGeom>
        </p:spPr>
        <p:txBody>
          <a:bodyPr wrap="none">
            <a:spAutoFit/>
          </a:bodyPr>
          <a:lstStyle/>
          <a:p>
            <a:pPr marL="660400" indent="-342900" algn="ctr" eaLnBrk="1" hangingPunct="1">
              <a:spcBef>
                <a:spcPts val="700"/>
              </a:spcBef>
              <a:buClr>
                <a:srgbClr val="FF9900"/>
              </a:buClr>
              <a:buFont typeface="Wingdings" pitchFamily="2" charset="2"/>
              <a:buChar char="Ø"/>
              <a:defRPr/>
            </a:pPr>
            <a:r>
              <a:rPr lang="zh-TW" altLang="en-US" sz="2400">
                <a:solidFill>
                  <a:srgbClr val="FFFFFF"/>
                </a:solidFill>
                <a:effectLst>
                  <a:outerShdw blurRad="38100" dist="38100" dir="2700000" algn="tl">
                    <a:srgbClr val="808080"/>
                  </a:outerShdw>
                </a:effectLst>
                <a:ea typeface="ヒラギノ角ゴ ProN W3"/>
              </a:rPr>
              <a:t> </a:t>
            </a:r>
            <a:r>
              <a:rPr lang="zh-TW" altLang="en-US" sz="2400">
                <a:solidFill>
                  <a:srgbClr val="FF9900"/>
                </a:solidFill>
                <a:latin typeface="Times New Roman" pitchFamily="18" charset="0"/>
              </a:rPr>
              <a:t>杜克大學 (</a:t>
            </a:r>
            <a:r>
              <a:rPr lang="en-US" altLang="zh-TW" sz="2400">
                <a:solidFill>
                  <a:srgbClr val="FF9900"/>
                </a:solidFill>
                <a:latin typeface="Times New Roman" pitchFamily="18" charset="0"/>
              </a:rPr>
              <a:t>Duke U.) </a:t>
            </a:r>
            <a:r>
              <a:rPr lang="zh-TW" altLang="en-US" sz="2400" u="sng">
                <a:solidFill>
                  <a:srgbClr val="FF9900"/>
                </a:solidFill>
                <a:latin typeface="Times New Roman" pitchFamily="18" charset="0"/>
              </a:rPr>
              <a:t>埃爾溫‧西蒙斯</a:t>
            </a:r>
            <a:r>
              <a:rPr lang="zh-TW" altLang="en-US" sz="2400">
                <a:solidFill>
                  <a:srgbClr val="FF9900"/>
                </a:solidFill>
                <a:latin typeface="Times New Roman" pitchFamily="18" charset="0"/>
              </a:rPr>
              <a:t> (</a:t>
            </a:r>
            <a:r>
              <a:rPr lang="en-US" altLang="zh-TW" sz="2400">
                <a:solidFill>
                  <a:srgbClr val="FF9900"/>
                </a:solidFill>
                <a:latin typeface="Times New Roman" pitchFamily="18" charset="0"/>
              </a:rPr>
              <a:t>Elwyn Simons):</a:t>
            </a:r>
            <a:r>
              <a:rPr lang="en-US" altLang="zh-TW" sz="2400">
                <a:solidFill>
                  <a:schemeClr val="tx1"/>
                </a:solidFill>
                <a:effectLst>
                  <a:outerShdw blurRad="38100" dist="38100" dir="2700000" algn="tl">
                    <a:srgbClr val="FFFFFF"/>
                  </a:outerShdw>
                </a:effectLst>
                <a:ea typeface="ヒラギノ角ゴ ProN W3"/>
                <a:sym typeface="Gill Sans"/>
              </a:rPr>
              <a:t> </a:t>
            </a:r>
            <a:endParaRPr lang="tr-TR" sz="2400">
              <a:solidFill>
                <a:schemeClr val="tx1"/>
              </a:solidFill>
              <a:effectLst>
                <a:outerShdw blurRad="38100" dist="38100" dir="2700000" algn="tl">
                  <a:srgbClr val="FFFFFF"/>
                </a:outerShdw>
              </a:effectLst>
              <a:ea typeface="ヒラギノ角ゴ ProN W3"/>
              <a:sym typeface="Gill Sans"/>
            </a:endParaRPr>
          </a:p>
        </p:txBody>
      </p:sp>
      <p:sp>
        <p:nvSpPr>
          <p:cNvPr id="7" name="Rectangle 6"/>
          <p:cNvSpPr>
            <a:spLocks noChangeArrowheads="1"/>
          </p:cNvSpPr>
          <p:nvPr/>
        </p:nvSpPr>
        <p:spPr bwMode="auto">
          <a:xfrm>
            <a:off x="-1476375" y="2438400"/>
            <a:ext cx="9217025" cy="457200"/>
          </a:xfrm>
          <a:prstGeom prst="rect">
            <a:avLst/>
          </a:prstGeom>
          <a:noFill/>
          <a:ln w="9525">
            <a:noFill/>
            <a:miter lim="800000"/>
            <a:headEnd/>
            <a:tailEnd/>
          </a:ln>
        </p:spPr>
        <p:txBody>
          <a:bodyPr>
            <a:spAutoFit/>
          </a:bodyPr>
          <a:lstStyle/>
          <a:p>
            <a:pPr lvl="4" algn="ctr" eaLnBrk="1" hangingPunct="1">
              <a:spcBef>
                <a:spcPts val="700"/>
              </a:spcBef>
              <a:buClr>
                <a:srgbClr val="FF9900"/>
              </a:buClr>
              <a:buSzPct val="120000"/>
              <a:buFont typeface="Wingdings" pitchFamily="2" charset="2"/>
              <a:buChar char="Ø"/>
              <a:defRPr/>
            </a:pPr>
            <a:r>
              <a:rPr lang="zh-TW" altLang="en-US" sz="2400">
                <a:solidFill>
                  <a:schemeClr val="tx1"/>
                </a:solidFill>
                <a:effectLst>
                  <a:outerShdw blurRad="38100" dist="38100" dir="2700000" algn="tl">
                    <a:srgbClr val="FFFFFF"/>
                  </a:outerShdw>
                </a:effectLst>
                <a:ea typeface="ヒラギノ角ゴ ProN W3"/>
                <a:sym typeface="Gill Sans"/>
              </a:rPr>
              <a:t>  </a:t>
            </a:r>
            <a:r>
              <a:rPr lang="en-US" altLang="zh-TW" sz="2400">
                <a:solidFill>
                  <a:schemeClr val="tx1"/>
                </a:solidFill>
                <a:effectLst>
                  <a:outerShdw blurRad="38100" dist="38100" dir="2700000" algn="tl">
                    <a:srgbClr val="FFFFFF"/>
                  </a:outerShdw>
                </a:effectLst>
                <a:ea typeface="ヒラギノ角ゴ ProN W3"/>
                <a:sym typeface="Gill Sans"/>
              </a:rPr>
              <a:t>《</a:t>
            </a:r>
            <a:r>
              <a:rPr lang="zh-TW" altLang="en-US" sz="2400">
                <a:solidFill>
                  <a:srgbClr val="FF9900"/>
                </a:solidFill>
                <a:latin typeface="Times New Roman" pitchFamily="18" charset="0"/>
                <a:sym typeface="Gill Sans"/>
              </a:rPr>
              <a:t>時報在線</a:t>
            </a:r>
            <a:r>
              <a:rPr lang="en-US" altLang="zh-TW" sz="2400">
                <a:solidFill>
                  <a:srgbClr val="FF9900"/>
                </a:solidFill>
                <a:latin typeface="Times New Roman" pitchFamily="18" charset="0"/>
                <a:sym typeface="Gill Sans"/>
              </a:rPr>
              <a:t>》</a:t>
            </a:r>
            <a:r>
              <a:rPr lang="zh-TW" altLang="en-US" sz="2400">
                <a:solidFill>
                  <a:srgbClr val="FF9900"/>
                </a:solidFill>
                <a:latin typeface="Times New Roman" pitchFamily="18" charset="0"/>
                <a:sym typeface="Gill Sans"/>
              </a:rPr>
              <a:t>網站 (</a:t>
            </a:r>
            <a:r>
              <a:rPr lang="en-US" altLang="zh-TW" sz="2400">
                <a:solidFill>
                  <a:srgbClr val="FF9900"/>
                </a:solidFill>
                <a:latin typeface="Times New Roman" pitchFamily="18" charset="0"/>
                <a:sym typeface="Gill Sans"/>
              </a:rPr>
              <a:t>Timesonline web site):</a:t>
            </a:r>
            <a:r>
              <a:rPr lang="en-US" altLang="zh-TW" sz="2400">
                <a:solidFill>
                  <a:schemeClr val="tx1"/>
                </a:solidFill>
                <a:effectLst>
                  <a:outerShdw blurRad="38100" dist="38100" dir="2700000" algn="tl">
                    <a:srgbClr val="FFFFFF"/>
                  </a:outerShdw>
                </a:effectLst>
                <a:ea typeface="ヒラギノ角ゴ ProN W3"/>
                <a:sym typeface="Gill Sans"/>
              </a:rPr>
              <a:t> </a:t>
            </a:r>
            <a:endParaRPr lang="tr-TR" sz="2400">
              <a:solidFill>
                <a:schemeClr val="tx1"/>
              </a:solidFill>
              <a:effectLst>
                <a:outerShdw blurRad="38100" dist="38100" dir="2700000" algn="tl">
                  <a:srgbClr val="FFFFFF"/>
                </a:outerShdw>
              </a:effectLst>
              <a:ea typeface="ヒラギノ角ゴ ProN W3"/>
              <a:sym typeface="Gill San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 calcmode="lin" valueType="num">
                                      <p:cBhvr additive="base">
                                        <p:cTn id="7" dur="500" fill="hold"/>
                                        <p:tgtEl>
                                          <p:spTgt spid="1239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3907">
                                            <p:txEl>
                                              <p:pRg st="0" end="0"/>
                                            </p:txEl>
                                          </p:spTgt>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P spid="2" grpId="0"/>
      <p:bldP spid="3" grpId="0"/>
      <p:bldP spid="5" grpId="0"/>
      <p:bldP spid="6" grpId="0"/>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6988"/>
            <a:ext cx="914241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203575" y="404813"/>
            <a:ext cx="4824413" cy="1630362"/>
          </a:xfrm>
          <a:prstGeom prst="rect">
            <a:avLst/>
          </a:prstGeom>
          <a:noFill/>
          <a:ln w="9525">
            <a:noFill/>
            <a:miter lim="800000"/>
            <a:headEnd/>
            <a:tailEnd/>
          </a:ln>
        </p:spPr>
        <p:txBody>
          <a:bodyPr lIns="50800" tIns="50800" bIns="50800" anchor="ctr"/>
          <a:lstStyle/>
          <a:p>
            <a:pPr marL="39688" indent="-39688" algn="ctr">
              <a:defRPr/>
            </a:pPr>
            <a:r>
              <a:rPr lang="zh-TW" altLang="en-US" sz="3600" b="1">
                <a:solidFill>
                  <a:srgbClr val="FCBD00"/>
                </a:solidFill>
                <a:effectLst>
                  <a:outerShdw blurRad="38100" dist="38100" dir="2700000" algn="tl">
                    <a:srgbClr val="FFFFFF"/>
                  </a:outerShdw>
                </a:effectLst>
                <a:latin typeface="標楷體" pitchFamily="65" charset="-120"/>
              </a:rPr>
              <a:t>另一最近的謊言</a:t>
            </a:r>
            <a:r>
              <a:rPr lang="zh-TW" altLang="en-US" sz="3600" b="1">
                <a:solidFill>
                  <a:srgbClr val="FCBD00"/>
                </a:solidFill>
                <a:effectLst>
                  <a:outerShdw blurRad="38100" dist="38100" dir="2700000" algn="tl">
                    <a:srgbClr val="FFFFFF"/>
                  </a:outerShdw>
                </a:effectLst>
                <a:latin typeface="Helvetica"/>
                <a:ea typeface="Helvetica"/>
                <a:cs typeface="Helvetica"/>
              </a:rPr>
              <a:t>: </a:t>
            </a:r>
            <a:r>
              <a:rPr lang="zh-TW" altLang="en-US" sz="3600" b="1">
                <a:solidFill>
                  <a:srgbClr val="FCBD00"/>
                </a:solidFill>
                <a:effectLst>
                  <a:outerShdw blurRad="38100" dist="38100" dir="2700000" algn="tl">
                    <a:srgbClr val="FFFFFF"/>
                  </a:outerShdw>
                </a:effectLst>
                <a:latin typeface="標楷體" pitchFamily="65" charset="-120"/>
              </a:rPr>
              <a:t/>
            </a:r>
            <a:br>
              <a:rPr lang="zh-TW" altLang="en-US" sz="3600" b="1">
                <a:solidFill>
                  <a:srgbClr val="FCBD00"/>
                </a:solidFill>
                <a:effectLst>
                  <a:outerShdw blurRad="38100" dist="38100" dir="2700000" algn="tl">
                    <a:srgbClr val="FFFFFF"/>
                  </a:outerShdw>
                </a:effectLst>
                <a:latin typeface="標楷體" pitchFamily="65" charset="-120"/>
              </a:rPr>
            </a:br>
            <a:r>
              <a:rPr lang="zh-TW" altLang="en-US" sz="3200" b="1">
                <a:solidFill>
                  <a:srgbClr val="FCBD00"/>
                </a:solidFill>
                <a:effectLst>
                  <a:outerShdw blurRad="38100" dist="38100" dir="2700000" algn="tl">
                    <a:srgbClr val="FFFFFF"/>
                  </a:outerShdw>
                </a:effectLst>
                <a:latin typeface="標楷體" pitchFamily="65" charset="-120"/>
              </a:rPr>
              <a:t>阿爾迪 (</a:t>
            </a:r>
            <a:r>
              <a:rPr lang="en-US" altLang="zh-TW" sz="3200" b="1">
                <a:solidFill>
                  <a:srgbClr val="FCBD00"/>
                </a:solidFill>
                <a:effectLst>
                  <a:outerShdw blurRad="38100" dist="38100" dir="2700000" algn="tl">
                    <a:srgbClr val="FFFFFF"/>
                  </a:outerShdw>
                </a:effectLst>
                <a:latin typeface="標楷體" pitchFamily="65" charset="-120"/>
              </a:rPr>
              <a:t>ARDI)</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06525"/>
            <a:ext cx="3938587"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Content Placeholder 2"/>
          <p:cNvSpPr>
            <a:spLocks/>
          </p:cNvSpPr>
          <p:nvPr/>
        </p:nvSpPr>
        <p:spPr bwMode="auto">
          <a:xfrm>
            <a:off x="4114800" y="2362200"/>
            <a:ext cx="3505200" cy="1714500"/>
          </a:xfrm>
          <a:prstGeom prst="rect">
            <a:avLst/>
          </a:prstGeom>
          <a:solidFill>
            <a:srgbClr val="FFFFFF"/>
          </a:solidFill>
          <a:ln w="9525">
            <a:solidFill>
              <a:srgbClr val="000000"/>
            </a:solidFill>
            <a:miter lim="800000"/>
            <a:headEnd/>
            <a:tailEnd/>
          </a:ln>
        </p:spPr>
        <p:txBody>
          <a:bodyPr lIns="50800" tIns="50800" bIns="50800"/>
          <a:lstStyle/>
          <a:p>
            <a:pPr>
              <a:spcBef>
                <a:spcPts val="700"/>
              </a:spcBef>
              <a:buClr>
                <a:srgbClr val="FFCC00"/>
              </a:buClr>
              <a:buSzPct val="100000"/>
              <a:buFont typeface="Wingdings" pitchFamily="2" charset="2"/>
              <a:buNone/>
            </a:pPr>
            <a:r>
              <a:rPr lang="zh-TW" altLang="en-US" sz="2400" b="1">
                <a:solidFill>
                  <a:srgbClr val="4D4D4D"/>
                </a:solidFill>
                <a:latin typeface="標楷體" pitchFamily="65" charset="-120"/>
              </a:rPr>
              <a:t>達爾文論者拿一隻普通的猴子化石重新組合，把碎裂開的盤骨加以弄碎，令其變成「直立行走」。</a:t>
            </a:r>
            <a:r>
              <a:rPr lang="zh-TW" altLang="tr-TR" sz="2400" b="1">
                <a:solidFill>
                  <a:srgbClr val="4D4D4D"/>
                </a:solidFill>
                <a:ea typeface="ヒラギノ角ゴ ProN W3"/>
              </a:rPr>
              <a:t> </a:t>
            </a:r>
            <a:endParaRPr lang="zh-TW" altLang="en-US" sz="2400" b="1">
              <a:solidFill>
                <a:srgbClr val="4D4D4D"/>
              </a:solidFill>
              <a:ea typeface="ヒラギノ角ゴ ProN W3"/>
            </a:endParaRPr>
          </a:p>
        </p:txBody>
      </p:sp>
      <p:pic>
        <p:nvPicPr>
          <p:cNvPr id="1028" name="Picture 4" descr="C:\Users\DD\Documents\Ceviri BG\Presentations\konferans evrim ing en son\slayt resimler\ardi resim\bonobo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260725"/>
            <a:ext cx="2411412"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32"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out)">
                                      <p:cBhvr>
                                        <p:cTn id="14" dur="2000"/>
                                        <p:tgtEl>
                                          <p:spTgt spid="10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4931"/>
                                        </p:tgtEl>
                                        <p:attrNameLst>
                                          <p:attrName>style.visibility</p:attrName>
                                        </p:attrNameLst>
                                      </p:cBhvr>
                                      <p:to>
                                        <p:strVal val="visible"/>
                                      </p:to>
                                    </p:set>
                                    <p:animEffect transition="in" filter="dissolve">
                                      <p:cBhvr>
                                        <p:cTn id="19" dur="500"/>
                                        <p:tgtEl>
                                          <p:spTgt spid="124931"/>
                                        </p:tgtEl>
                                      </p:cBhvr>
                                    </p:animEffect>
                                  </p:childTnLst>
                                </p:cTn>
                              </p:par>
                            </p:childTnLst>
                          </p:cTn>
                        </p:par>
                        <p:par>
                          <p:cTn id="20" fill="hold" nodeType="afterGroup">
                            <p:stCondLst>
                              <p:cond delay="500"/>
                            </p:stCondLst>
                            <p:childTnLst>
                              <p:par>
                                <p:cTn id="21" presetID="22" presetClass="entr" presetSubtype="4"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493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835150" y="1557338"/>
            <a:ext cx="6481763" cy="771525"/>
          </a:xfrm>
          <a:prstGeom prst="rect">
            <a:avLst/>
          </a:prstGeom>
          <a:noFill/>
          <a:ln w="9525">
            <a:solidFill>
              <a:srgbClr val="FFCC00"/>
            </a:solidFill>
            <a:miter lim="800000"/>
            <a:headEnd/>
            <a:tailEnd/>
          </a:ln>
        </p:spPr>
        <p:txBody>
          <a:bodyPr>
            <a:spAutoFit/>
          </a:bodyPr>
          <a:lstStyle/>
          <a:p>
            <a:pPr algn="ctr" eaLnBrk="1" hangingPunct="1">
              <a:spcBef>
                <a:spcPts val="700"/>
              </a:spcBef>
              <a:defRPr/>
            </a:pPr>
            <a:r>
              <a:rPr lang="zh-TW" altLang="en-US" sz="2200">
                <a:solidFill>
                  <a:srgbClr val="FFFFFF"/>
                </a:solidFill>
                <a:latin typeface="標楷體" pitchFamily="65" charset="-120"/>
                <a:sym typeface="Gill Sans"/>
              </a:rPr>
              <a:t>阿爾迪 </a:t>
            </a:r>
            <a:r>
              <a:rPr lang="zh-TW" altLang="en-US" sz="2200" b="1">
                <a:solidFill>
                  <a:srgbClr val="FFFFFF"/>
                </a:solidFill>
                <a:latin typeface="Times New Roman" pitchFamily="18" charset="0"/>
                <a:sym typeface="Gill Sans"/>
              </a:rPr>
              <a:t>(</a:t>
            </a:r>
            <a:r>
              <a:rPr lang="en-US" altLang="zh-TW" sz="2200" b="1">
                <a:solidFill>
                  <a:srgbClr val="FFFFFF"/>
                </a:solidFill>
                <a:latin typeface="Times New Roman" pitchFamily="18" charset="0"/>
                <a:sym typeface="Gill Sans"/>
              </a:rPr>
              <a:t>ARDI)</a:t>
            </a:r>
            <a:r>
              <a:rPr lang="en-US" altLang="zh-TW" sz="2200">
                <a:solidFill>
                  <a:srgbClr val="FFFFFF"/>
                </a:solidFill>
                <a:latin typeface="標楷體" pitchFamily="65" charset="-120"/>
                <a:sym typeface="Gill Sans"/>
              </a:rPr>
              <a:t> </a:t>
            </a:r>
            <a:r>
              <a:rPr lang="zh-TW" altLang="en-US" sz="2200">
                <a:solidFill>
                  <a:srgbClr val="FFFFFF"/>
                </a:solidFill>
                <a:latin typeface="標楷體" pitchFamily="65" charset="-120"/>
                <a:sym typeface="Gill Sans"/>
              </a:rPr>
              <a:t>其實只是一隻侏儒黑猩猩。正如有關其他猩猩一樣，指稱它們是直立的全是謊言。</a:t>
            </a:r>
            <a:r>
              <a:rPr lang="zh-TW" altLang="tr-TR" sz="2200">
                <a:solidFill>
                  <a:srgbClr val="FFFFFF"/>
                </a:solidFill>
                <a:effectLst>
                  <a:outerShdw blurRad="38100" dist="38100" dir="2700000" algn="tl">
                    <a:srgbClr val="808080"/>
                  </a:outerShdw>
                </a:effectLst>
                <a:ea typeface="ヒラギノ角ゴ ProN W3"/>
                <a:sym typeface="Gill Sans"/>
              </a:rPr>
              <a:t> </a:t>
            </a:r>
          </a:p>
        </p:txBody>
      </p:sp>
      <p:pic>
        <p:nvPicPr>
          <p:cNvPr id="2050" name="Picture 2" descr="C:\Users\DD\Documents\Ceviri BG\Presentations\konferans evrim ing en son\slayt resimler\ardi resim\scientific_americ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88913"/>
            <a:ext cx="3600450" cy="136842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5207" name="Text Box 7"/>
          <p:cNvSpPr txBox="1">
            <a:spLocks noChangeArrowheads="1"/>
          </p:cNvSpPr>
          <p:nvPr/>
        </p:nvSpPr>
        <p:spPr bwMode="auto">
          <a:xfrm>
            <a:off x="395288" y="2724150"/>
            <a:ext cx="6192837" cy="27717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zh-TW" altLang="en-US" sz="2400" b="1" i="1">
                <a:solidFill>
                  <a:srgbClr val="FF9900"/>
                </a:solidFill>
              </a:rPr>
              <a:t>達爾文論者 </a:t>
            </a:r>
            <a:r>
              <a:rPr lang="zh-TW" altLang="en-US" sz="2400" b="1" i="1" u="sng">
                <a:solidFill>
                  <a:srgbClr val="FF9900"/>
                </a:solidFill>
              </a:rPr>
              <a:t>威廉</a:t>
            </a:r>
            <a:r>
              <a:rPr lang="en-US" altLang="zh-TW" sz="2400" b="1" i="1" u="sng">
                <a:solidFill>
                  <a:srgbClr val="FF9900"/>
                </a:solidFill>
              </a:rPr>
              <a:t>‧</a:t>
            </a:r>
            <a:r>
              <a:rPr lang="zh-TW" altLang="en-US" sz="2400" b="1" i="1" u="sng">
                <a:solidFill>
                  <a:srgbClr val="FF9900"/>
                </a:solidFill>
              </a:rPr>
              <a:t>楊格斯</a:t>
            </a:r>
            <a:r>
              <a:rPr lang="zh-TW" altLang="en-US" sz="2400" b="1" i="1">
                <a:solidFill>
                  <a:srgbClr val="FF9900"/>
                </a:solidFill>
              </a:rPr>
              <a:t> </a:t>
            </a:r>
            <a:r>
              <a:rPr lang="zh-TW" altLang="en-US" sz="2000" b="1" i="1">
                <a:solidFill>
                  <a:srgbClr val="FF9900"/>
                </a:solidFill>
              </a:rPr>
              <a:t>(</a:t>
            </a:r>
            <a:r>
              <a:rPr lang="en-US" altLang="zh-TW" sz="2000" b="1" i="1">
                <a:solidFill>
                  <a:srgbClr val="FF9900"/>
                </a:solidFill>
              </a:rPr>
              <a:t>William Jungers):</a:t>
            </a:r>
          </a:p>
          <a:p>
            <a:r>
              <a:rPr lang="zh-TW" altLang="en-US" sz="2400" b="1" i="1">
                <a:solidFill>
                  <a:srgbClr val="4D4D4D"/>
                </a:solidFill>
              </a:rPr>
              <a:t>「若有機會去玩弄手法的話，很難令你不使它們看似你心目中的模樣。</a:t>
            </a:r>
            <a:r>
              <a:rPr lang="en-US" altLang="zh-TW" sz="2400" b="1" i="1">
                <a:solidFill>
                  <a:srgbClr val="4D4D4D"/>
                </a:solidFill>
                <a:latin typeface="標楷體" pitchFamily="65" charset="-120"/>
              </a:rPr>
              <a:t>…</a:t>
            </a:r>
            <a:r>
              <a:rPr lang="zh-TW" altLang="en-US" sz="2400" b="1" i="1">
                <a:solidFill>
                  <a:srgbClr val="4D4D4D"/>
                </a:solidFill>
              </a:rPr>
              <a:t>阿爾廸，這需要大量猜測。」</a:t>
            </a:r>
          </a:p>
          <a:p>
            <a:r>
              <a:rPr lang="zh-TW" altLang="en-US" sz="2400" b="1" i="1">
                <a:solidFill>
                  <a:srgbClr val="4D4D4D"/>
                </a:solidFill>
              </a:rPr>
              <a:t>「阿爾迪完全沒有顯示半點適應為兩足走路的特徵。」</a:t>
            </a:r>
          </a:p>
          <a:p>
            <a:pPr algn="ctr"/>
            <a:r>
              <a:rPr lang="en-US" altLang="zh-TW" sz="1600" b="1" i="1">
                <a:solidFill>
                  <a:srgbClr val="4D4D4D"/>
                </a:solidFill>
              </a:rPr>
              <a:t>Katherine Harmon, How Humanlike Was "Ardi"?,                                                                  Scientific American, 19 Nov 2009</a:t>
            </a:r>
            <a:endParaRPr lang="zh-TW" altLang="en-US" sz="1600" b="1" i="1">
              <a:solidFill>
                <a:srgbClr val="4D4D4D"/>
              </a:solidFill>
            </a:endParaRPr>
          </a:p>
        </p:txBody>
      </p:sp>
      <p:pic>
        <p:nvPicPr>
          <p:cNvPr id="2051" name="Picture 3" descr="C:\Users\DD\Documents\Ceviri BG\Presentations\konferans evrim ing en son\slayt resimler\ardi resim\bonob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6240463" y="4767263"/>
            <a:ext cx="2916237" cy="1928812"/>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16" presetClass="entr" presetSubtype="37"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outVertical)">
                                      <p:cBhvr>
                                        <p:cTn id="13" dur="1000"/>
                                        <p:tgtEl>
                                          <p:spTgt spid="20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35207"/>
                                        </p:tgtEl>
                                        <p:attrNameLst>
                                          <p:attrName>style.visibility</p:attrName>
                                        </p:attrNameLst>
                                      </p:cBhvr>
                                      <p:to>
                                        <p:strVal val="visible"/>
                                      </p:to>
                                    </p:set>
                                    <p:animEffect transition="in" filter="dissolve">
                                      <p:cBhvr>
                                        <p:cTn id="18" dur="500"/>
                                        <p:tgtEl>
                                          <p:spTgt spid="435207"/>
                                        </p:tgtEl>
                                      </p:cBhvr>
                                    </p:animEffect>
                                  </p:childTnLst>
                                </p:cTn>
                              </p:par>
                            </p:childTnLst>
                          </p:cTn>
                        </p:par>
                        <p:par>
                          <p:cTn id="19" fill="hold" nodeType="afterGroup">
                            <p:stCondLst>
                              <p:cond delay="500"/>
                            </p:stCondLst>
                            <p:childTnLst>
                              <p:par>
                                <p:cTn id="20" presetID="31" presetClass="entr" presetSubtype="0" fill="hold" nodeType="afterEffect">
                                  <p:stCondLst>
                                    <p:cond delay="0"/>
                                  </p:stCondLst>
                                  <p:childTnLst>
                                    <p:set>
                                      <p:cBhvr>
                                        <p:cTn id="21" dur="1" fill="hold">
                                          <p:stCondLst>
                                            <p:cond delay="0"/>
                                          </p:stCondLst>
                                        </p:cTn>
                                        <p:tgtEl>
                                          <p:spTgt spid="2051"/>
                                        </p:tgtEl>
                                        <p:attrNameLst>
                                          <p:attrName>style.visibility</p:attrName>
                                        </p:attrNameLst>
                                      </p:cBhvr>
                                      <p:to>
                                        <p:strVal val="visible"/>
                                      </p:to>
                                    </p:set>
                                    <p:anim calcmode="lin" valueType="num">
                                      <p:cBhvr>
                                        <p:cTn id="22" dur="1000" fill="hold"/>
                                        <p:tgtEl>
                                          <p:spTgt spid="2051"/>
                                        </p:tgtEl>
                                        <p:attrNameLst>
                                          <p:attrName>ppt_w</p:attrName>
                                        </p:attrNameLst>
                                      </p:cBhvr>
                                      <p:tavLst>
                                        <p:tav tm="0">
                                          <p:val>
                                            <p:fltVal val="0"/>
                                          </p:val>
                                        </p:tav>
                                        <p:tav tm="100000">
                                          <p:val>
                                            <p:strVal val="#ppt_w"/>
                                          </p:val>
                                        </p:tav>
                                      </p:tavLst>
                                    </p:anim>
                                    <p:anim calcmode="lin" valueType="num">
                                      <p:cBhvr>
                                        <p:cTn id="23" dur="1000" fill="hold"/>
                                        <p:tgtEl>
                                          <p:spTgt spid="2051"/>
                                        </p:tgtEl>
                                        <p:attrNameLst>
                                          <p:attrName>ppt_h</p:attrName>
                                        </p:attrNameLst>
                                      </p:cBhvr>
                                      <p:tavLst>
                                        <p:tav tm="0">
                                          <p:val>
                                            <p:fltVal val="0"/>
                                          </p:val>
                                        </p:tav>
                                        <p:tav tm="100000">
                                          <p:val>
                                            <p:strVal val="#ppt_h"/>
                                          </p:val>
                                        </p:tav>
                                      </p:tavLst>
                                    </p:anim>
                                    <p:anim calcmode="lin" valueType="num">
                                      <p:cBhvr>
                                        <p:cTn id="24" dur="1000" fill="hold"/>
                                        <p:tgtEl>
                                          <p:spTgt spid="2051"/>
                                        </p:tgtEl>
                                        <p:attrNameLst>
                                          <p:attrName>style.rotation</p:attrName>
                                        </p:attrNameLst>
                                      </p:cBhvr>
                                      <p:tavLst>
                                        <p:tav tm="0">
                                          <p:val>
                                            <p:fltVal val="90"/>
                                          </p:val>
                                        </p:tav>
                                        <p:tav tm="100000">
                                          <p:val>
                                            <p:fltVal val="0"/>
                                          </p:val>
                                        </p:tav>
                                      </p:tavLst>
                                    </p:anim>
                                    <p:animEffect transition="in" filter="fade">
                                      <p:cBhvr>
                                        <p:cTn id="25"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520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p:cNvSpPr>
          <p:nvPr/>
        </p:nvSpPr>
        <p:spPr bwMode="auto">
          <a:xfrm>
            <a:off x="1042988" y="2636838"/>
            <a:ext cx="72009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700"/>
              </a:spcBef>
            </a:pPr>
            <a:r>
              <a:rPr lang="zh-CN" altLang="en-US" sz="4000" b="1">
                <a:solidFill>
                  <a:srgbClr val="FFCC00"/>
                </a:solidFill>
              </a:rPr>
              <a:t>你說：「真理已來臨了，虛妄已消滅了；虛妄確是易滅的。」</a:t>
            </a:r>
            <a:r>
              <a:rPr lang="zh-CN" altLang="en-US"/>
              <a:t> </a:t>
            </a:r>
            <a:endParaRPr lang="en-US" altLang="zh-TW" sz="2800" b="1">
              <a:solidFill>
                <a:srgbClr val="FFCC00"/>
              </a:solidFill>
              <a:ea typeface="ヒラギノ角ゴ ProN W3"/>
              <a:cs typeface="Arial" pitchFamily="34" charset="0"/>
            </a:endParaRPr>
          </a:p>
        </p:txBody>
      </p:sp>
      <p:sp>
        <p:nvSpPr>
          <p:cNvPr id="129028" name="Text Box 4"/>
          <p:cNvSpPr txBox="1">
            <a:spLocks noChangeArrowheads="1"/>
          </p:cNvSpPr>
          <p:nvPr/>
        </p:nvSpPr>
        <p:spPr bwMode="auto">
          <a:xfrm>
            <a:off x="3492500" y="4437063"/>
            <a:ext cx="3743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r" eaLnBrk="1" hangingPunct="1">
              <a:spcBef>
                <a:spcPts val="700"/>
              </a:spcBef>
            </a:pPr>
            <a:r>
              <a:rPr lang="en-US" altLang="zh-TW" sz="3200" b="1">
                <a:solidFill>
                  <a:srgbClr val="FFCC00"/>
                </a:solidFill>
                <a:latin typeface="標楷體" pitchFamily="65" charset="-120"/>
              </a:rPr>
              <a:t>(</a:t>
            </a:r>
            <a:r>
              <a:rPr lang="zh-TW" altLang="en-US" sz="3200" b="1">
                <a:solidFill>
                  <a:srgbClr val="FFCC00"/>
                </a:solidFill>
                <a:latin typeface="標楷體" pitchFamily="65" charset="-120"/>
              </a:rPr>
              <a:t>古蘭經 </a:t>
            </a:r>
            <a:r>
              <a:rPr lang="en-US" altLang="zh-TW" sz="3200" b="1">
                <a:solidFill>
                  <a:srgbClr val="FFCC00"/>
                </a:solidFill>
                <a:latin typeface="標楷體" pitchFamily="65" charset="-120"/>
              </a:rPr>
              <a:t>17:81)</a:t>
            </a:r>
            <a:endParaRPr lang="zh-CN" altLang="en-US"/>
          </a:p>
        </p:txBody>
      </p:sp>
    </p:spTree>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9525"/>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idx="4294967295"/>
          </p:nvPr>
        </p:nvSpPr>
        <p:spPr>
          <a:xfrm>
            <a:off x="251520" y="188640"/>
            <a:ext cx="1223590" cy="791369"/>
          </a:xfrm>
          <a:solidFill>
            <a:schemeClr val="bg2">
              <a:alpha val="50000"/>
            </a:schemeClr>
          </a:solidFill>
        </p:spPr>
        <p:txBody>
          <a:bodyPr/>
          <a:lstStyle/>
          <a:p>
            <a:pPr marL="0" indent="0" algn="l">
              <a:defRPr/>
            </a:pPr>
            <a:r>
              <a:rPr lang="zh-TW" altLang="en-US" sz="4000" b="1" dirty="0">
                <a:solidFill>
                  <a:srgbClr val="C00000"/>
                </a:solidFill>
                <a:latin typeface="標楷體" pitchFamily="65" charset="-120"/>
                <a:ea typeface="標楷體" pitchFamily="65" charset="-120"/>
              </a:rPr>
              <a:t>總結</a:t>
            </a:r>
            <a:endParaRPr lang="zh-TW" altLang="en-US" sz="4000" b="1" dirty="0" smtClean="0">
              <a:solidFill>
                <a:srgbClr val="C00000"/>
              </a:solidFill>
              <a:effectLst>
                <a:outerShdw blurRad="38100" dist="38100" dir="2700000" algn="tl">
                  <a:srgbClr val="000000"/>
                </a:outerShdw>
              </a:effectLst>
              <a:cs typeface="Arial" pitchFamily="34" charset="0"/>
            </a:endParaRPr>
          </a:p>
        </p:txBody>
      </p:sp>
      <p:sp>
        <p:nvSpPr>
          <p:cNvPr id="128003" name="Content Placeholder 2"/>
          <p:cNvSpPr>
            <a:spLocks noGrp="1"/>
          </p:cNvSpPr>
          <p:nvPr>
            <p:ph idx="4294967295"/>
          </p:nvPr>
        </p:nvSpPr>
        <p:spPr>
          <a:xfrm>
            <a:off x="539552" y="1467704"/>
            <a:ext cx="7272808" cy="4580741"/>
          </a:xfrm>
          <a:solidFill>
            <a:srgbClr val="B2B2B2">
              <a:alpha val="58000"/>
            </a:srgbClr>
          </a:solidFill>
        </p:spPr>
        <p:txBody>
          <a:bodyPr wrap="square" lIns="91440" tIns="45720" bIns="45720">
            <a:spAutoFit/>
          </a:bodyPr>
          <a:lstStyle/>
          <a:p>
            <a:pPr marL="514350" indent="-514350" eaLnBrk="1" hangingPunct="1">
              <a:buClr>
                <a:srgbClr val="FFC000"/>
              </a:buClr>
              <a:buSzPct val="70000"/>
              <a:buAutoNum type="arabicPeriod"/>
            </a:pPr>
            <a:r>
              <a:rPr lang="zh-TW" altLang="en-US" sz="2800" b="1" dirty="0" smtClean="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由於</a:t>
            </a:r>
            <a:r>
              <a:rPr lang="zh-TW" altLang="en-US" sz="2800" b="1" dirty="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細胞組織複雜，進化論無法交代第一個細胞、甚或第一個蛋白質份子是如何而來的</a:t>
            </a:r>
            <a:r>
              <a:rPr lang="zh-TW" altLang="en-US" sz="2800" b="1" dirty="0" smtClean="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a:t>
            </a:r>
            <a:endParaRPr lang="en-US" altLang="zh-TW" sz="2800" b="1" dirty="0" smtClean="0">
              <a:solidFill>
                <a:srgbClr val="F8F8F8"/>
              </a:solidFill>
              <a:effectLst>
                <a:outerShdw blurRad="38100" dist="38100" dir="2700000" algn="tl">
                  <a:srgbClr val="000000">
                    <a:alpha val="43137"/>
                  </a:srgbClr>
                </a:outerShdw>
              </a:effectLst>
              <a:latin typeface="新細明體" pitchFamily="18" charset="-120"/>
              <a:ea typeface="新細明體" pitchFamily="18" charset="-120"/>
            </a:endParaRPr>
          </a:p>
          <a:p>
            <a:pPr marL="514350" indent="-514350" eaLnBrk="1" hangingPunct="1">
              <a:buClr>
                <a:srgbClr val="FFC000"/>
              </a:buClr>
              <a:buSzPct val="70000"/>
              <a:buFont typeface="Wingdings" pitchFamily="2" charset="2"/>
              <a:buAutoNum type="arabicPeriod"/>
            </a:pPr>
            <a:r>
              <a:rPr lang="zh-TW" altLang="en-US" sz="2800" b="1" dirty="0" smtClean="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我們</a:t>
            </a:r>
            <a:r>
              <a:rPr lang="zh-TW" altLang="en-US" sz="2800" b="1" dirty="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問：物種如何能轉變為另一物種？我們發現在自然界中沒有任何機制令物種進化。如以往確曾發生進化，地上應留有數之不盡的化石證據</a:t>
            </a:r>
            <a:r>
              <a:rPr lang="zh-TW" altLang="en-US" sz="2800" b="1" dirty="0" smtClean="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a:t>
            </a:r>
            <a:endParaRPr lang="en-US" altLang="zh-TW" sz="2800" b="1" dirty="0">
              <a:solidFill>
                <a:srgbClr val="F8F8F8"/>
              </a:solidFill>
              <a:effectLst>
                <a:outerShdw blurRad="38100" dist="38100" dir="2700000" algn="tl">
                  <a:srgbClr val="000000">
                    <a:alpha val="43137"/>
                  </a:srgbClr>
                </a:outerShdw>
              </a:effectLst>
              <a:latin typeface="新細明體" pitchFamily="18" charset="-120"/>
              <a:ea typeface="新細明體" pitchFamily="18" charset="-120"/>
            </a:endParaRPr>
          </a:p>
          <a:p>
            <a:pPr marL="514350" indent="-514350" eaLnBrk="1" hangingPunct="1">
              <a:buClr>
                <a:srgbClr val="FFC000"/>
              </a:buClr>
              <a:buSzPct val="70000"/>
              <a:buFont typeface="Wingdings" pitchFamily="2" charset="2"/>
              <a:buAutoNum type="arabicPeriod"/>
            </a:pPr>
            <a:r>
              <a:rPr lang="zh-TW" altLang="en-US" sz="2800" b="1" dirty="0" smtClean="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但</a:t>
            </a:r>
            <a:r>
              <a:rPr lang="zh-TW" altLang="en-US" sz="2800" b="1" dirty="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所見的是大批的生物突然之間在大地出現，故只顯示這些生物是受造的。</a:t>
            </a:r>
            <a:r>
              <a:rPr lang="en-US" altLang="zh-TW" sz="2800" b="1" dirty="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3.5</a:t>
            </a:r>
            <a:r>
              <a:rPr lang="zh-TW" altLang="en-US" sz="2800" b="1" dirty="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億件生物化石是一個強而有力的證據</a:t>
            </a:r>
            <a:r>
              <a:rPr lang="zh-TW" altLang="en-US" sz="2800" b="1" dirty="0" smtClean="0">
                <a:solidFill>
                  <a:srgbClr val="F8F8F8"/>
                </a:solidFill>
                <a:effectLst>
                  <a:outerShdw blurRad="38100" dist="38100" dir="2700000" algn="tl">
                    <a:srgbClr val="000000">
                      <a:alpha val="43137"/>
                    </a:srgbClr>
                  </a:outerShdw>
                </a:effectLst>
                <a:latin typeface="新細明體" pitchFamily="18" charset="-120"/>
                <a:ea typeface="新細明體" pitchFamily="18" charset="-120"/>
              </a:rPr>
              <a:t>。</a:t>
            </a:r>
            <a:endParaRPr lang="zh-TW" altLang="tr-TR" sz="2800" dirty="0" smtClean="0">
              <a:solidFill>
                <a:srgbClr val="F8F8F8"/>
              </a:solidFill>
            </a:endParaRPr>
          </a:p>
        </p:txBody>
      </p:sp>
      <p:sp>
        <p:nvSpPr>
          <p:cNvPr id="5" name="文字方塊 4"/>
          <p:cNvSpPr txBox="1"/>
          <p:nvPr/>
        </p:nvSpPr>
        <p:spPr>
          <a:xfrm>
            <a:off x="3059832" y="260648"/>
            <a:ext cx="4392488" cy="1354217"/>
          </a:xfrm>
          <a:prstGeom prst="rect">
            <a:avLst/>
          </a:prstGeom>
          <a:noFill/>
        </p:spPr>
        <p:txBody>
          <a:bodyPr wrap="square" rtlCol="0">
            <a:spAutoFit/>
          </a:bodyPr>
          <a:lstStyle/>
          <a:p>
            <a:pPr algn="ctr"/>
            <a:r>
              <a:rPr lang="zh-TW" altLang="zh-HK" sz="3200" b="1" dirty="0">
                <a:solidFill>
                  <a:srgbClr val="FFFF00"/>
                </a:solidFill>
              </a:rPr>
              <a:t>在開始時，我們說進化論者應解答三個</a:t>
            </a:r>
            <a:r>
              <a:rPr lang="zh-TW" altLang="zh-HK" sz="3200" b="1" dirty="0" smtClean="0">
                <a:solidFill>
                  <a:srgbClr val="FFFF00"/>
                </a:solidFill>
              </a:rPr>
              <a:t>問題</a:t>
            </a:r>
            <a:r>
              <a:rPr lang="zh-TW" altLang="en-US" sz="3200" b="1" dirty="0">
                <a:solidFill>
                  <a:srgbClr val="FFFF00"/>
                </a:solidFill>
              </a:rPr>
              <a:t>：</a:t>
            </a:r>
            <a:endParaRPr lang="zh-TW" altLang="zh-HK" sz="3200" b="1" dirty="0">
              <a:solidFill>
                <a:srgbClr val="FFFF00"/>
              </a:solidFill>
            </a:endParaRPr>
          </a:p>
          <a:p>
            <a:pPr algn="ctr"/>
            <a:endParaRPr lang="zh-HK" altLang="en-US" sz="1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003">
                                            <p:bg/>
                                          </p:spTgt>
                                        </p:tgtEl>
                                        <p:attrNameLst>
                                          <p:attrName>style.visibility</p:attrName>
                                        </p:attrNameLst>
                                      </p:cBhvr>
                                      <p:to>
                                        <p:strVal val="visible"/>
                                      </p:to>
                                    </p:set>
                                    <p:animEffect transition="in" filter="fade">
                                      <p:cBhvr>
                                        <p:cTn id="7" dur="1000"/>
                                        <p:tgtEl>
                                          <p:spTgt spid="128003">
                                            <p:bg/>
                                          </p:spTgt>
                                        </p:tgtEl>
                                      </p:cBhvr>
                                    </p:animEffect>
                                    <p:anim calcmode="lin" valueType="num">
                                      <p:cBhvr>
                                        <p:cTn id="8" dur="1000" fill="hold"/>
                                        <p:tgtEl>
                                          <p:spTgt spid="128003">
                                            <p:bg/>
                                          </p:spTgt>
                                        </p:tgtEl>
                                        <p:attrNameLst>
                                          <p:attrName>ppt_x</p:attrName>
                                        </p:attrNameLst>
                                      </p:cBhvr>
                                      <p:tavLst>
                                        <p:tav tm="0">
                                          <p:val>
                                            <p:strVal val="#ppt_x"/>
                                          </p:val>
                                        </p:tav>
                                        <p:tav tm="100000">
                                          <p:val>
                                            <p:strVal val="#ppt_x"/>
                                          </p:val>
                                        </p:tav>
                                      </p:tavLst>
                                    </p:anim>
                                    <p:anim calcmode="lin" valueType="num">
                                      <p:cBhvr>
                                        <p:cTn id="9" dur="1000" fill="hold"/>
                                        <p:tgtEl>
                                          <p:spTgt spid="12800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8003">
                                            <p:txEl>
                                              <p:pRg st="0" end="0"/>
                                            </p:txEl>
                                          </p:spTgt>
                                        </p:tgtEl>
                                        <p:attrNameLst>
                                          <p:attrName>style.visibility</p:attrName>
                                        </p:attrNameLst>
                                      </p:cBhvr>
                                      <p:to>
                                        <p:strVal val="visible"/>
                                      </p:to>
                                    </p:set>
                                    <p:animEffect transition="in" filter="fade">
                                      <p:cBhvr>
                                        <p:cTn id="14" dur="1000"/>
                                        <p:tgtEl>
                                          <p:spTgt spid="128003">
                                            <p:txEl>
                                              <p:pRg st="0" end="0"/>
                                            </p:txEl>
                                          </p:spTgt>
                                        </p:tgtEl>
                                      </p:cBhvr>
                                    </p:animEffect>
                                    <p:anim calcmode="lin" valueType="num">
                                      <p:cBhvr>
                                        <p:cTn id="15" dur="10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80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8003">
                                            <p:txEl>
                                              <p:pRg st="1" end="1"/>
                                            </p:txEl>
                                          </p:spTgt>
                                        </p:tgtEl>
                                        <p:attrNameLst>
                                          <p:attrName>style.visibility</p:attrName>
                                        </p:attrNameLst>
                                      </p:cBhvr>
                                      <p:to>
                                        <p:strVal val="visible"/>
                                      </p:to>
                                    </p:set>
                                    <p:animEffect transition="in" filter="fade">
                                      <p:cBhvr>
                                        <p:cTn id="21" dur="1000"/>
                                        <p:tgtEl>
                                          <p:spTgt spid="128003">
                                            <p:txEl>
                                              <p:pRg st="1" end="1"/>
                                            </p:txEl>
                                          </p:spTgt>
                                        </p:tgtEl>
                                      </p:cBhvr>
                                    </p:animEffect>
                                    <p:anim calcmode="lin" valueType="num">
                                      <p:cBhvr>
                                        <p:cTn id="22" dur="10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80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8003">
                                            <p:txEl>
                                              <p:pRg st="2" end="2"/>
                                            </p:txEl>
                                          </p:spTgt>
                                        </p:tgtEl>
                                        <p:attrNameLst>
                                          <p:attrName>style.visibility</p:attrName>
                                        </p:attrNameLst>
                                      </p:cBhvr>
                                      <p:to>
                                        <p:strVal val="visible"/>
                                      </p:to>
                                    </p:set>
                                    <p:animEffect transition="in" filter="fade">
                                      <p:cBhvr>
                                        <p:cTn id="28" dur="1000"/>
                                        <p:tgtEl>
                                          <p:spTgt spid="128003">
                                            <p:txEl>
                                              <p:pRg st="2" end="2"/>
                                            </p:txEl>
                                          </p:spTgt>
                                        </p:tgtEl>
                                      </p:cBhvr>
                                    </p:animEffect>
                                    <p:anim calcmode="lin" valueType="num">
                                      <p:cBhvr>
                                        <p:cTn id="29" dur="1000" fill="hold"/>
                                        <p:tgtEl>
                                          <p:spTgt spid="12800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800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uiExpand="1"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9525"/>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idx="4294967295"/>
          </p:nvPr>
        </p:nvSpPr>
        <p:spPr>
          <a:xfrm>
            <a:off x="2700338" y="333375"/>
            <a:ext cx="4751387" cy="1241425"/>
          </a:xfrm>
          <a:solidFill>
            <a:schemeClr val="bg2">
              <a:alpha val="50000"/>
            </a:schemeClr>
          </a:solidFill>
        </p:spPr>
        <p:txBody>
          <a:bodyPr/>
          <a:lstStyle/>
          <a:p>
            <a:pPr marL="0" indent="0" algn="l">
              <a:defRPr/>
            </a:pPr>
            <a:r>
              <a:rPr lang="zh-TW" altLang="en-US" sz="4000" b="1" smtClean="0">
                <a:solidFill>
                  <a:srgbClr val="FFCC00"/>
                </a:solidFill>
                <a:latin typeface="標楷體" pitchFamily="65" charset="-120"/>
                <a:ea typeface="標楷體" pitchFamily="65" charset="-120"/>
              </a:rPr>
              <a:t>科學是反達爾文論者科學是反無神論者</a:t>
            </a:r>
            <a:r>
              <a:rPr lang="zh-TW" altLang="tr-TR" sz="4000" b="1" smtClean="0">
                <a:solidFill>
                  <a:srgbClr val="FFCC00"/>
                </a:solidFill>
                <a:effectLst>
                  <a:outerShdw blurRad="38100" dist="38100" dir="2700000" algn="tl">
                    <a:srgbClr val="000000"/>
                  </a:outerShdw>
                </a:effectLst>
                <a:cs typeface="Arial" pitchFamily="34" charset="0"/>
              </a:rPr>
              <a:t> </a:t>
            </a:r>
            <a:endParaRPr lang="zh-TW" altLang="en-US" sz="4000" b="1" smtClean="0">
              <a:solidFill>
                <a:srgbClr val="FFCC00"/>
              </a:solidFill>
              <a:effectLst>
                <a:outerShdw blurRad="38100" dist="38100" dir="2700000" algn="tl">
                  <a:srgbClr val="000000"/>
                </a:outerShdw>
              </a:effectLst>
              <a:cs typeface="Arial" pitchFamily="34" charset="0"/>
            </a:endParaRPr>
          </a:p>
        </p:txBody>
      </p:sp>
      <p:sp>
        <p:nvSpPr>
          <p:cNvPr id="128003" name="Content Placeholder 2"/>
          <p:cNvSpPr>
            <a:spLocks noGrp="1"/>
          </p:cNvSpPr>
          <p:nvPr>
            <p:ph idx="4294967295"/>
          </p:nvPr>
        </p:nvSpPr>
        <p:spPr>
          <a:xfrm>
            <a:off x="1981200" y="1981200"/>
            <a:ext cx="6076950" cy="946150"/>
          </a:xfrm>
        </p:spPr>
        <p:txBody>
          <a:bodyPr lIns="91440" tIns="45720" bIns="45720">
            <a:spAutoFit/>
          </a:bodyPr>
          <a:lstStyle/>
          <a:p>
            <a:pPr marL="457200" indent="-457200" eaLnBrk="1" hangingPunct="1">
              <a:buClr>
                <a:srgbClr val="FFC000"/>
              </a:buClr>
              <a:buSzPct val="70000"/>
              <a:buFont typeface="Wingdings" pitchFamily="2" charset="2"/>
              <a:buChar char="q"/>
            </a:pPr>
            <a:r>
              <a:rPr lang="zh-TW" altLang="en-US" sz="2800" smtClean="0">
                <a:ea typeface="標楷體" pitchFamily="65" charset="-120"/>
              </a:rPr>
              <a:t>科學已打敗進化論者多年來誤導眾人的騙局</a:t>
            </a:r>
            <a:r>
              <a:rPr lang="zh-TW" altLang="tr-TR" sz="2800" smtClean="0"/>
              <a:t> </a:t>
            </a:r>
          </a:p>
        </p:txBody>
      </p:sp>
      <p:sp>
        <p:nvSpPr>
          <p:cNvPr id="2" name="Rectangle 1"/>
          <p:cNvSpPr>
            <a:spLocks noChangeArrowheads="1"/>
          </p:cNvSpPr>
          <p:nvPr/>
        </p:nvSpPr>
        <p:spPr bwMode="auto">
          <a:xfrm>
            <a:off x="755650" y="3267075"/>
            <a:ext cx="7345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spcBef>
                <a:spcPts val="700"/>
              </a:spcBef>
              <a:buClr>
                <a:srgbClr val="FFC000"/>
              </a:buClr>
              <a:buSzPct val="70000"/>
              <a:buFont typeface="Wingdings" pitchFamily="2" charset="2"/>
              <a:buChar char="q"/>
            </a:pPr>
            <a:r>
              <a:rPr lang="zh-TW" altLang="en-US" sz="2800">
                <a:solidFill>
                  <a:srgbClr val="FFFFFF"/>
                </a:solidFill>
              </a:rPr>
              <a:t>故科學是達爾文論者之至痛</a:t>
            </a:r>
          </a:p>
        </p:txBody>
      </p:sp>
      <p:sp>
        <p:nvSpPr>
          <p:cNvPr id="3" name="Rectangle 2"/>
          <p:cNvSpPr>
            <a:spLocks noChangeArrowheads="1"/>
          </p:cNvSpPr>
          <p:nvPr/>
        </p:nvSpPr>
        <p:spPr bwMode="auto">
          <a:xfrm>
            <a:off x="152400" y="4508500"/>
            <a:ext cx="72993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spcBef>
                <a:spcPts val="700"/>
              </a:spcBef>
              <a:buClr>
                <a:srgbClr val="FFC000"/>
              </a:buClr>
              <a:buSzPct val="70000"/>
              <a:buFont typeface="Wingdings" pitchFamily="2" charset="2"/>
              <a:buChar char="q"/>
            </a:pPr>
            <a:r>
              <a:rPr lang="zh-TW" altLang="en-US" sz="2800">
                <a:solidFill>
                  <a:srgbClr val="FFFFFF"/>
                </a:solidFill>
              </a:rPr>
              <a:t>科學是對信仰真主者的支持，科學有利於誠懇的信士</a:t>
            </a:r>
            <a:endParaRPr lang="zh-TW" altLang="tr-TR" sz="2800">
              <a:solidFill>
                <a:srgbClr val="FFFFFF"/>
              </a:solidFill>
            </a:endParaRPr>
          </a:p>
        </p:txBody>
      </p:sp>
    </p:spTree>
    <p:extLst>
      <p:ext uri="{BB962C8B-B14F-4D97-AF65-F5344CB8AC3E}">
        <p14:creationId xmlns:p14="http://schemas.microsoft.com/office/powerpoint/2010/main" val="2666087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8003">
                                            <p:txEl>
                                              <p:pRg st="0" end="0"/>
                                            </p:txEl>
                                          </p:spTgt>
                                        </p:tgtEl>
                                        <p:attrNameLst>
                                          <p:attrName>style.visibility</p:attrName>
                                        </p:attrNameLst>
                                      </p:cBhvr>
                                      <p:to>
                                        <p:strVal val="visible"/>
                                      </p:to>
                                    </p:set>
                                    <p:animEffect transition="in" filter="fade">
                                      <p:cBhvr>
                                        <p:cTn id="14" dur="1000"/>
                                        <p:tgtEl>
                                          <p:spTgt spid="128003">
                                            <p:txEl>
                                              <p:pRg st="0" end="0"/>
                                            </p:txEl>
                                          </p:spTgt>
                                        </p:tgtEl>
                                      </p:cBhvr>
                                    </p:animEffect>
                                    <p:anim calcmode="lin" valueType="num">
                                      <p:cBhvr>
                                        <p:cTn id="15" dur="10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8003">
                                            <p:txEl>
                                              <p:pRg st="0" end="0"/>
                                            </p:txEl>
                                          </p:spTgt>
                                        </p:tgtEl>
                                        <p:attrNameLst>
                                          <p:attrName>ppt_y</p:attrName>
                                        </p:attrNameLst>
                                      </p:cBhvr>
                                      <p:tavLst>
                                        <p:tav tm="0">
                                          <p:val>
                                            <p:strVal val="#ppt_y+.1"/>
                                          </p:val>
                                        </p:tav>
                                        <p:tav tm="100000">
                                          <p:val>
                                            <p:strVal val="#ppt_y"/>
                                          </p:val>
                                        </p:tav>
                                      </p:tavLst>
                                    </p:anim>
                                  </p:childTnLst>
                                </p:cTn>
                              </p:par>
                              <p:par>
                                <p:cTn id="17" presetID="37" presetClass="entr" presetSubtype="0" fill="hold" grpId="1" nodeType="withEffect">
                                  <p:stCondLst>
                                    <p:cond delay="0"/>
                                  </p:stCondLst>
                                  <p:childTnLst>
                                    <p:set>
                                      <p:cBhvr>
                                        <p:cTn id="18" dur="1" fill="hold">
                                          <p:stCondLst>
                                            <p:cond delay="0"/>
                                          </p:stCondLst>
                                        </p:cTn>
                                        <p:tgtEl>
                                          <p:spTgt spid="128003">
                                            <p:bg/>
                                          </p:spTgt>
                                        </p:tgtEl>
                                        <p:attrNameLst>
                                          <p:attrName>style.visibility</p:attrName>
                                        </p:attrNameLst>
                                      </p:cBhvr>
                                      <p:to>
                                        <p:strVal val="visible"/>
                                      </p:to>
                                    </p:set>
                                    <p:animEffect transition="in" filter="fade">
                                      <p:cBhvr>
                                        <p:cTn id="19" dur="1000"/>
                                        <p:tgtEl>
                                          <p:spTgt spid="128003">
                                            <p:bg/>
                                          </p:spTgt>
                                        </p:tgtEl>
                                      </p:cBhvr>
                                    </p:animEffect>
                                    <p:anim calcmode="lin" valueType="num">
                                      <p:cBhvr>
                                        <p:cTn id="20" dur="1000" fill="hold"/>
                                        <p:tgtEl>
                                          <p:spTgt spid="128003">
                                            <p:bg/>
                                          </p:spTgt>
                                        </p:tgtEl>
                                        <p:attrNameLst>
                                          <p:attrName>ppt_x</p:attrName>
                                        </p:attrNameLst>
                                      </p:cBhvr>
                                      <p:tavLst>
                                        <p:tav tm="0">
                                          <p:val>
                                            <p:strVal val="#ppt_x"/>
                                          </p:val>
                                        </p:tav>
                                        <p:tav tm="100000">
                                          <p:val>
                                            <p:strVal val="#ppt_x"/>
                                          </p:val>
                                        </p:tav>
                                      </p:tavLst>
                                    </p:anim>
                                    <p:anim calcmode="lin" valueType="num">
                                      <p:cBhvr>
                                        <p:cTn id="21" dur="900" decel="100000" fill="hold"/>
                                        <p:tgtEl>
                                          <p:spTgt spid="128003">
                                            <p:bg/>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8003">
                                            <p:bg/>
                                          </p:spTgt>
                                        </p:tgtEl>
                                        <p:attrNameLst>
                                          <p:attrName>ppt_y</p:attrName>
                                        </p:attrNameLst>
                                      </p:cBhvr>
                                      <p:tavLst>
                                        <p:tav tm="0">
                                          <p:val>
                                            <p:strVal val="#ppt_y-.03"/>
                                          </p:val>
                                        </p:tav>
                                        <p:tav tm="100000">
                                          <p:val>
                                            <p:strVal val="#ppt_y"/>
                                          </p:val>
                                        </p:tav>
                                      </p:tavLst>
                                    </p:anim>
                                  </p:childTnLst>
                                </p:cTn>
                              </p:par>
                              <p:par>
                                <p:cTn id="23" presetID="37" presetClass="entr" presetSubtype="0" fill="hold" grpId="1" nodeType="withEffect">
                                  <p:stCondLst>
                                    <p:cond delay="0"/>
                                  </p:stCondLst>
                                  <p:childTnLst>
                                    <p:set>
                                      <p:cBhvr>
                                        <p:cTn id="24" dur="1" fill="hold">
                                          <p:stCondLst>
                                            <p:cond delay="0"/>
                                          </p:stCondLst>
                                        </p:cTn>
                                        <p:tgtEl>
                                          <p:spTgt spid="128003">
                                            <p:txEl>
                                              <p:pRg st="0" end="0"/>
                                            </p:txEl>
                                          </p:spTgt>
                                        </p:tgtEl>
                                        <p:attrNameLst>
                                          <p:attrName>style.visibility</p:attrName>
                                        </p:attrNameLst>
                                      </p:cBhvr>
                                      <p:to>
                                        <p:strVal val="visible"/>
                                      </p:to>
                                    </p:set>
                                    <p:animEffect transition="in" filter="fade">
                                      <p:cBhvr>
                                        <p:cTn id="25" dur="1000"/>
                                        <p:tgtEl>
                                          <p:spTgt spid="128003">
                                            <p:txEl>
                                              <p:pRg st="0" end="0"/>
                                            </p:txEl>
                                          </p:spTgt>
                                        </p:tgtEl>
                                      </p:cBhvr>
                                    </p:animEffect>
                                    <p:anim calcmode="lin" valueType="num">
                                      <p:cBhvr>
                                        <p:cTn id="26" dur="10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28003">
                                            <p:txEl>
                                              <p:pRg st="0" end="0"/>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8003">
                                            <p:txEl>
                                              <p:pRg st="0" end="0"/>
                                            </p:txEl>
                                          </p:spTgt>
                                        </p:tgtEl>
                                        <p:attrNameLst>
                                          <p:attrName>ppt_y</p:attrName>
                                        </p:attrNameLst>
                                      </p:cBhvr>
                                      <p:tavLst>
                                        <p:tav tm="0">
                                          <p:val>
                                            <p:strVal val="#ppt_y-.03"/>
                                          </p:val>
                                        </p:tav>
                                        <p:tav tm="100000">
                                          <p:val>
                                            <p:strVal val="#ppt_y"/>
                                          </p:val>
                                        </p:tav>
                                      </p:tavLst>
                                    </p:anim>
                                  </p:childTnLst>
                                </p:cTn>
                              </p:par>
                            </p:childTnLst>
                          </p:cTn>
                        </p:par>
                        <p:par>
                          <p:cTn id="29" fill="hold" nodeType="afterGroup">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8003" grpId="0" build="p"/>
      <p:bldP spid="128003" grpId="1" build="allAtOnce" animBg="1"/>
      <p:bldP spid="2"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1606550" cy="2366963"/>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43362" name="Rectangle 2"/>
          <p:cNvSpPr>
            <a:spLocks/>
          </p:cNvSpPr>
          <p:nvPr/>
        </p:nvSpPr>
        <p:spPr bwMode="auto">
          <a:xfrm>
            <a:off x="1692275" y="1628775"/>
            <a:ext cx="64087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eaLnBrk="1" hangingPunct="1">
              <a:lnSpc>
                <a:spcPct val="110000"/>
              </a:lnSpc>
            </a:pPr>
            <a:r>
              <a:rPr lang="zh-TW" altLang="en-US" sz="2800">
                <a:solidFill>
                  <a:srgbClr val="FFFFFF"/>
                </a:solidFill>
                <a:latin typeface="標楷體" pitchFamily="65" charset="-120"/>
              </a:rPr>
              <a:t>科學方法和機構，並沒有迫使我們接受用唯物觀點去解釋世界的現象。但相反的，</a:t>
            </a:r>
            <a:r>
              <a:rPr lang="zh-TW" altLang="en-US" sz="2800" u="sng">
                <a:solidFill>
                  <a:srgbClr val="FFFFFF"/>
                </a:solidFill>
                <a:latin typeface="標楷體" pitchFamily="65" charset="-120"/>
              </a:rPr>
              <a:t>我們被迫跟隨一套天賦的潛在思考觀念及探究工具，用以創製一套唯物論的解釋</a:t>
            </a:r>
            <a:r>
              <a:rPr lang="zh-TW" altLang="en-US" sz="2800">
                <a:solidFill>
                  <a:srgbClr val="FFFFFF"/>
                </a:solidFill>
                <a:latin typeface="標楷體" pitchFamily="65" charset="-120"/>
              </a:rPr>
              <a:t>，不管這些解釋是如何反直覺，無論對新手來說是如何迷惑的觀念。此外，</a:t>
            </a:r>
            <a:r>
              <a:rPr lang="zh-TW" altLang="en-US" sz="2800" u="sng">
                <a:solidFill>
                  <a:srgbClr val="FFFFFF"/>
                </a:solidFill>
                <a:latin typeface="標楷體" pitchFamily="65" charset="-120"/>
              </a:rPr>
              <a:t>該唯物主義是絕對的，所以我們不可讓有神論踏出門外</a:t>
            </a:r>
            <a:r>
              <a:rPr lang="zh-TW" altLang="en-US" sz="2800">
                <a:solidFill>
                  <a:srgbClr val="FFFFFF"/>
                </a:solidFill>
                <a:latin typeface="標楷體" pitchFamily="65" charset="-120"/>
              </a:rPr>
              <a:t>。</a:t>
            </a:r>
            <a:endParaRPr lang="en-US" altLang="zh-TW" sz="2800" u="sng">
              <a:solidFill>
                <a:srgbClr val="FFFFFF"/>
              </a:solidFill>
              <a:latin typeface="標楷體" pitchFamily="65" charset="-120"/>
            </a:endParaRPr>
          </a:p>
        </p:txBody>
      </p:sp>
      <p:sp>
        <p:nvSpPr>
          <p:cNvPr id="143363" name="Rectangle 3"/>
          <p:cNvSpPr>
            <a:spLocks/>
          </p:cNvSpPr>
          <p:nvPr/>
        </p:nvSpPr>
        <p:spPr bwMode="auto">
          <a:xfrm>
            <a:off x="2627313" y="836613"/>
            <a:ext cx="5549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r>
              <a:rPr lang="zh-TW" altLang="en-US" sz="4000" b="1" u="sng">
                <a:solidFill>
                  <a:srgbClr val="FFCC00"/>
                </a:solidFill>
                <a:latin typeface="標楷體" pitchFamily="65" charset="-120"/>
              </a:rPr>
              <a:t>萊文頓</a:t>
            </a:r>
            <a:r>
              <a:rPr lang="zh-TW" altLang="en-US" sz="3200" b="1">
                <a:solidFill>
                  <a:srgbClr val="FFCC00"/>
                </a:solidFill>
                <a:latin typeface="標楷體" pitchFamily="65" charset="-120"/>
              </a:rPr>
              <a:t> (</a:t>
            </a:r>
            <a:r>
              <a:rPr lang="en-US" altLang="zh-TW" sz="3200" b="1">
                <a:solidFill>
                  <a:srgbClr val="FFCC00"/>
                </a:solidFill>
                <a:ea typeface="ヒラギノ角ゴ ProN W3"/>
                <a:cs typeface="Arial" pitchFamily="34" charset="0"/>
              </a:rPr>
              <a:t>Richard Lewontin)</a:t>
            </a:r>
          </a:p>
        </p:txBody>
      </p:sp>
      <p:sp>
        <p:nvSpPr>
          <p:cNvPr id="7" name="Rectangle 2"/>
          <p:cNvSpPr>
            <a:spLocks/>
          </p:cNvSpPr>
          <p:nvPr/>
        </p:nvSpPr>
        <p:spPr bwMode="auto">
          <a:xfrm>
            <a:off x="1763713" y="5373688"/>
            <a:ext cx="49672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spcBef>
                <a:spcPts val="700"/>
              </a:spcBef>
            </a:pPr>
            <a:r>
              <a:rPr lang="en-US" altLang="zh-TW" sz="1400" i="1">
                <a:solidFill>
                  <a:srgbClr val="FFFFFF"/>
                </a:solidFill>
                <a:ea typeface="ヒラギノ角ゴ ProN W3"/>
                <a:cs typeface="Arial" pitchFamily="34" charset="0"/>
              </a:rPr>
              <a:t>Richard Lewontin, "The Demon-Haunted World", The New York Review of Books, January 9, 1997, p. 28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500" fill="hold"/>
                                        <p:tgtEl>
                                          <p:spTgt spid="143363"/>
                                        </p:tgtEl>
                                        <p:attrNameLst>
                                          <p:attrName>ppt_w</p:attrName>
                                        </p:attrNameLst>
                                      </p:cBhvr>
                                      <p:tavLst>
                                        <p:tav tm="0">
                                          <p:val>
                                            <p:fltVal val="0"/>
                                          </p:val>
                                        </p:tav>
                                        <p:tav tm="100000">
                                          <p:val>
                                            <p:strVal val="#ppt_w"/>
                                          </p:val>
                                        </p:tav>
                                      </p:tavLst>
                                    </p:anim>
                                    <p:anim calcmode="lin" valueType="num">
                                      <p:cBhvr>
                                        <p:cTn id="8" dur="500" fill="hold"/>
                                        <p:tgtEl>
                                          <p:spTgt spid="143363"/>
                                        </p:tgtEl>
                                        <p:attrNameLst>
                                          <p:attrName>ppt_h</p:attrName>
                                        </p:attrNameLst>
                                      </p:cBhvr>
                                      <p:tavLst>
                                        <p:tav tm="0">
                                          <p:val>
                                            <p:fltVal val="0"/>
                                          </p:val>
                                        </p:tav>
                                        <p:tav tm="100000">
                                          <p:val>
                                            <p:strVal val="#ppt_h"/>
                                          </p:val>
                                        </p:tav>
                                      </p:tavLst>
                                    </p:anim>
                                    <p:animEffect transition="in" filter="fade">
                                      <p:cBhvr>
                                        <p:cTn id="9" dur="500"/>
                                        <p:tgtEl>
                                          <p:spTgt spid="143363"/>
                                        </p:tgtEl>
                                      </p:cBhvr>
                                    </p:animEffect>
                                  </p:childTnLst>
                                </p:cTn>
                              </p:par>
                            </p:childTnLst>
                          </p:cTn>
                        </p:par>
                        <p:par>
                          <p:cTn id="10" fill="hold" nodeType="afterGroup">
                            <p:stCondLst>
                              <p:cond delay="500"/>
                            </p:stCondLst>
                            <p:childTnLst>
                              <p:par>
                                <p:cTn id="11" presetID="10" presetClass="entr" presetSubtype="0" fill="hold" grpId="0" nodeType="afterEffect">
                                  <p:stCondLst>
                                    <p:cond delay="500"/>
                                  </p:stCondLst>
                                  <p:childTnLst>
                                    <p:set>
                                      <p:cBhvr>
                                        <p:cTn id="12" dur="1" fill="hold">
                                          <p:stCondLst>
                                            <p:cond delay="0"/>
                                          </p:stCondLst>
                                        </p:cTn>
                                        <p:tgtEl>
                                          <p:spTgt spid="143362"/>
                                        </p:tgtEl>
                                        <p:attrNameLst>
                                          <p:attrName>style.visibility</p:attrName>
                                        </p:attrNameLst>
                                      </p:cBhvr>
                                      <p:to>
                                        <p:strVal val="visible"/>
                                      </p:to>
                                    </p:set>
                                    <p:animEffect transition="in" filter="fade">
                                      <p:cBhvr>
                                        <p:cTn id="13" dur="500"/>
                                        <p:tgtEl>
                                          <p:spTgt spid="143362"/>
                                        </p:tgtEl>
                                      </p:cBhvr>
                                    </p:animEffect>
                                  </p:childTnLst>
                                </p:cTn>
                              </p:par>
                            </p:childTnLst>
                          </p:cTn>
                        </p:par>
                        <p:par>
                          <p:cTn id="14" fill="hold" nodeType="afterGroup">
                            <p:stCondLst>
                              <p:cond delay="1500"/>
                            </p:stCondLst>
                            <p:childTnLst>
                              <p:par>
                                <p:cTn id="15" presetID="10" presetClass="entr" presetSubtype="0"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P spid="143363" grpId="0"/>
      <p:bldP spid="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09" name="Rectangle 1"/>
          <p:cNvSpPr>
            <a:spLocks/>
          </p:cNvSpPr>
          <p:nvPr/>
        </p:nvSpPr>
        <p:spPr bwMode="auto">
          <a:xfrm>
            <a:off x="1908175" y="1989138"/>
            <a:ext cx="6048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39688" eaLnBrk="1" hangingPunct="1">
              <a:lnSpc>
                <a:spcPct val="120000"/>
              </a:lnSpc>
              <a:spcBef>
                <a:spcPts val="700"/>
              </a:spcBef>
            </a:pPr>
            <a:r>
              <a:rPr lang="zh-TW" altLang="en-US" sz="3600" b="1">
                <a:solidFill>
                  <a:srgbClr val="FFFFFF"/>
                </a:solidFill>
                <a:latin typeface="標楷體" pitchFamily="65" charset="-120"/>
              </a:rPr>
              <a:t>巧合已成為至高無上，在無神論的掩護下，雖未命名，但卻被秘密地崇拜了。</a:t>
            </a:r>
          </a:p>
        </p:txBody>
      </p:sp>
      <p:sp>
        <p:nvSpPr>
          <p:cNvPr id="7" name="Rectangle 3"/>
          <p:cNvSpPr>
            <a:spLocks/>
          </p:cNvSpPr>
          <p:nvPr/>
        </p:nvSpPr>
        <p:spPr bwMode="auto">
          <a:xfrm>
            <a:off x="2843213" y="1125538"/>
            <a:ext cx="60372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eaLnBrk="1" hangingPunct="1"/>
            <a:r>
              <a:rPr lang="zh-TW" altLang="en-US" sz="4400" b="1" u="sng">
                <a:solidFill>
                  <a:srgbClr val="FFCC00"/>
                </a:solidFill>
                <a:latin typeface="標楷體" pitchFamily="65" charset="-120"/>
              </a:rPr>
              <a:t>格拉斯</a:t>
            </a:r>
            <a:r>
              <a:rPr lang="zh-TW" altLang="en-US" sz="2800" b="1">
                <a:solidFill>
                  <a:srgbClr val="FFCC00"/>
                </a:solidFill>
                <a:latin typeface="標楷體" pitchFamily="65" charset="-120"/>
              </a:rPr>
              <a:t>(</a:t>
            </a:r>
            <a:r>
              <a:rPr lang="en-US" altLang="zh-TW" sz="2800" b="1">
                <a:solidFill>
                  <a:srgbClr val="FFCC00"/>
                </a:solidFill>
                <a:ea typeface="ヒラギノ角ゴ ProN W3"/>
                <a:cs typeface="Arial" pitchFamily="34" charset="0"/>
              </a:rPr>
              <a:t>Pierre-P Grassé ):</a:t>
            </a:r>
          </a:p>
        </p:txBody>
      </p:sp>
      <p:sp>
        <p:nvSpPr>
          <p:cNvPr id="8" name="Rectangle 2"/>
          <p:cNvSpPr>
            <a:spLocks/>
          </p:cNvSpPr>
          <p:nvPr/>
        </p:nvSpPr>
        <p:spPr bwMode="auto">
          <a:xfrm>
            <a:off x="1908175" y="4724400"/>
            <a:ext cx="467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spcBef>
                <a:spcPts val="700"/>
              </a:spcBef>
            </a:pPr>
            <a:r>
              <a:rPr lang="en-US" altLang="zh-TW" sz="1400" i="1">
                <a:solidFill>
                  <a:srgbClr val="FFFFFF"/>
                </a:solidFill>
                <a:ea typeface="ヒラギノ角ゴ ProN W3"/>
                <a:cs typeface="Arial" pitchFamily="34" charset="0"/>
              </a:rPr>
              <a:t>Pierre-P Grassé, Evolution of Living Organisms, New York: Academic Press, 1977, p. 107</a:t>
            </a:r>
          </a:p>
        </p:txBody>
      </p:sp>
      <p:pic>
        <p:nvPicPr>
          <p:cNvPr id="9" name="Picture 8" descr="http://upload.wikimedia.org/wikipedia/en/thumb/a/ab/Pierre-Paul_Grass%C3%A9.jpg/220px-Pierre-Paul_Grass%C3%A9.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96" r="12679"/>
          <a:stretch/>
        </p:blipFill>
        <p:spPr bwMode="auto">
          <a:xfrm>
            <a:off x="179136" y="160338"/>
            <a:ext cx="1544907"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5409"/>
                                        </p:tgtEl>
                                        <p:attrNameLst>
                                          <p:attrName>style.visibility</p:attrName>
                                        </p:attrNameLst>
                                      </p:cBhvr>
                                      <p:to>
                                        <p:strVal val="visible"/>
                                      </p:to>
                                    </p:set>
                                    <p:animEffect transition="in" filter="fade">
                                      <p:cBhvr>
                                        <p:cTn id="13" dur="500"/>
                                        <p:tgtEl>
                                          <p:spTgt spid="145409"/>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09" grpId="0"/>
      <p:bldP spid="7" grpId="0"/>
      <p:bldP spid="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5" name="Rectangle 1"/>
          <p:cNvSpPr>
            <a:spLocks/>
          </p:cNvSpPr>
          <p:nvPr/>
        </p:nvSpPr>
        <p:spPr bwMode="auto">
          <a:xfrm>
            <a:off x="1066800" y="2667000"/>
            <a:ext cx="6661150" cy="2971800"/>
          </a:xfrm>
          <a:prstGeom prst="rect">
            <a:avLst/>
          </a:prstGeom>
          <a:noFill/>
          <a:ln w="12700" cap="flat">
            <a:noFill/>
            <a:miter lim="800000"/>
            <a:headEnd type="none" w="med" len="med"/>
            <a:tailEnd type="none" w="med" len="med"/>
          </a:ln>
        </p:spPr>
        <p:txBody>
          <a:bodyPr lIns="0" tIns="0" rIns="40639" bIns="0" anchor="ctr"/>
          <a:lstStyle/>
          <a:p>
            <a:pPr marL="541338" indent="-501650" eaLnBrk="1" hangingPunct="1">
              <a:defRPr/>
            </a:pPr>
            <a:r>
              <a:rPr lang="zh-TW" altLang="en-US" sz="2400">
                <a:solidFill>
                  <a:srgbClr val="FFFFFF"/>
                </a:solidFill>
                <a:latin typeface="標楷體" pitchFamily="65" charset="-120"/>
                <a:sym typeface="Times New Roman" pitchFamily="18" charset="0"/>
              </a:rPr>
              <a:t>1- </a:t>
            </a:r>
            <a:r>
              <a:rPr lang="zh-TW" altLang="en-US" sz="2800">
                <a:solidFill>
                  <a:srgbClr val="FFFFFF"/>
                </a:solidFill>
                <a:latin typeface="標楷體" pitchFamily="65" charset="-120"/>
                <a:sym typeface="Times New Roman" pitchFamily="18" charset="0"/>
              </a:rPr>
              <a:t>在蛋白質鏈上的所有胺基酸都是有正確的類別及合適的排列次序 。</a:t>
            </a:r>
            <a:endParaRPr lang="en-US" altLang="zh-TW" sz="2800">
              <a:solidFill>
                <a:schemeClr val="tx1"/>
              </a:solidFill>
              <a:latin typeface="標楷體" pitchFamily="65" charset="-120"/>
            </a:endParaRPr>
          </a:p>
          <a:p>
            <a:pPr marL="541338" indent="-501650" eaLnBrk="1" hangingPunct="1">
              <a:defRPr/>
            </a:pPr>
            <a:r>
              <a:rPr lang="en-US" altLang="zh-TW" sz="2800">
                <a:solidFill>
                  <a:srgbClr val="FFFFFF"/>
                </a:solidFill>
                <a:latin typeface="標楷體" pitchFamily="65" charset="-120"/>
                <a:sym typeface="Times New Roman" pitchFamily="18" charset="0"/>
              </a:rPr>
              <a:t>2- </a:t>
            </a:r>
            <a:r>
              <a:rPr lang="zh-TW" altLang="en-US" sz="2800">
                <a:solidFill>
                  <a:srgbClr val="FFFFFF"/>
                </a:solidFill>
                <a:latin typeface="標楷體" pitchFamily="65" charset="-120"/>
                <a:sym typeface="Times New Roman" pitchFamily="18" charset="0"/>
              </a:rPr>
              <a:t>所有在蛋白質鏈上的</a:t>
            </a:r>
            <a:r>
              <a:rPr lang="zh-TW" altLang="en-US" sz="2800">
                <a:solidFill>
                  <a:srgbClr val="FFFFFF"/>
                </a:solidFill>
                <a:sym typeface="Times New Roman" pitchFamily="18" charset="0"/>
              </a:rPr>
              <a:t>胺</a:t>
            </a:r>
            <a:r>
              <a:rPr lang="zh-TW" altLang="en-US" sz="2800">
                <a:solidFill>
                  <a:srgbClr val="FFFFFF"/>
                </a:solidFill>
                <a:latin typeface="標楷體" pitchFamily="65" charset="-120"/>
                <a:sym typeface="Times New Roman" pitchFamily="18" charset="0"/>
              </a:rPr>
              <a:t>基酸都是</a:t>
            </a:r>
          </a:p>
          <a:p>
            <a:pPr marL="541338" indent="-501650" eaLnBrk="1" hangingPunct="1">
              <a:defRPr/>
            </a:pPr>
            <a:r>
              <a:rPr lang="zh-TW" altLang="en-US" sz="2800">
                <a:solidFill>
                  <a:srgbClr val="FFFFFF"/>
                </a:solidFill>
                <a:latin typeface="標楷體" pitchFamily="65" charset="-120"/>
                <a:sym typeface="Times New Roman" pitchFamily="18" charset="0"/>
              </a:rPr>
              <a:t>   左旋的 。</a:t>
            </a:r>
            <a:endParaRPr lang="en-US" altLang="zh-TW" sz="2800">
              <a:solidFill>
                <a:schemeClr val="tx1"/>
              </a:solidFill>
              <a:latin typeface="標楷體" pitchFamily="65" charset="-120"/>
            </a:endParaRPr>
          </a:p>
          <a:p>
            <a:pPr marL="541338" indent="-501650" eaLnBrk="1" hangingPunct="1">
              <a:defRPr/>
            </a:pPr>
            <a:r>
              <a:rPr lang="en-US" altLang="zh-TW" sz="2800">
                <a:solidFill>
                  <a:srgbClr val="FFFFFF"/>
                </a:solidFill>
                <a:latin typeface="標楷體" pitchFamily="65" charset="-120"/>
                <a:sym typeface="Times New Roman" pitchFamily="18" charset="0"/>
              </a:rPr>
              <a:t>3- </a:t>
            </a:r>
            <a:r>
              <a:rPr lang="zh-TW" altLang="en-US" sz="2800">
                <a:solidFill>
                  <a:srgbClr val="FFFFFF"/>
                </a:solidFill>
                <a:latin typeface="標楷體" pitchFamily="65" charset="-120"/>
                <a:sym typeface="Times New Roman" pitchFamily="18" charset="0"/>
              </a:rPr>
              <a:t>所有的</a:t>
            </a:r>
            <a:r>
              <a:rPr lang="zh-TW" altLang="en-US" sz="2800">
                <a:solidFill>
                  <a:srgbClr val="FFFFFF"/>
                </a:solidFill>
                <a:sym typeface="Times New Roman" pitchFamily="18" charset="0"/>
              </a:rPr>
              <a:t>胺</a:t>
            </a:r>
            <a:r>
              <a:rPr lang="zh-TW" altLang="en-US" sz="2800">
                <a:solidFill>
                  <a:srgbClr val="FFFFFF"/>
                </a:solidFill>
                <a:latin typeface="標楷體" pitchFamily="65" charset="-120"/>
                <a:sym typeface="Times New Roman" pitchFamily="18" charset="0"/>
              </a:rPr>
              <a:t>基酸都相互連在一起而形成</a:t>
            </a:r>
          </a:p>
          <a:p>
            <a:pPr marL="541338" indent="-501650" eaLnBrk="1" hangingPunct="1">
              <a:defRPr/>
            </a:pPr>
            <a:r>
              <a:rPr lang="zh-TW" altLang="en-US" sz="2800">
                <a:solidFill>
                  <a:srgbClr val="FFFFFF"/>
                </a:solidFill>
                <a:latin typeface="標楷體" pitchFamily="65" charset="-120"/>
                <a:sym typeface="Times New Roman" pitchFamily="18" charset="0"/>
              </a:rPr>
              <a:t>  「肽鍵」</a:t>
            </a:r>
            <a:r>
              <a:rPr lang="en-US" altLang="zh-TW" sz="2800" b="1">
                <a:solidFill>
                  <a:srgbClr val="FFFFFF"/>
                </a:solidFill>
                <a:latin typeface="Times New Roman" pitchFamily="18" charset="0"/>
                <a:cs typeface="Times New Roman" pitchFamily="18" charset="0"/>
                <a:sym typeface="Times New Roman" pitchFamily="18" charset="0"/>
              </a:rPr>
              <a:t>(</a:t>
            </a:r>
            <a:r>
              <a:rPr lang="en-US" altLang="zh-CN" sz="2800" b="1" i="1">
                <a:solidFill>
                  <a:srgbClr val="FFFFFF"/>
                </a:solidFill>
                <a:latin typeface="Times New Roman" pitchFamily="18" charset="0"/>
                <a:cs typeface="Times New Roman" pitchFamily="18" charset="0"/>
                <a:sym typeface="Times New Roman" pitchFamily="18" charset="0"/>
              </a:rPr>
              <a:t>peptide bond</a:t>
            </a:r>
            <a:r>
              <a:rPr lang="en-US" altLang="zh-TW" sz="2800" b="1">
                <a:latin typeface="Times New Roman" pitchFamily="18" charset="0"/>
                <a:cs typeface="Times New Roman" pitchFamily="18" charset="0"/>
                <a:sym typeface="Times New Roman" pitchFamily="18" charset="0"/>
              </a:rPr>
              <a:t> </a:t>
            </a:r>
            <a:r>
              <a:rPr lang="en-US" altLang="zh-TW" sz="2800" b="1">
                <a:solidFill>
                  <a:srgbClr val="FFFFCC"/>
                </a:solidFill>
                <a:latin typeface="Times New Roman" pitchFamily="18" charset="0"/>
                <a:cs typeface="Times New Roman" pitchFamily="18" charset="0"/>
                <a:sym typeface="Times New Roman" pitchFamily="18" charset="0"/>
              </a:rPr>
              <a:t>)</a:t>
            </a:r>
            <a:r>
              <a:rPr lang="zh-TW" altLang="en-US" sz="2800">
                <a:solidFill>
                  <a:srgbClr val="FFFFFF"/>
                </a:solidFill>
                <a:latin typeface="標楷體" pitchFamily="65" charset="-120"/>
                <a:sym typeface="Times New Roman" pitchFamily="18" charset="0"/>
              </a:rPr>
              <a:t>。</a:t>
            </a:r>
            <a:r>
              <a:rPr lang="zh-TW" altLang="en-US" sz="2400">
                <a:solidFill>
                  <a:schemeClr val="tx1"/>
                </a:solidFill>
                <a:effectLst>
                  <a:outerShdw blurRad="38100" dist="38100" dir="2700000" algn="tl">
                    <a:srgbClr val="FFFFFF"/>
                  </a:outerShdw>
                </a:effectLst>
                <a:ea typeface="ヒラギノ角ゴ ProN W3"/>
                <a:cs typeface="Arial" pitchFamily="34" charset="0"/>
              </a:rPr>
              <a:t> </a:t>
            </a:r>
          </a:p>
        </p:txBody>
      </p:sp>
      <p:sp>
        <p:nvSpPr>
          <p:cNvPr id="2" name="TextBox 1"/>
          <p:cNvSpPr txBox="1">
            <a:spLocks noChangeArrowheads="1"/>
          </p:cNvSpPr>
          <p:nvPr/>
        </p:nvSpPr>
        <p:spPr bwMode="auto">
          <a:xfrm>
            <a:off x="2133600" y="1371600"/>
            <a:ext cx="591026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r>
              <a:rPr lang="zh-TW" altLang="en-US" sz="3200" b="1">
                <a:solidFill>
                  <a:srgbClr val="FFFFFF"/>
                </a:solidFill>
                <a:latin typeface="Times New Roman" pitchFamily="18" charset="0"/>
                <a:sym typeface="Times New Roman" pitchFamily="18" charset="0"/>
              </a:rPr>
              <a:t>生成單個有用的蛋白質份子的</a:t>
            </a:r>
          </a:p>
          <a:p>
            <a:pPr algn="ctr" eaLnBrk="1" hangingPunct="1">
              <a:spcBef>
                <a:spcPts val="700"/>
              </a:spcBef>
            </a:pPr>
            <a:r>
              <a:rPr lang="zh-TW" altLang="en-US" sz="3200" b="1">
                <a:solidFill>
                  <a:srgbClr val="FFFFFF"/>
                </a:solidFill>
                <a:latin typeface="Times New Roman" pitchFamily="18" charset="0"/>
                <a:sym typeface="Times New Roman" pitchFamily="18" charset="0"/>
              </a:rPr>
              <a:t>三個基本條件</a:t>
            </a:r>
            <a:r>
              <a:rPr lang="zh-TW" altLang="en-US" sz="2400" b="1">
                <a:solidFill>
                  <a:srgbClr val="FFFFFF"/>
                </a:solidFill>
                <a:latin typeface="Times New Roman" pitchFamily="18" charset="0"/>
                <a:ea typeface="ヒラギノ角ゴ ProN W3"/>
                <a:cs typeface="Times New Roman" pitchFamily="18" charset="0"/>
                <a:sym typeface="Times New Roman" pitchFamily="18"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2225"/>
                                        </p:tgtEl>
                                        <p:attrNameLst>
                                          <p:attrName>style.visibility</p:attrName>
                                        </p:attrNameLst>
                                      </p:cBhvr>
                                      <p:to>
                                        <p:strVal val="visible"/>
                                      </p:to>
                                    </p:set>
                                    <p:animEffect transition="in" filter="fade">
                                      <p:cBhvr>
                                        <p:cTn id="13" dur="10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
          <p:cNvSpPr>
            <a:spLocks/>
          </p:cNvSpPr>
          <p:nvPr/>
        </p:nvSpPr>
        <p:spPr bwMode="auto">
          <a:xfrm>
            <a:off x="1331913" y="1844675"/>
            <a:ext cx="72009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541338" indent="-501650" eaLnBrk="1" hangingPunct="1">
              <a:spcBef>
                <a:spcPts val="700"/>
              </a:spcBef>
            </a:pPr>
            <a:r>
              <a:rPr lang="zh-CN" altLang="zh-TW" b="1">
                <a:solidFill>
                  <a:srgbClr val="FFCC00"/>
                </a:solidFill>
                <a:latin typeface="標楷體" pitchFamily="65" charset="-120"/>
              </a:rPr>
              <a:t>「</a:t>
            </a:r>
            <a:r>
              <a:rPr lang="zh-CN" altLang="en-US" b="1">
                <a:solidFill>
                  <a:srgbClr val="FFCC00"/>
                </a:solidFill>
                <a:latin typeface="標楷體" pitchFamily="65" charset="-120"/>
              </a:rPr>
              <a:t>我曾造化了你們，為什麼你們不承認真理呢</a:t>
            </a:r>
            <a:r>
              <a:rPr lang="en-US" altLang="zh-CN" b="1">
                <a:solidFill>
                  <a:srgbClr val="FFCC00"/>
                </a:solidFill>
                <a:latin typeface="標楷體" pitchFamily="65" charset="-120"/>
              </a:rPr>
              <a:t>?</a:t>
            </a:r>
            <a:r>
              <a:rPr lang="zh-CN" altLang="zh-TW" b="1">
                <a:solidFill>
                  <a:srgbClr val="FFCC00"/>
                </a:solidFill>
                <a:latin typeface="標楷體" pitchFamily="65" charset="-120"/>
              </a:rPr>
              <a:t>」</a:t>
            </a:r>
            <a:r>
              <a:rPr lang="zh-CN" altLang="en-US"/>
              <a:t> </a:t>
            </a:r>
            <a:endParaRPr lang="zh-TW" altLang="en-US" sz="3600" b="1">
              <a:solidFill>
                <a:srgbClr val="FFCC00"/>
              </a:solidFill>
              <a:ea typeface="ヒラギノ角ゴ ProN W3"/>
              <a:cs typeface="Arial" pitchFamily="34" charset="0"/>
            </a:endParaRPr>
          </a:p>
        </p:txBody>
      </p:sp>
      <p:sp>
        <p:nvSpPr>
          <p:cNvPr id="133124" name="Text Box 4"/>
          <p:cNvSpPr txBox="1">
            <a:spLocks noChangeArrowheads="1"/>
          </p:cNvSpPr>
          <p:nvPr/>
        </p:nvSpPr>
        <p:spPr bwMode="auto">
          <a:xfrm>
            <a:off x="4572000" y="3860800"/>
            <a:ext cx="3313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r>
              <a:rPr lang="en-US" altLang="zh-TW" sz="3200" b="1">
                <a:solidFill>
                  <a:srgbClr val="FFCC00"/>
                </a:solidFill>
              </a:rPr>
              <a:t>(</a:t>
            </a:r>
            <a:r>
              <a:rPr lang="zh-TW" altLang="en-US" sz="3200" b="1">
                <a:solidFill>
                  <a:srgbClr val="FFCC00"/>
                </a:solidFill>
              </a:rPr>
              <a:t>古蘭經 </a:t>
            </a:r>
            <a:r>
              <a:rPr lang="en-US" altLang="zh-TW" sz="3200" b="1">
                <a:solidFill>
                  <a:srgbClr val="FFCC00"/>
                </a:solidFill>
              </a:rPr>
              <a:t>56: 57)</a:t>
            </a:r>
            <a:endParaRPr lang="zh-CN" altLang="en-US" sz="3200"/>
          </a:p>
        </p:txBody>
      </p:sp>
    </p:spTree>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3"/>
          <p:cNvSpPr>
            <a:spLocks noGrp="1" noChangeArrowheads="1"/>
          </p:cNvSpPr>
          <p:nvPr>
            <p:ph type="body" idx="4294967295"/>
          </p:nvPr>
        </p:nvSpPr>
        <p:spPr>
          <a:xfrm>
            <a:off x="2735263" y="2852738"/>
            <a:ext cx="3671887" cy="1152525"/>
          </a:xfrm>
        </p:spPr>
        <p:txBody>
          <a:bodyPr/>
          <a:lstStyle/>
          <a:p>
            <a:pPr algn="ctr">
              <a:buFont typeface="Wingdings" pitchFamily="2" charset="2"/>
              <a:buNone/>
            </a:pPr>
            <a:r>
              <a:rPr lang="zh-TW" altLang="en-US" sz="4800" smtClean="0"/>
              <a:t>完</a:t>
            </a: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450975"/>
            <a:ext cx="5761037"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1"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3756025"/>
            <a:ext cx="25368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p:cNvSpPr>
            <a:spLocks/>
          </p:cNvSpPr>
          <p:nvPr/>
        </p:nvSpPr>
        <p:spPr bwMode="auto">
          <a:xfrm>
            <a:off x="3348038" y="692150"/>
            <a:ext cx="439261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5400" b="1">
                <a:solidFill>
                  <a:srgbClr val="FFFF4B"/>
                </a:solidFill>
              </a:rPr>
              <a:t>蛋白質的設計</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0-#ppt_w/2"/>
                                          </p:val>
                                        </p:tav>
                                        <p:tav tm="100000">
                                          <p:val>
                                            <p:strVal val="#ppt_x"/>
                                          </p:val>
                                        </p:tav>
                                      </p:tavLst>
                                    </p:anim>
                                    <p:anim calcmode="lin" valueType="num">
                                      <p:cBhvr additive="base">
                                        <p:cTn id="8" dur="500" fill="hold"/>
                                        <p:tgtEl>
                                          <p:spTgt spid="5120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51201"/>
                                        </p:tgtEl>
                                        <p:attrNameLst>
                                          <p:attrName>style.visibility</p:attrName>
                                        </p:attrNameLst>
                                      </p:cBhvr>
                                      <p:to>
                                        <p:strVal val="visible"/>
                                      </p:to>
                                    </p:set>
                                    <p:anim calcmode="lin" valueType="num">
                                      <p:cBhvr additive="base">
                                        <p:cTn id="12" dur="500" fill="hold"/>
                                        <p:tgtEl>
                                          <p:spTgt spid="51201"/>
                                        </p:tgtEl>
                                        <p:attrNameLst>
                                          <p:attrName>ppt_x</p:attrName>
                                        </p:attrNameLst>
                                      </p:cBhvr>
                                      <p:tavLst>
                                        <p:tav tm="0">
                                          <p:val>
                                            <p:strVal val="#ppt_x"/>
                                          </p:val>
                                        </p:tav>
                                        <p:tav tm="100000">
                                          <p:val>
                                            <p:strVal val="#ppt_x"/>
                                          </p:val>
                                        </p:tav>
                                      </p:tavLst>
                                    </p:anim>
                                    <p:anim calcmode="lin" valueType="num">
                                      <p:cBhvr additive="base">
                                        <p:cTn id="13" dur="500" fill="hold"/>
                                        <p:tgtEl>
                                          <p:spTgt spid="5120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3000"/>
                            </p:stCondLst>
                            <p:childTnLst>
                              <p:par>
                                <p:cTn id="15" presetID="1" presetClass="entr" presetSubtype="0" fill="hold" grpId="0" nodeType="afterEffect">
                                  <p:stCondLst>
                                    <p:cond delay="80"/>
                                  </p:stCondLst>
                                  <p:iterate type="lt">
                                    <p:tmAbs val="75"/>
                                  </p:iterate>
                                  <p:childTnLst>
                                    <p:set>
                                      <p:cBhvr>
                                        <p:cTn id="16" dur="1" fill="hold">
                                          <p:stCondLst>
                                            <p:cond delay="74"/>
                                          </p:stCondLst>
                                        </p:cTn>
                                        <p:tgtEl>
                                          <p:spTgt spid="5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71438"/>
            <a:ext cx="8929688" cy="6354762"/>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71438"/>
            <a:ext cx="2525713"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500"/>
                                  </p:stCondLst>
                                  <p:childTnLst>
                                    <p:set>
                                      <p:cBhvr>
                                        <p:cTn id="6" dur="1" fill="hold">
                                          <p:stCondLst>
                                            <p:cond delay="0"/>
                                          </p:stCondLst>
                                        </p:cTn>
                                        <p:tgtEl>
                                          <p:spTgt spid="46081"/>
                                        </p:tgtEl>
                                        <p:attrNameLst>
                                          <p:attrName>style.visibility</p:attrName>
                                        </p:attrNameLst>
                                      </p:cBhvr>
                                      <p:to>
                                        <p:strVal val="visible"/>
                                      </p:to>
                                    </p:set>
                                    <p:animEffect transition="in" filter="box(out)">
                                      <p:cBhvr>
                                        <p:cTn id="7" dur="500"/>
                                        <p:tgtEl>
                                          <p:spTgt spid="46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6082"/>
                                        </p:tgtEl>
                                        <p:attrNameLst>
                                          <p:attrName>style.visibility</p:attrName>
                                        </p:attrNameLst>
                                      </p:cBhvr>
                                      <p:to>
                                        <p:strVal val="visible"/>
                                      </p:to>
                                    </p:set>
                                    <p:animEffect transition="in" filter="wipe(up)">
                                      <p:cBhvr>
                                        <p:cTn id="12"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8" y="3543300"/>
            <a:ext cx="4635500" cy="340360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025" y="3705225"/>
            <a:ext cx="12954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9600" y="-203200"/>
            <a:ext cx="108585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descr="C:\Users\DD\Documents\Ceviri BG\Presentations\konferans evrim ing en son\slayt resimler\back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2000"/>
                                  </p:stCondLst>
                                  <p:childTnLst>
                                    <p:set>
                                      <p:cBhvr>
                                        <p:cTn id="6" dur="1" fill="hold">
                                          <p:stCondLst>
                                            <p:cond delay="0"/>
                                          </p:stCondLst>
                                        </p:cTn>
                                        <p:tgtEl>
                                          <p:spTgt spid="47106"/>
                                        </p:tgtEl>
                                        <p:attrNameLst>
                                          <p:attrName>style.visibility</p:attrName>
                                        </p:attrNameLst>
                                      </p:cBhvr>
                                      <p:to>
                                        <p:strVal val="visible"/>
                                      </p:to>
                                    </p:set>
                                    <p:animEffect transition="in" filter="box(out)">
                                      <p:cBhvr>
                                        <p:cTn id="7" dur="500"/>
                                        <p:tgtEl>
                                          <p:spTgt spid="4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wipe(up)">
                                      <p:cBhvr>
                                        <p:cTn id="12"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DD\Documents\Ceviri BG\Presentations\konferans evrim ing en son\slayt resimler\hayatin-koke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5588"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219200" y="3657600"/>
            <a:ext cx="591026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r>
              <a:rPr lang="zh-TW" altLang="en-US" sz="3200" b="1" dirty="0">
                <a:solidFill>
                  <a:srgbClr val="FFFFFF"/>
                </a:solidFill>
                <a:latin typeface="Times New Roman" pitchFamily="18" charset="0"/>
                <a:sym typeface="Times New Roman" pitchFamily="18" charset="0"/>
              </a:rPr>
              <a:t>在探究生命開始階段時，</a:t>
            </a:r>
          </a:p>
          <a:p>
            <a:pPr algn="ctr" eaLnBrk="1" hangingPunct="1">
              <a:spcBef>
                <a:spcPts val="700"/>
              </a:spcBef>
            </a:pPr>
            <a:r>
              <a:rPr lang="zh-TW" altLang="en-US" sz="3200" b="1" dirty="0">
                <a:solidFill>
                  <a:srgbClr val="FFFFFF"/>
                </a:solidFill>
                <a:latin typeface="Times New Roman" pitchFamily="18" charset="0"/>
                <a:sym typeface="Times New Roman" pitchFamily="18" charset="0"/>
              </a:rPr>
              <a:t>進化論便已跨台。</a:t>
            </a:r>
            <a:r>
              <a:rPr lang="zh-TW" altLang="en-US" sz="2400" b="1" dirty="0">
                <a:solidFill>
                  <a:srgbClr val="FFFFFF"/>
                </a:solidFill>
                <a:latin typeface="Times New Roman" pitchFamily="18" charset="0"/>
                <a:ea typeface="ヒラギノ角ゴ ProN W3"/>
                <a:cs typeface="Times New Roman" pitchFamily="18" charset="0"/>
                <a:sym typeface="Times New Roman" pitchFamily="18"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484188"/>
            <a:ext cx="8961438" cy="67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p:cNvGrpSpPr>
            <a:grpSpLocks/>
          </p:cNvGrpSpPr>
          <p:nvPr/>
        </p:nvGrpSpPr>
        <p:grpSpPr bwMode="auto">
          <a:xfrm>
            <a:off x="-9525" y="1621698"/>
            <a:ext cx="4759325" cy="4476405"/>
            <a:chOff x="14" y="38"/>
            <a:chExt cx="2535" cy="2643"/>
          </a:xfrm>
        </p:grpSpPr>
        <p:pic>
          <p:nvPicPr>
            <p:cNvPr id="29701" name="Picture 3"/>
            <p:cNvPicPr>
              <a:picLocks noChangeArrowheads="1"/>
            </p:cNvPicPr>
            <p:nvPr/>
          </p:nvPicPr>
          <p:blipFill rotWithShape="1">
            <a:blip r:embed="rId5">
              <a:extLst>
                <a:ext uri="{28A0092B-C50C-407E-A947-70E740481C1C}">
                  <a14:useLocalDpi xmlns:a14="http://schemas.microsoft.com/office/drawing/2010/main" val="0"/>
                </a:ext>
              </a:extLst>
            </a:blip>
            <a:srcRect t="1398" b="1453"/>
            <a:stretch/>
          </p:blipFill>
          <p:spPr bwMode="auto">
            <a:xfrm>
              <a:off x="14" y="38"/>
              <a:ext cx="2535" cy="2643"/>
            </a:xfrm>
            <a:prstGeom prst="rect">
              <a:avLst/>
            </a:prstGeom>
            <a:noFill/>
            <a:ln w="12700">
              <a:solidFill>
                <a:srgbClr val="1C1C1C"/>
              </a:solidFill>
              <a:miter lim="800000"/>
              <a:headEnd/>
              <a:tailEnd/>
            </a:ln>
            <a:extLst>
              <a:ext uri="{909E8E84-426E-40DD-AFC4-6F175D3DCCD1}">
                <a14:hiddenFill xmlns:a14="http://schemas.microsoft.com/office/drawing/2010/main">
                  <a:solidFill>
                    <a:srgbClr val="FFFFFF"/>
                  </a:solidFill>
                </a14:hiddenFill>
              </a:ext>
            </a:extLst>
          </p:spPr>
        </p:pic>
        <p:sp>
          <p:nvSpPr>
            <p:cNvPr id="29702" name="Rectangle 4"/>
            <p:cNvSpPr>
              <a:spLocks/>
            </p:cNvSpPr>
            <p:nvPr/>
          </p:nvSpPr>
          <p:spPr bwMode="auto">
            <a:xfrm>
              <a:off x="1495" y="425"/>
              <a:ext cx="49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r>
                <a:rPr lang="en-US" altLang="zh-TW" sz="500">
                  <a:solidFill>
                    <a:srgbClr val="0000A4"/>
                  </a:solidFill>
                  <a:ea typeface="ヒラギノ角ゴ ProN W3"/>
                  <a:cs typeface="Arial" pitchFamily="34" charset="0"/>
                </a:rPr>
                <a:t>THE DNA DATABANK OF THE CELL</a:t>
              </a:r>
            </a:p>
          </p:txBody>
        </p:sp>
        <p:sp>
          <p:nvSpPr>
            <p:cNvPr id="17415" name="Rectangle 5"/>
            <p:cNvSpPr>
              <a:spLocks/>
            </p:cNvSpPr>
            <p:nvPr/>
          </p:nvSpPr>
          <p:spPr bwMode="auto">
            <a:xfrm>
              <a:off x="1591" y="340"/>
              <a:ext cx="272" cy="64"/>
            </a:xfrm>
            <a:prstGeom prst="rect">
              <a:avLst/>
            </a:prstGeom>
            <a:noFill/>
            <a:ln>
              <a:noFill/>
            </a:ln>
            <a:extLst/>
          </p:spPr>
          <p:txBody>
            <a:bodyPr wrap="none" lIns="0" tIns="0" rIns="40639" bIns="0">
              <a:spAutoFit/>
            </a:bodyPr>
            <a:lstStyle/>
            <a:p>
              <a:pPr marL="39688" eaLnBrk="1" hangingPunct="1">
                <a:defRPr/>
              </a:pPr>
              <a:r>
                <a:rPr lang="en-US" sz="700" b="1" dirty="0">
                  <a:solidFill>
                    <a:srgbClr val="FFFFFF"/>
                  </a:solidFill>
                  <a:effectLst>
                    <a:outerShdw blurRad="38100" dist="38100" dir="2700000" algn="tl">
                      <a:srgbClr val="000000">
                        <a:alpha val="43137"/>
                      </a:srgbClr>
                    </a:outerShdw>
                  </a:effectLst>
                  <a:latin typeface="Arial" charset="0"/>
                  <a:ea typeface="ヒラギノ角ゴ ProN W3" pitchFamily="-106" charset="-128"/>
                  <a:cs typeface="Arial" charset="0"/>
                  <a:sym typeface="Arial" charset="0"/>
                </a:rPr>
                <a:t>NUCLEUS</a:t>
              </a:r>
            </a:p>
          </p:txBody>
        </p:sp>
        <p:sp>
          <p:nvSpPr>
            <p:cNvPr id="29704" name="Rectangle 6"/>
            <p:cNvSpPr>
              <a:spLocks/>
            </p:cNvSpPr>
            <p:nvPr/>
          </p:nvSpPr>
          <p:spPr bwMode="auto">
            <a:xfrm>
              <a:off x="2057" y="978"/>
              <a:ext cx="230"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r>
                <a:rPr lang="en-US" altLang="zh-TW" sz="500" dirty="0">
                  <a:solidFill>
                    <a:srgbClr val="0000A4"/>
                  </a:solidFill>
                  <a:ea typeface="ヒラギノ角ゴ ProN W3"/>
                  <a:cs typeface="Arial" pitchFamily="34" charset="0"/>
                </a:rPr>
                <a:t>HIGHWAYS</a:t>
              </a:r>
            </a:p>
          </p:txBody>
        </p:sp>
        <p:sp>
          <p:nvSpPr>
            <p:cNvPr id="17417" name="Rectangle 7"/>
            <p:cNvSpPr>
              <a:spLocks/>
            </p:cNvSpPr>
            <p:nvPr/>
          </p:nvSpPr>
          <p:spPr bwMode="auto">
            <a:xfrm>
              <a:off x="1967" y="854"/>
              <a:ext cx="408" cy="127"/>
            </a:xfrm>
            <a:prstGeom prst="rect">
              <a:avLst/>
            </a:prstGeom>
            <a:noFill/>
            <a:ln>
              <a:noFill/>
            </a:ln>
            <a:extLst/>
          </p:spPr>
          <p:txBody>
            <a:bodyPr wrap="none" lIns="0" tIns="0" rIns="40639" bIns="0">
              <a:spAutoFit/>
            </a:bodyPr>
            <a:lstStyle/>
            <a:p>
              <a:pPr marL="39688" algn="ctr" eaLnBrk="1" hangingPunct="1">
                <a:defRPr/>
              </a:pPr>
              <a:r>
                <a:rPr lang="en-US" sz="700" b="1" dirty="0">
                  <a:solidFill>
                    <a:srgbClr val="FFFFFF"/>
                  </a:solidFill>
                  <a:effectLst>
                    <a:outerShdw blurRad="38100" dist="38100" dir="2700000" algn="tl">
                      <a:srgbClr val="000000">
                        <a:alpha val="43137"/>
                      </a:srgbClr>
                    </a:outerShdw>
                  </a:effectLst>
                  <a:latin typeface="Arial" charset="0"/>
                  <a:ea typeface="ヒラギノ角ゴ ProN W3" pitchFamily="-106" charset="-128"/>
                  <a:cs typeface="Arial" charset="0"/>
                  <a:sym typeface="Arial" charset="0"/>
                </a:rPr>
                <a:t>ENDOPLASMIC </a:t>
              </a:r>
            </a:p>
            <a:p>
              <a:pPr marL="39688" algn="ctr" eaLnBrk="1" hangingPunct="1">
                <a:defRPr/>
              </a:pPr>
              <a:r>
                <a:rPr lang="en-US" sz="700" b="1" dirty="0">
                  <a:solidFill>
                    <a:srgbClr val="FFFFFF"/>
                  </a:solidFill>
                  <a:effectLst>
                    <a:outerShdw blurRad="38100" dist="38100" dir="2700000" algn="tl">
                      <a:srgbClr val="000000">
                        <a:alpha val="43137"/>
                      </a:srgbClr>
                    </a:outerShdw>
                  </a:effectLst>
                  <a:latin typeface="Arial" charset="0"/>
                  <a:ea typeface="ヒラギノ角ゴ ProN W3" pitchFamily="-106" charset="-128"/>
                  <a:cs typeface="Arial" charset="0"/>
                  <a:sym typeface="Arial" charset="0"/>
                </a:rPr>
                <a:t>RETICULUM</a:t>
              </a:r>
            </a:p>
          </p:txBody>
        </p:sp>
        <p:sp>
          <p:nvSpPr>
            <p:cNvPr id="29706" name="Rectangle 8"/>
            <p:cNvSpPr>
              <a:spLocks/>
            </p:cNvSpPr>
            <p:nvPr/>
          </p:nvSpPr>
          <p:spPr bwMode="auto">
            <a:xfrm>
              <a:off x="1840" y="1541"/>
              <a:ext cx="54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r>
                <a:rPr lang="en-US" altLang="zh-TW" sz="500" dirty="0">
                  <a:solidFill>
                    <a:srgbClr val="0000A4"/>
                  </a:solidFill>
                  <a:ea typeface="ヒラギノ角ゴ ProN W3"/>
                  <a:cs typeface="Arial" pitchFamily="34" charset="0"/>
                </a:rPr>
                <a:t>POWERSTATION OF THE CELL</a:t>
              </a:r>
            </a:p>
          </p:txBody>
        </p:sp>
        <p:sp>
          <p:nvSpPr>
            <p:cNvPr id="17419" name="Rectangle 9"/>
            <p:cNvSpPr>
              <a:spLocks/>
            </p:cNvSpPr>
            <p:nvPr/>
          </p:nvSpPr>
          <p:spPr bwMode="auto">
            <a:xfrm>
              <a:off x="1898" y="1466"/>
              <a:ext cx="420" cy="64"/>
            </a:xfrm>
            <a:prstGeom prst="rect">
              <a:avLst/>
            </a:prstGeom>
            <a:noFill/>
            <a:ln>
              <a:noFill/>
            </a:ln>
            <a:extLst/>
          </p:spPr>
          <p:txBody>
            <a:bodyPr wrap="none" lIns="0" tIns="0" rIns="40639" bIns="0">
              <a:spAutoFit/>
            </a:bodyPr>
            <a:lstStyle/>
            <a:p>
              <a:pPr marL="39688" eaLnBrk="1" hangingPunct="1">
                <a:defRPr/>
              </a:pPr>
              <a:r>
                <a:rPr lang="en-US" sz="700" b="1" dirty="0">
                  <a:solidFill>
                    <a:srgbClr val="FFFFFF"/>
                  </a:solidFill>
                  <a:effectLst>
                    <a:outerShdw blurRad="38100" dist="38100" dir="2700000" algn="tl">
                      <a:srgbClr val="000000">
                        <a:alpha val="43137"/>
                      </a:srgbClr>
                    </a:outerShdw>
                  </a:effectLst>
                  <a:latin typeface="Arial" charset="0"/>
                  <a:ea typeface="ヒラギノ角ゴ ProN W3" pitchFamily="-106" charset="-128"/>
                  <a:cs typeface="Arial" charset="0"/>
                  <a:sym typeface="Arial" charset="0"/>
                </a:rPr>
                <a:t>MITOCHONDRIA</a:t>
              </a:r>
            </a:p>
          </p:txBody>
        </p:sp>
        <p:sp>
          <p:nvSpPr>
            <p:cNvPr id="29708" name="Rectangle 10"/>
            <p:cNvSpPr>
              <a:spLocks/>
            </p:cNvSpPr>
            <p:nvPr/>
          </p:nvSpPr>
          <p:spPr bwMode="auto">
            <a:xfrm>
              <a:off x="724" y="2239"/>
              <a:ext cx="58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r>
                <a:rPr lang="en-US" altLang="zh-TW" sz="500">
                  <a:solidFill>
                    <a:srgbClr val="0000A4"/>
                  </a:solidFill>
                  <a:ea typeface="ヒラギノ角ゴ ProN W3"/>
                  <a:cs typeface="Arial" pitchFamily="34" charset="0"/>
                </a:rPr>
                <a:t>SELECTIVE GATES</a:t>
              </a:r>
            </a:p>
          </p:txBody>
        </p:sp>
        <p:sp>
          <p:nvSpPr>
            <p:cNvPr id="17421" name="Rectangle 11"/>
            <p:cNvSpPr>
              <a:spLocks/>
            </p:cNvSpPr>
            <p:nvPr/>
          </p:nvSpPr>
          <p:spPr bwMode="auto">
            <a:xfrm>
              <a:off x="629" y="2112"/>
              <a:ext cx="547" cy="127"/>
            </a:xfrm>
            <a:prstGeom prst="rect">
              <a:avLst/>
            </a:prstGeom>
            <a:noFill/>
            <a:ln>
              <a:noFill/>
            </a:ln>
            <a:extLst/>
          </p:spPr>
          <p:txBody>
            <a:bodyPr wrap="none" lIns="0" tIns="0" rIns="40639" bIns="0">
              <a:spAutoFit/>
            </a:bodyPr>
            <a:lstStyle/>
            <a:p>
              <a:pPr marL="39688" algn="ctr" eaLnBrk="1" hangingPunct="1">
                <a:defRPr/>
              </a:pPr>
              <a:r>
                <a:rPr lang="en-US" sz="700" b="1" dirty="0">
                  <a:solidFill>
                    <a:srgbClr val="FFFFFF"/>
                  </a:solidFill>
                  <a:effectLst>
                    <a:outerShdw blurRad="38100" dist="38100" dir="2700000" algn="tl">
                      <a:srgbClr val="000000">
                        <a:alpha val="43137"/>
                      </a:srgbClr>
                    </a:outerShdw>
                  </a:effectLst>
                  <a:latin typeface="Arial" charset="0"/>
                  <a:ea typeface="ヒラギノ角ゴ ProN W3" pitchFamily="-106" charset="-128"/>
                  <a:cs typeface="Arial" charset="0"/>
                  <a:sym typeface="Arial" charset="0"/>
                </a:rPr>
                <a:t>GATES OF THE CELL </a:t>
              </a:r>
            </a:p>
            <a:p>
              <a:pPr marL="39688" algn="ctr" eaLnBrk="1" hangingPunct="1">
                <a:defRPr/>
              </a:pPr>
              <a:r>
                <a:rPr lang="en-US" sz="700" b="1" dirty="0">
                  <a:solidFill>
                    <a:srgbClr val="FFFFFF"/>
                  </a:solidFill>
                  <a:effectLst>
                    <a:outerShdw blurRad="38100" dist="38100" dir="2700000" algn="tl">
                      <a:srgbClr val="000000">
                        <a:alpha val="43137"/>
                      </a:srgbClr>
                    </a:outerShdw>
                  </a:effectLst>
                  <a:latin typeface="Arial" charset="0"/>
                  <a:ea typeface="ヒラギノ角ゴ ProN W3" pitchFamily="-106" charset="-128"/>
                  <a:cs typeface="Arial" charset="0"/>
                  <a:sym typeface="Arial" charset="0"/>
                </a:rPr>
                <a:t>MEMBRANE</a:t>
              </a:r>
            </a:p>
          </p:txBody>
        </p:sp>
        <p:sp>
          <p:nvSpPr>
            <p:cNvPr id="29710" name="Rectangle 12"/>
            <p:cNvSpPr>
              <a:spLocks/>
            </p:cNvSpPr>
            <p:nvPr/>
          </p:nvSpPr>
          <p:spPr bwMode="auto">
            <a:xfrm>
              <a:off x="24" y="1768"/>
              <a:ext cx="536"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r>
                <a:rPr lang="en-US" altLang="zh-TW" sz="500" dirty="0">
                  <a:solidFill>
                    <a:srgbClr val="0000A4"/>
                  </a:solidFill>
                  <a:ea typeface="ヒラギノ角ゴ ProN W3"/>
                  <a:cs typeface="Arial" pitchFamily="34" charset="0"/>
                </a:rPr>
                <a:t>PROTECTIVE CELL MEMBRANE</a:t>
              </a:r>
            </a:p>
          </p:txBody>
        </p:sp>
        <p:sp>
          <p:nvSpPr>
            <p:cNvPr id="17423" name="Rectangle 13"/>
            <p:cNvSpPr>
              <a:spLocks/>
            </p:cNvSpPr>
            <p:nvPr/>
          </p:nvSpPr>
          <p:spPr bwMode="auto">
            <a:xfrm>
              <a:off x="61" y="1701"/>
              <a:ext cx="461" cy="64"/>
            </a:xfrm>
            <a:prstGeom prst="rect">
              <a:avLst/>
            </a:prstGeom>
            <a:noFill/>
            <a:ln>
              <a:noFill/>
            </a:ln>
            <a:extLst/>
          </p:spPr>
          <p:txBody>
            <a:bodyPr wrap="none" lIns="0" tIns="0" rIns="40639" bIns="0">
              <a:spAutoFit/>
            </a:bodyPr>
            <a:lstStyle/>
            <a:p>
              <a:pPr marL="39688" eaLnBrk="1" hangingPunct="1">
                <a:defRPr/>
              </a:pPr>
              <a:r>
                <a:rPr lang="en-US" sz="700" b="1" dirty="0">
                  <a:solidFill>
                    <a:srgbClr val="FFFFFF"/>
                  </a:solidFill>
                  <a:effectLst>
                    <a:outerShdw blurRad="38100" dist="38100" dir="2700000" algn="tl">
                      <a:srgbClr val="000000">
                        <a:alpha val="43137"/>
                      </a:srgbClr>
                    </a:outerShdw>
                  </a:effectLst>
                  <a:latin typeface="Arial" charset="0"/>
                  <a:ea typeface="ヒラギノ角ゴ ProN W3" pitchFamily="-106" charset="-128"/>
                  <a:cs typeface="Arial" charset="0"/>
                  <a:sym typeface="Arial" charset="0"/>
                </a:rPr>
                <a:t>CELL MEMBRANE</a:t>
              </a:r>
            </a:p>
          </p:txBody>
        </p:sp>
      </p:grpSp>
      <p:sp>
        <p:nvSpPr>
          <p:cNvPr id="3" name="文字方塊 2"/>
          <p:cNvSpPr txBox="1"/>
          <p:nvPr/>
        </p:nvSpPr>
        <p:spPr>
          <a:xfrm>
            <a:off x="2770972" y="2033837"/>
            <a:ext cx="886155" cy="461665"/>
          </a:xfrm>
          <a:prstGeom prst="rect">
            <a:avLst/>
          </a:prstGeom>
          <a:solidFill>
            <a:schemeClr val="tx1"/>
          </a:solidFill>
        </p:spPr>
        <p:txBody>
          <a:bodyPr wrap="square" rtlCol="0">
            <a:spAutoFit/>
          </a:bodyPr>
          <a:lstStyle/>
          <a:p>
            <a:pPr algn="ctr"/>
            <a:r>
              <a:rPr lang="zh-HK" altLang="en-US" sz="1400" b="1" dirty="0" smtClean="0">
                <a:solidFill>
                  <a:schemeClr val="bg1">
                    <a:lumMod val="20000"/>
                    <a:lumOff val="80000"/>
                  </a:schemeClr>
                </a:solidFill>
                <a:effectLst>
                  <a:outerShdw blurRad="38100" dist="38100" dir="2700000" algn="tl">
                    <a:srgbClr val="000000">
                      <a:alpha val="43137"/>
                    </a:srgbClr>
                  </a:outerShdw>
                </a:effectLst>
              </a:rPr>
              <a:t>細胞核</a:t>
            </a:r>
            <a:endParaRPr lang="en-US" altLang="zh-HK" sz="1400" b="1" dirty="0" smtClean="0">
              <a:solidFill>
                <a:schemeClr val="bg1">
                  <a:lumMod val="20000"/>
                  <a:lumOff val="80000"/>
                </a:schemeClr>
              </a:solidFill>
              <a:effectLst>
                <a:outerShdw blurRad="38100" dist="38100" dir="2700000" algn="tl">
                  <a:srgbClr val="000000">
                    <a:alpha val="43137"/>
                  </a:srgbClr>
                </a:outerShdw>
              </a:effectLst>
            </a:endParaRPr>
          </a:p>
          <a:p>
            <a:pPr algn="ctr"/>
            <a:r>
              <a:rPr lang="en-US" altLang="zh-HK" sz="1000" b="1" dirty="0" smtClean="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rPr>
              <a:t>DNA</a:t>
            </a:r>
            <a:r>
              <a:rPr lang="zh-HK" altLang="en-US" sz="1000" b="1" dirty="0" smtClean="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rPr>
              <a:t>資料庫</a:t>
            </a:r>
            <a:endParaRPr lang="zh-HK" altLang="en-US" sz="1000" b="1" dirty="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endParaRPr>
          </a:p>
        </p:txBody>
      </p:sp>
      <p:sp>
        <p:nvSpPr>
          <p:cNvPr id="18" name="文字方塊 17"/>
          <p:cNvSpPr txBox="1"/>
          <p:nvPr/>
        </p:nvSpPr>
        <p:spPr>
          <a:xfrm>
            <a:off x="3597048" y="2893108"/>
            <a:ext cx="886155" cy="461665"/>
          </a:xfrm>
          <a:prstGeom prst="rect">
            <a:avLst/>
          </a:prstGeom>
          <a:solidFill>
            <a:schemeClr val="tx1"/>
          </a:solidFill>
        </p:spPr>
        <p:txBody>
          <a:bodyPr wrap="square" rtlCol="0">
            <a:spAutoFit/>
          </a:bodyPr>
          <a:lstStyle/>
          <a:p>
            <a:pPr algn="ctr"/>
            <a:r>
              <a:rPr lang="zh-HK" altLang="en-US" sz="1400" b="1" dirty="0">
                <a:solidFill>
                  <a:schemeClr val="bg1">
                    <a:lumMod val="20000"/>
                    <a:lumOff val="80000"/>
                  </a:schemeClr>
                </a:solidFill>
                <a:effectLst>
                  <a:outerShdw blurRad="38100" dist="38100" dir="2700000" algn="tl">
                    <a:srgbClr val="000000">
                      <a:alpha val="43137"/>
                    </a:srgbClr>
                  </a:outerShdw>
                </a:effectLst>
              </a:rPr>
              <a:t>內質</a:t>
            </a:r>
            <a:r>
              <a:rPr lang="zh-HK" altLang="en-US" sz="1400" b="1" dirty="0" smtClean="0">
                <a:solidFill>
                  <a:schemeClr val="bg1">
                    <a:lumMod val="20000"/>
                    <a:lumOff val="80000"/>
                  </a:schemeClr>
                </a:solidFill>
                <a:effectLst>
                  <a:outerShdw blurRad="38100" dist="38100" dir="2700000" algn="tl">
                    <a:srgbClr val="000000">
                      <a:alpha val="43137"/>
                    </a:srgbClr>
                  </a:outerShdw>
                </a:effectLst>
              </a:rPr>
              <a:t>網</a:t>
            </a:r>
            <a:endParaRPr lang="en-US" altLang="zh-HK" sz="1400" b="1" dirty="0" smtClean="0">
              <a:solidFill>
                <a:schemeClr val="bg1">
                  <a:lumMod val="20000"/>
                  <a:lumOff val="80000"/>
                </a:schemeClr>
              </a:solidFill>
              <a:effectLst>
                <a:outerShdw blurRad="38100" dist="38100" dir="2700000" algn="tl">
                  <a:srgbClr val="000000">
                    <a:alpha val="43137"/>
                  </a:srgbClr>
                </a:outerShdw>
              </a:effectLst>
            </a:endParaRPr>
          </a:p>
          <a:p>
            <a:pPr algn="ctr"/>
            <a:r>
              <a:rPr lang="zh-HK" altLang="en-US" sz="1000" b="1" dirty="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rPr>
              <a:t>高速公路</a:t>
            </a:r>
          </a:p>
        </p:txBody>
      </p:sp>
      <p:sp>
        <p:nvSpPr>
          <p:cNvPr id="19" name="文字方塊 18"/>
          <p:cNvSpPr txBox="1"/>
          <p:nvPr/>
        </p:nvSpPr>
        <p:spPr>
          <a:xfrm>
            <a:off x="3476418" y="3976628"/>
            <a:ext cx="961726" cy="461665"/>
          </a:xfrm>
          <a:prstGeom prst="rect">
            <a:avLst/>
          </a:prstGeom>
          <a:solidFill>
            <a:schemeClr val="tx1"/>
          </a:solidFill>
        </p:spPr>
        <p:txBody>
          <a:bodyPr wrap="square" rtlCol="0">
            <a:spAutoFit/>
          </a:bodyPr>
          <a:lstStyle/>
          <a:p>
            <a:pPr algn="ctr"/>
            <a:r>
              <a:rPr lang="zh-HK" altLang="en-US" sz="1400" b="1" dirty="0" smtClean="0">
                <a:solidFill>
                  <a:schemeClr val="bg1">
                    <a:lumMod val="20000"/>
                    <a:lumOff val="80000"/>
                  </a:schemeClr>
                </a:solidFill>
                <a:effectLst>
                  <a:outerShdw blurRad="38100" dist="38100" dir="2700000" algn="tl">
                    <a:srgbClr val="000000">
                      <a:alpha val="43137"/>
                    </a:srgbClr>
                  </a:outerShdw>
                </a:effectLst>
              </a:rPr>
              <a:t>線粒體</a:t>
            </a:r>
            <a:endParaRPr lang="en-US" altLang="zh-HK" sz="1400" b="1" dirty="0" smtClean="0">
              <a:solidFill>
                <a:schemeClr val="bg1">
                  <a:lumMod val="20000"/>
                  <a:lumOff val="80000"/>
                </a:schemeClr>
              </a:solidFill>
              <a:effectLst>
                <a:outerShdw blurRad="38100" dist="38100" dir="2700000" algn="tl">
                  <a:srgbClr val="000000">
                    <a:alpha val="43137"/>
                  </a:srgbClr>
                </a:outerShdw>
              </a:effectLst>
            </a:endParaRPr>
          </a:p>
          <a:p>
            <a:pPr algn="ctr"/>
            <a:r>
              <a:rPr lang="zh-HK" altLang="en-US" sz="1000" b="1" dirty="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rPr>
              <a:t>細胞的發電站</a:t>
            </a:r>
          </a:p>
        </p:txBody>
      </p:sp>
      <p:sp>
        <p:nvSpPr>
          <p:cNvPr id="20" name="文字方塊 19"/>
          <p:cNvSpPr txBox="1"/>
          <p:nvPr/>
        </p:nvSpPr>
        <p:spPr>
          <a:xfrm>
            <a:off x="1145103" y="5102870"/>
            <a:ext cx="1274786" cy="461665"/>
          </a:xfrm>
          <a:prstGeom prst="rect">
            <a:avLst/>
          </a:prstGeom>
          <a:solidFill>
            <a:schemeClr val="tx1"/>
          </a:solidFill>
        </p:spPr>
        <p:txBody>
          <a:bodyPr wrap="square" rtlCol="0">
            <a:spAutoFit/>
          </a:bodyPr>
          <a:lstStyle/>
          <a:p>
            <a:pPr algn="ctr"/>
            <a:r>
              <a:rPr lang="zh-HK" altLang="en-US" sz="1400" b="1" dirty="0">
                <a:solidFill>
                  <a:schemeClr val="bg1">
                    <a:lumMod val="20000"/>
                    <a:lumOff val="80000"/>
                  </a:schemeClr>
                </a:solidFill>
                <a:effectLst>
                  <a:outerShdw blurRad="38100" dist="38100" dir="2700000" algn="tl">
                    <a:srgbClr val="000000">
                      <a:alpha val="43137"/>
                    </a:srgbClr>
                  </a:outerShdw>
                </a:effectLst>
              </a:rPr>
              <a:t>細胞膜的</a:t>
            </a:r>
            <a:r>
              <a:rPr lang="zh-HK" altLang="en-US" sz="1400" b="1" dirty="0" smtClean="0">
                <a:solidFill>
                  <a:schemeClr val="bg1">
                    <a:lumMod val="20000"/>
                    <a:lumOff val="80000"/>
                  </a:schemeClr>
                </a:solidFill>
                <a:effectLst>
                  <a:outerShdw blurRad="38100" dist="38100" dir="2700000" algn="tl">
                    <a:srgbClr val="000000">
                      <a:alpha val="43137"/>
                    </a:srgbClr>
                  </a:outerShdw>
                </a:effectLst>
              </a:rPr>
              <a:t>閘門</a:t>
            </a:r>
            <a:r>
              <a:rPr lang="zh-HK" altLang="en-US" sz="1000" b="1" dirty="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rPr>
              <a:t>選擇性的閘門</a:t>
            </a:r>
          </a:p>
        </p:txBody>
      </p:sp>
      <p:sp>
        <p:nvSpPr>
          <p:cNvPr id="21" name="文字方塊 20"/>
          <p:cNvSpPr txBox="1"/>
          <p:nvPr/>
        </p:nvSpPr>
        <p:spPr>
          <a:xfrm>
            <a:off x="78715" y="4400676"/>
            <a:ext cx="918619" cy="461665"/>
          </a:xfrm>
          <a:prstGeom prst="rect">
            <a:avLst/>
          </a:prstGeom>
          <a:solidFill>
            <a:schemeClr val="tx1"/>
          </a:solidFill>
        </p:spPr>
        <p:txBody>
          <a:bodyPr wrap="square" rtlCol="0">
            <a:spAutoFit/>
          </a:bodyPr>
          <a:lstStyle/>
          <a:p>
            <a:pPr algn="ctr"/>
            <a:r>
              <a:rPr lang="zh-HK" altLang="en-US" sz="1400" b="1" dirty="0" smtClean="0">
                <a:solidFill>
                  <a:schemeClr val="bg1">
                    <a:lumMod val="20000"/>
                    <a:lumOff val="80000"/>
                  </a:schemeClr>
                </a:solidFill>
                <a:effectLst>
                  <a:outerShdw blurRad="38100" dist="38100" dir="2700000" algn="tl">
                    <a:srgbClr val="000000">
                      <a:alpha val="43137"/>
                    </a:srgbClr>
                  </a:outerShdw>
                </a:effectLst>
              </a:rPr>
              <a:t>細胞膜</a:t>
            </a:r>
            <a:endParaRPr lang="en-US" altLang="zh-HK" sz="1400" b="1" dirty="0" smtClean="0">
              <a:solidFill>
                <a:schemeClr val="bg1">
                  <a:lumMod val="20000"/>
                  <a:lumOff val="80000"/>
                </a:schemeClr>
              </a:solidFill>
              <a:effectLst>
                <a:outerShdw blurRad="38100" dist="38100" dir="2700000" algn="tl">
                  <a:srgbClr val="000000">
                    <a:alpha val="43137"/>
                  </a:srgbClr>
                </a:outerShdw>
              </a:effectLst>
            </a:endParaRPr>
          </a:p>
          <a:p>
            <a:pPr algn="ctr"/>
            <a:r>
              <a:rPr lang="zh-HK" altLang="en-US" sz="1000" b="1" dirty="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rPr>
              <a:t>保護</a:t>
            </a:r>
            <a:r>
              <a:rPr lang="zh-HK" altLang="en-US" sz="1000" b="1" dirty="0" smtClean="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rPr>
              <a:t>膜</a:t>
            </a:r>
            <a:endParaRPr lang="zh-HK" altLang="en-US" sz="1000" b="1" dirty="0">
              <a:solidFill>
                <a:schemeClr val="accent1">
                  <a:lumMod val="60000"/>
                  <a:lumOff val="40000"/>
                </a:schemeClr>
              </a:solidFill>
              <a:effectLst>
                <a:outerShdw blurRad="38100" dist="38100" dir="2700000" algn="tl">
                  <a:srgbClr val="000000">
                    <a:alpha val="43137"/>
                  </a:srgbClr>
                </a:outerShdw>
              </a:effectLst>
              <a:latin typeface="新細明體" pitchFamily="18" charset="-120"/>
              <a:ea typeface="新細明體" pitchFamily="18" charset="-12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5221288"/>
            <a:ext cx="10795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825" y="2060575"/>
            <a:ext cx="196215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1006475"/>
            <a:ext cx="11017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1625600"/>
            <a:ext cx="122396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7938" y="3005138"/>
            <a:ext cx="15192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538" y="2360613"/>
            <a:ext cx="197485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3" y="2852738"/>
            <a:ext cx="20955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63" y="3284538"/>
            <a:ext cx="145891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3938" y="4095750"/>
            <a:ext cx="40322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C:\Users\DD\Documents\Ceviri BG\Presentations\konferans evrim ing en son\slayt resimler\back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706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70663"/>
                                        </p:tgtEl>
                                        <p:attrNameLst>
                                          <p:attrName>style.visibility</p:attrName>
                                        </p:attrNameLst>
                                      </p:cBhvr>
                                      <p:to>
                                        <p:strVal val="visible"/>
                                      </p:to>
                                    </p:set>
                                    <p:animEffect transition="in" filter="wipe(down)">
                                      <p:cBhvr>
                                        <p:cTn id="11" dur="500"/>
                                        <p:tgtEl>
                                          <p:spTgt spid="70663"/>
                                        </p:tgtEl>
                                      </p:cBhvr>
                                    </p:animEffect>
                                  </p:childTnLst>
                                </p:cTn>
                              </p:par>
                            </p:childTnLst>
                          </p:cTn>
                        </p:par>
                        <p:par>
                          <p:cTn id="12" fill="hold" nodeType="afterGroup">
                            <p:stCondLst>
                              <p:cond delay="500"/>
                            </p:stCondLst>
                            <p:childTnLst>
                              <p:par>
                                <p:cTn id="13" presetID="22" presetClass="entr" presetSubtype="4" fill="hold" nodeType="afterEffect">
                                  <p:stCondLst>
                                    <p:cond delay="500"/>
                                  </p:stCondLst>
                                  <p:childTnLst>
                                    <p:set>
                                      <p:cBhvr>
                                        <p:cTn id="14" dur="1" fill="hold">
                                          <p:stCondLst>
                                            <p:cond delay="0"/>
                                          </p:stCondLst>
                                        </p:cTn>
                                        <p:tgtEl>
                                          <p:spTgt spid="70665"/>
                                        </p:tgtEl>
                                        <p:attrNameLst>
                                          <p:attrName>style.visibility</p:attrName>
                                        </p:attrNameLst>
                                      </p:cBhvr>
                                      <p:to>
                                        <p:strVal val="visible"/>
                                      </p:to>
                                    </p:set>
                                    <p:animEffect transition="in" filter="wipe(down)">
                                      <p:cBhvr>
                                        <p:cTn id="15" dur="500"/>
                                        <p:tgtEl>
                                          <p:spTgt spid="70665"/>
                                        </p:tgtEl>
                                      </p:cBhvr>
                                    </p:animEffect>
                                  </p:childTnLst>
                                </p:cTn>
                              </p:par>
                            </p:childTnLst>
                          </p:cTn>
                        </p:par>
                        <p:par>
                          <p:cTn id="16" fill="hold" nodeType="afterGroup">
                            <p:stCondLst>
                              <p:cond delay="1500"/>
                            </p:stCondLst>
                            <p:childTnLst>
                              <p:par>
                                <p:cTn id="17" presetID="22" presetClass="entr" presetSubtype="4" fill="hold" nodeType="afterEffect">
                                  <p:stCondLst>
                                    <p:cond delay="500"/>
                                  </p:stCondLst>
                                  <p:childTnLst>
                                    <p:set>
                                      <p:cBhvr>
                                        <p:cTn id="18" dur="1" fill="hold">
                                          <p:stCondLst>
                                            <p:cond delay="0"/>
                                          </p:stCondLst>
                                        </p:cTn>
                                        <p:tgtEl>
                                          <p:spTgt spid="70664"/>
                                        </p:tgtEl>
                                        <p:attrNameLst>
                                          <p:attrName>style.visibility</p:attrName>
                                        </p:attrNameLst>
                                      </p:cBhvr>
                                      <p:to>
                                        <p:strVal val="visible"/>
                                      </p:to>
                                    </p:set>
                                    <p:animEffect transition="in" filter="wipe(down)">
                                      <p:cBhvr>
                                        <p:cTn id="19" dur="500"/>
                                        <p:tgtEl>
                                          <p:spTgt spid="7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p:cNvSpPr>
          <p:nvPr/>
        </p:nvSpPr>
        <p:spPr bwMode="auto">
          <a:xfrm>
            <a:off x="3902075" y="2062163"/>
            <a:ext cx="785813" cy="3467100"/>
          </a:xfrm>
          <a:prstGeom prst="rect">
            <a:avLst/>
          </a:prstGeom>
          <a:noFill/>
          <a:ln>
            <a:noFill/>
          </a:ln>
          <a:effectLst>
            <a:outerShdw blurRad="38100" dist="35921" dir="2700000" algn="ctr" rotWithShape="0">
              <a:schemeClr val="bg2">
                <a:alpha val="43137"/>
              </a:schemeClr>
            </a:outerShdw>
          </a:effectLst>
          <a:extLst/>
        </p:spPr>
        <p:txBody>
          <a:bodyPr wrap="none" lIns="0" tIns="0" rIns="40639" bIns="0" anchorCtr="1">
            <a:spAutoFit/>
          </a:bodyPr>
          <a:lstStyle/>
          <a:p>
            <a:pPr marL="39688" algn="ctr" eaLnBrk="1" hangingPunct="1">
              <a:spcBef>
                <a:spcPts val="700"/>
              </a:spcBef>
              <a:defRPr/>
            </a:pPr>
            <a:r>
              <a:rPr lang="en-US" altLang="zh-HK" sz="9400">
                <a:solidFill>
                  <a:srgbClr val="FFFFFF"/>
                </a:solidFill>
                <a:latin typeface="Arial Black" pitchFamily="34" charset="0"/>
                <a:ea typeface="ヒラギノ角ゴ ProN W3"/>
                <a:sym typeface="Arial Black" pitchFamily="34" charset="0"/>
              </a:rPr>
              <a:t>?</a:t>
            </a:r>
          </a:p>
          <a:p>
            <a:pPr marL="39688" algn="ctr" eaLnBrk="1" hangingPunct="1">
              <a:spcBef>
                <a:spcPts val="700"/>
              </a:spcBef>
              <a:defRPr/>
            </a:pPr>
            <a:endParaRPr lang="en-US" altLang="zh-HK" sz="9400">
              <a:solidFill>
                <a:srgbClr val="FFFFFF"/>
              </a:solidFill>
              <a:latin typeface="Arial Black" pitchFamily="34" charset="0"/>
              <a:ea typeface="ヒラギノ角ゴ ProN W3"/>
              <a:sym typeface="Arial Black" pitchFamily="34" charset="0"/>
            </a:endParaRPr>
          </a:p>
        </p:txBody>
      </p:sp>
      <p:grpSp>
        <p:nvGrpSpPr>
          <p:cNvPr id="2" name="Group 3"/>
          <p:cNvGrpSpPr>
            <a:grpSpLocks/>
          </p:cNvGrpSpPr>
          <p:nvPr/>
        </p:nvGrpSpPr>
        <p:grpSpPr bwMode="auto">
          <a:xfrm>
            <a:off x="2662238" y="1773238"/>
            <a:ext cx="3530600" cy="4102100"/>
            <a:chOff x="0" y="0"/>
            <a:chExt cx="2223" cy="2584"/>
          </a:xfrm>
        </p:grpSpPr>
        <p:sp>
          <p:nvSpPr>
            <p:cNvPr id="31750" name="Line 4"/>
            <p:cNvSpPr>
              <a:spLocks noChangeShapeType="1"/>
            </p:cNvSpPr>
            <p:nvPr/>
          </p:nvSpPr>
          <p:spPr bwMode="auto">
            <a:xfrm>
              <a:off x="0" y="52"/>
              <a:ext cx="2118" cy="2483"/>
            </a:xfrm>
            <a:prstGeom prst="line">
              <a:avLst/>
            </a:prstGeom>
            <a:noFill/>
            <a:ln w="406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sp>
          <p:nvSpPr>
            <p:cNvPr id="31751" name="Line 5"/>
            <p:cNvSpPr>
              <a:spLocks noChangeShapeType="1"/>
            </p:cNvSpPr>
            <p:nvPr/>
          </p:nvSpPr>
          <p:spPr bwMode="auto">
            <a:xfrm flipH="1">
              <a:off x="0" y="0"/>
              <a:ext cx="2223" cy="2584"/>
            </a:xfrm>
            <a:prstGeom prst="line">
              <a:avLst/>
            </a:prstGeom>
            <a:noFill/>
            <a:ln w="406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grpSp>
      <p:pic>
        <p:nvPicPr>
          <p:cNvPr id="31749"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2000"/>
                                  </p:stCondLst>
                                  <p:childTnLst>
                                    <p:set>
                                      <p:cBhvr>
                                        <p:cTn id="6" dur="1" fill="hold">
                                          <p:stCondLst>
                                            <p:cond delay="0"/>
                                          </p:stCondLst>
                                        </p:cTn>
                                        <p:tgtEl>
                                          <p:spTgt spid="71682"/>
                                        </p:tgtEl>
                                        <p:attrNameLst>
                                          <p:attrName>style.visibility</p:attrName>
                                        </p:attrNameLst>
                                      </p:cBhvr>
                                      <p:to>
                                        <p:strVal val="visible"/>
                                      </p:to>
                                    </p:set>
                                    <p:animEffect transition="in" filter="wipe(right)">
                                      <p:cBhvr>
                                        <p:cTn id="7" dur="500"/>
                                        <p:tgtEl>
                                          <p:spTgt spid="71682"/>
                                        </p:tgtEl>
                                      </p:cBhvr>
                                    </p:animEffect>
                                  </p:childTnLst>
                                </p:cTn>
                              </p:par>
                            </p:childTnLst>
                          </p:cTn>
                        </p:par>
                        <p:par>
                          <p:cTn id="8" fill="hold" nodeType="afterGroup">
                            <p:stCondLst>
                              <p:cond delay="2500"/>
                            </p:stCondLst>
                            <p:childTnLst>
                              <p:par>
                                <p:cTn id="9" presetID="22" presetClass="exit" presetSubtype="4" fill="hold" grpId="1" nodeType="afterEffect">
                                  <p:stCondLst>
                                    <p:cond delay="2500"/>
                                  </p:stCondLst>
                                  <p:childTnLst>
                                    <p:animEffect transition="out" filter="wipe(down)">
                                      <p:cBhvr>
                                        <p:cTn id="10" dur="500"/>
                                        <p:tgtEl>
                                          <p:spTgt spid="71682"/>
                                        </p:tgtEl>
                                      </p:cBhvr>
                                    </p:animEffect>
                                    <p:set>
                                      <p:cBhvr>
                                        <p:cTn id="11" dur="1" fill="hold">
                                          <p:stCondLst>
                                            <p:cond delay="499"/>
                                          </p:stCondLst>
                                        </p:cTn>
                                        <p:tgtEl>
                                          <p:spTgt spid="71682"/>
                                        </p:tgtEl>
                                        <p:attrNameLst>
                                          <p:attrName>style.visibility</p:attrName>
                                        </p:attrNameLst>
                                      </p:cBhvr>
                                      <p:to>
                                        <p:strVal val="hidden"/>
                                      </p:to>
                                    </p:set>
                                  </p:childTnLst>
                                </p:cTn>
                              </p:par>
                            </p:childTnLst>
                          </p:cTn>
                        </p:par>
                        <p:par>
                          <p:cTn id="12" fill="hold" nodeType="afterGroup">
                            <p:stCondLst>
                              <p:cond delay="5500"/>
                            </p:stCondLst>
                            <p:childTnLst>
                              <p:par>
                                <p:cTn id="13" presetID="2" presetClass="entr" presetSubtype="1" fill="hold" nodeType="afterEffect">
                                  <p:stCondLst>
                                    <p:cond delay="1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P spid="71682" grpId="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1728788" cy="163353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3010" name="Rectangle 2"/>
          <p:cNvSpPr>
            <a:spLocks/>
          </p:cNvSpPr>
          <p:nvPr/>
        </p:nvSpPr>
        <p:spPr bwMode="auto">
          <a:xfrm>
            <a:off x="1619672" y="1628775"/>
            <a:ext cx="6120680" cy="3632200"/>
          </a:xfrm>
          <a:prstGeom prst="rect">
            <a:avLst/>
          </a:prstGeom>
          <a:noFill/>
          <a:ln w="12700" cap="flat">
            <a:noFill/>
            <a:miter lim="800000"/>
            <a:headEnd type="none" w="med" len="med"/>
            <a:tailEnd type="none" w="med" len="med"/>
          </a:ln>
        </p:spPr>
        <p:txBody>
          <a:bodyPr lIns="0" tIns="0" rIns="40639" bIns="0" anchor="ctr"/>
          <a:lstStyle/>
          <a:p>
            <a:pPr marL="361950" indent="-361950" eaLnBrk="1" hangingPunct="1">
              <a:defRPr/>
            </a:pPr>
            <a:r>
              <a:rPr lang="en-US" altLang="zh-TW" sz="2800" b="1" dirty="0">
                <a:solidFill>
                  <a:srgbClr val="FFFFFF"/>
                </a:solidFill>
                <a:effectLst>
                  <a:outerShdw blurRad="38100" dist="38100" dir="2700000" algn="tl">
                    <a:srgbClr val="808080"/>
                  </a:outerShdw>
                </a:effectLst>
                <a:latin typeface="標楷體" pitchFamily="65" charset="-120"/>
              </a:rPr>
              <a:t>「</a:t>
            </a:r>
            <a:r>
              <a:rPr lang="zh-TW" altLang="en-US" sz="2800" b="1" dirty="0">
                <a:solidFill>
                  <a:srgbClr val="FFFFFF"/>
                </a:solidFill>
                <a:effectLst>
                  <a:outerShdw blurRad="38100" dist="38100" dir="2700000" algn="tl">
                    <a:srgbClr val="808080"/>
                  </a:outerShdw>
                </a:effectLst>
                <a:latin typeface="標楷體" pitchFamily="65" charset="-120"/>
              </a:rPr>
              <a:t>生物或是以完整的形態出現在地球上的，或者不是。如果不是，它們必然是從先前的物種逐步發展而來。</a:t>
            </a:r>
            <a:r>
              <a:rPr lang="zh-TW" altLang="en-US" sz="2800" b="1" u="sng" dirty="0">
                <a:solidFill>
                  <a:srgbClr val="FFFFFF"/>
                </a:solidFill>
                <a:effectLst>
                  <a:outerShdw blurRad="38100" dist="38100" dir="2700000" algn="tl">
                    <a:srgbClr val="808080"/>
                  </a:outerShdw>
                </a:effectLst>
                <a:latin typeface="標楷體" pitchFamily="65" charset="-120"/>
              </a:rPr>
              <a:t>如果它們確是以完整的狀態出現的，它們就必然是被某種全能的智慧創造出來的</a:t>
            </a:r>
            <a:r>
              <a:rPr lang="zh-TW" altLang="en-US" sz="2800" b="1" dirty="0">
                <a:solidFill>
                  <a:srgbClr val="FFFFFF"/>
                </a:solidFill>
                <a:effectLst>
                  <a:outerShdw blurRad="38100" dist="38100" dir="2700000" algn="tl">
                    <a:srgbClr val="808080"/>
                  </a:outerShdw>
                </a:effectLst>
                <a:latin typeface="標楷體" pitchFamily="65" charset="-120"/>
              </a:rPr>
              <a:t>。」</a:t>
            </a:r>
            <a:r>
              <a:rPr lang="zh-TW" altLang="en-US" sz="2600" b="1" u="sng" dirty="0">
                <a:solidFill>
                  <a:srgbClr val="FFFFFF"/>
                </a:solidFill>
                <a:effectLst>
                  <a:outerShdw blurRad="38100" dist="38100" dir="2700000" algn="tl">
                    <a:srgbClr val="808080"/>
                  </a:outerShdw>
                </a:effectLst>
                <a:ea typeface="ヒラギノ角ゴ ProN W3"/>
                <a:cs typeface="Arial" pitchFamily="34" charset="0"/>
              </a:rPr>
              <a:t> </a:t>
            </a:r>
            <a:endParaRPr lang="en-US" altLang="zh-TW" sz="2600" b="1" u="sng" dirty="0">
              <a:solidFill>
                <a:srgbClr val="FFFFFF"/>
              </a:solidFill>
              <a:effectLst>
                <a:outerShdw blurRad="38100" dist="38100" dir="2700000" algn="tl">
                  <a:srgbClr val="808080"/>
                </a:outerShdw>
              </a:effectLst>
              <a:ea typeface="ヒラギノ角ゴ ProN W3"/>
              <a:cs typeface="Arial" pitchFamily="34" charset="0"/>
            </a:endParaRPr>
          </a:p>
        </p:txBody>
      </p:sp>
      <p:sp>
        <p:nvSpPr>
          <p:cNvPr id="43011" name="Rectangle 3"/>
          <p:cNvSpPr>
            <a:spLocks/>
          </p:cNvSpPr>
          <p:nvPr/>
        </p:nvSpPr>
        <p:spPr bwMode="auto">
          <a:xfrm>
            <a:off x="2054225" y="5297488"/>
            <a:ext cx="4533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Douglas J. Futuyma, Science on Trial, Pantheon Books, New York, 1983, p. 197.</a:t>
            </a:r>
          </a:p>
        </p:txBody>
      </p:sp>
      <p:sp>
        <p:nvSpPr>
          <p:cNvPr id="43012" name="Rectangle 4"/>
          <p:cNvSpPr>
            <a:spLocks/>
          </p:cNvSpPr>
          <p:nvPr/>
        </p:nvSpPr>
        <p:spPr bwMode="auto">
          <a:xfrm>
            <a:off x="2057400" y="1295400"/>
            <a:ext cx="6019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r>
              <a:rPr lang="zh-TW" altLang="en-US" sz="3200" b="1" u="sng">
                <a:solidFill>
                  <a:srgbClr val="FFCC00"/>
                </a:solidFill>
              </a:rPr>
              <a:t>弗圖瑪</a:t>
            </a:r>
            <a:r>
              <a:rPr lang="zh-TW" altLang="en-US" sz="3200" b="1">
                <a:solidFill>
                  <a:srgbClr val="FFCC00"/>
                </a:solidFill>
                <a:ea typeface="新細明體" pitchFamily="18" charset="-120"/>
              </a:rPr>
              <a:t> (</a:t>
            </a:r>
            <a:r>
              <a:rPr lang="en-US" altLang="zh-TW" sz="3200" b="1">
                <a:solidFill>
                  <a:srgbClr val="FFCC00"/>
                </a:solidFill>
                <a:ea typeface="ヒラギノ角ゴ ProN W3"/>
                <a:cs typeface="Arial" pitchFamily="34" charset="0"/>
              </a:rPr>
              <a:t>Douglas J. Futuyma)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500" fill="hold"/>
                                        <p:tgtEl>
                                          <p:spTgt spid="43012"/>
                                        </p:tgtEl>
                                        <p:attrNameLst>
                                          <p:attrName>ppt_w</p:attrName>
                                        </p:attrNameLst>
                                      </p:cBhvr>
                                      <p:tavLst>
                                        <p:tav tm="0">
                                          <p:val>
                                            <p:fltVal val="0"/>
                                          </p:val>
                                        </p:tav>
                                        <p:tav tm="100000">
                                          <p:val>
                                            <p:strVal val="#ppt_w"/>
                                          </p:val>
                                        </p:tav>
                                      </p:tavLst>
                                    </p:anim>
                                    <p:anim calcmode="lin" valueType="num">
                                      <p:cBhvr>
                                        <p:cTn id="8" dur="500" fill="hold"/>
                                        <p:tgtEl>
                                          <p:spTgt spid="43012"/>
                                        </p:tgtEl>
                                        <p:attrNameLst>
                                          <p:attrName>ppt_h</p:attrName>
                                        </p:attrNameLst>
                                      </p:cBhvr>
                                      <p:tavLst>
                                        <p:tav tm="0">
                                          <p:val>
                                            <p:fltVal val="0"/>
                                          </p:val>
                                        </p:tav>
                                        <p:tav tm="100000">
                                          <p:val>
                                            <p:strVal val="#ppt_h"/>
                                          </p:val>
                                        </p:tav>
                                      </p:tavLst>
                                    </p:anim>
                                    <p:animEffect transition="in" filter="fade">
                                      <p:cBhvr>
                                        <p:cTn id="9" dur="500"/>
                                        <p:tgtEl>
                                          <p:spTgt spid="43012"/>
                                        </p:tgtEl>
                                      </p:cBhvr>
                                    </p:animEffect>
                                  </p:childTnLst>
                                </p:cTn>
                              </p:par>
                            </p:childTnLst>
                          </p:cTn>
                        </p:par>
                        <p:par>
                          <p:cTn id="10" fill="hold" nodeType="afterGroup">
                            <p:stCondLst>
                              <p:cond delay="500"/>
                            </p:stCondLst>
                            <p:childTnLst>
                              <p:par>
                                <p:cTn id="11" presetID="0" presetClass="entr" presetSubtype="0" fill="hold" grpId="0" nodeType="afterEffect">
                                  <p:stCondLst>
                                    <p:cond delay="500"/>
                                  </p:stCondLst>
                                  <p:childTnLst>
                                    <p:set>
                                      <p:cBhvr>
                                        <p:cTn id="12" dur="1" fill="hold">
                                          <p:stCondLst>
                                            <p:cond delay="999"/>
                                          </p:stCondLst>
                                        </p:cTn>
                                        <p:tgtEl>
                                          <p:spTgt spid="43010"/>
                                        </p:tgtEl>
                                        <p:attrNameLst>
                                          <p:attrName>style.visibility</p:attrName>
                                        </p:attrNameLst>
                                      </p:cBhvr>
                                      <p:to>
                                        <p:strVal val="visible"/>
                                      </p:to>
                                    </p:set>
                                  </p:childTnLst>
                                </p:cTn>
                              </p:par>
                            </p:childTnLst>
                          </p:cTn>
                        </p:par>
                        <p:par>
                          <p:cTn id="13" fill="hold" nodeType="afterGroup">
                            <p:stCondLst>
                              <p:cond delay="2000"/>
                            </p:stCondLst>
                            <p:childTnLst>
                              <p:par>
                                <p:cTn id="14" presetID="0" presetClass="entr" presetSubtype="0" fill="hold" grpId="0" nodeType="afterEffect">
                                  <p:stCondLst>
                                    <p:cond delay="1000"/>
                                  </p:stCondLst>
                                  <p:childTnLst>
                                    <p:set>
                                      <p:cBhvr>
                                        <p:cTn id="15"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autoUpdateAnimBg="0"/>
      <p:bldP spid="430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5" name="Rectangle 1"/>
          <p:cNvSpPr>
            <a:spLocks/>
          </p:cNvSpPr>
          <p:nvPr/>
        </p:nvSpPr>
        <p:spPr bwMode="auto">
          <a:xfrm>
            <a:off x="2362200" y="1295400"/>
            <a:ext cx="5881688" cy="1628775"/>
          </a:xfrm>
          <a:prstGeom prst="rect">
            <a:avLst/>
          </a:prstGeom>
          <a:noFill/>
          <a:ln w="12700" cap="flat">
            <a:noFill/>
            <a:miter lim="800000"/>
            <a:headEnd type="none" w="med" len="med"/>
            <a:tailEnd type="none" w="med" len="med"/>
          </a:ln>
        </p:spPr>
        <p:txBody>
          <a:bodyPr lIns="0" tIns="0" rIns="40639" bIns="0" anchor="ctr"/>
          <a:lstStyle/>
          <a:p>
            <a:pPr marL="39688" eaLnBrk="1" hangingPunct="1">
              <a:defRPr/>
            </a:pPr>
            <a:r>
              <a:rPr lang="zh-TW" altLang="en-US" sz="2800" b="1">
                <a:solidFill>
                  <a:srgbClr val="FFFFFF"/>
                </a:solidFill>
                <a:latin typeface="標楷體" pitchFamily="65" charset="-120"/>
              </a:rPr>
              <a:t>高等生命型態能如此形成的機會率，就好比龍捲風橫掃過垃圾崗後而組成一架</a:t>
            </a:r>
            <a:r>
              <a:rPr lang="zh-TW" altLang="en-US" sz="2800" b="1">
                <a:solidFill>
                  <a:srgbClr val="FFFFFF"/>
                </a:solidFill>
                <a:latin typeface="Times New Roman" pitchFamily="18" charset="0"/>
                <a:cs typeface="Times New Roman" pitchFamily="18" charset="0"/>
              </a:rPr>
              <a:t>747</a:t>
            </a:r>
            <a:r>
              <a:rPr lang="zh-TW" altLang="en-US" sz="2800" b="1">
                <a:solidFill>
                  <a:srgbClr val="FFFFFF"/>
                </a:solidFill>
                <a:latin typeface="標楷體" pitchFamily="65" charset="-120"/>
              </a:rPr>
              <a:t>珍寶客機一樣的微小。</a:t>
            </a:r>
            <a:r>
              <a:rPr lang="zh-TW" altLang="en-US" sz="1800" b="1">
                <a:solidFill>
                  <a:srgbClr val="FFFFFF"/>
                </a:solidFill>
                <a:effectLst>
                  <a:outerShdw blurRad="38100" dist="38100" dir="2700000" algn="tl">
                    <a:srgbClr val="808080"/>
                  </a:outerShdw>
                </a:effectLst>
                <a:ea typeface="ヒラギノ角ゴ ProN W3"/>
                <a:cs typeface="Arial" pitchFamily="34" charset="0"/>
              </a:rPr>
              <a:t> </a:t>
            </a:r>
          </a:p>
          <a:p>
            <a:pPr marL="39688" eaLnBrk="1" hangingPunct="1">
              <a:defRPr/>
            </a:pPr>
            <a:endParaRPr lang="en-US" altLang="zh-TW" sz="900" b="1">
              <a:solidFill>
                <a:srgbClr val="FFFFFF"/>
              </a:solidFill>
              <a:effectLst>
                <a:outerShdw blurRad="38100" dist="38100" dir="2700000" algn="tl">
                  <a:srgbClr val="808080"/>
                </a:outerShdw>
              </a:effectLst>
              <a:ea typeface="ヒラギノ角ゴ ProN W3"/>
              <a:cs typeface="Arial" pitchFamily="34" charset="0"/>
            </a:endParaRPr>
          </a:p>
          <a:p>
            <a:pPr marL="39688" eaLnBrk="1" hangingPunct="1">
              <a:defRPr/>
            </a:pPr>
            <a:r>
              <a:rPr lang="en-US" altLang="zh-TW" sz="1200">
                <a:solidFill>
                  <a:srgbClr val="FFFFFF"/>
                </a:solidFill>
                <a:effectLst>
                  <a:outerShdw blurRad="38100" dist="38100" dir="2700000" algn="tl">
                    <a:srgbClr val="808080"/>
                  </a:outerShdw>
                </a:effectLst>
                <a:ea typeface="ヒラギノ角ゴ ProN W3"/>
                <a:cs typeface="Arial" pitchFamily="34" charset="0"/>
              </a:rPr>
              <a:t>"Hoyle on Evolution,” Nature, vol. 294, November 12, 1981, p.105.</a:t>
            </a:r>
            <a:endParaRPr lang="zh-TW" altLang="en-US" sz="1200">
              <a:solidFill>
                <a:srgbClr val="FFFFFF"/>
              </a:solidFill>
              <a:effectLst>
                <a:outerShdw blurRad="38100" dist="38100" dir="2700000" algn="tl">
                  <a:srgbClr val="808080"/>
                </a:outerShdw>
              </a:effectLst>
              <a:ea typeface="ヒラギノ角ゴ ProN W3"/>
              <a:cs typeface="Arial" pitchFamily="34" charset="0"/>
            </a:endParaRPr>
          </a:p>
        </p:txBody>
      </p:sp>
      <p:sp>
        <p:nvSpPr>
          <p:cNvPr id="72706" name="Rectangle 2"/>
          <p:cNvSpPr>
            <a:spLocks/>
          </p:cNvSpPr>
          <p:nvPr/>
        </p:nvSpPr>
        <p:spPr bwMode="auto">
          <a:xfrm>
            <a:off x="611188" y="3213100"/>
            <a:ext cx="7634287" cy="1609725"/>
          </a:xfrm>
          <a:prstGeom prst="rect">
            <a:avLst/>
          </a:prstGeom>
          <a:noFill/>
          <a:ln w="12700" cap="flat">
            <a:noFill/>
            <a:miter lim="800000"/>
            <a:headEnd type="none" w="med" len="med"/>
            <a:tailEnd type="none" w="med" len="med"/>
          </a:ln>
        </p:spPr>
        <p:txBody>
          <a:bodyPr lIns="0" tIns="0" rIns="40639" bIns="0"/>
          <a:lstStyle/>
          <a:p>
            <a:pPr marL="39688" eaLnBrk="1" hangingPunct="1">
              <a:defRPr/>
            </a:pPr>
            <a:r>
              <a:rPr lang="en-US" altLang="zh-TW" sz="2800" b="1">
                <a:solidFill>
                  <a:srgbClr val="FFFFFF"/>
                </a:solidFill>
                <a:effectLst>
                  <a:outerShdw blurRad="38100" dist="38100" dir="2700000" algn="tl">
                    <a:srgbClr val="808080"/>
                  </a:outerShdw>
                </a:effectLst>
              </a:rPr>
              <a:t>『</a:t>
            </a:r>
            <a:r>
              <a:rPr lang="zh-TW" altLang="en-US" sz="2800" b="1">
                <a:solidFill>
                  <a:srgbClr val="FFFFFF"/>
                </a:solidFill>
                <a:effectLst>
                  <a:outerShdw blurRad="38100" dist="38100" dir="2700000" algn="tl">
                    <a:srgbClr val="808080"/>
                  </a:outerShdw>
                </a:effectLst>
              </a:rPr>
              <a:t>由智慧者創造』這套理論是顯而易明的，叫人奇怪的是它既然能自圓其說，為何不被廣泛地接納？其原因基於心理因素大於科學因素。</a:t>
            </a:r>
          </a:p>
          <a:p>
            <a:pPr marL="39688" eaLnBrk="1" hangingPunct="1">
              <a:defRPr/>
            </a:pPr>
            <a:endParaRPr lang="en-US" altLang="zh-TW" sz="800" b="1">
              <a:solidFill>
                <a:srgbClr val="FFFFFF"/>
              </a:solidFill>
              <a:effectLst>
                <a:outerShdw blurRad="38100" dist="38100" dir="2700000" algn="tl">
                  <a:srgbClr val="808080"/>
                </a:outerShdw>
              </a:effectLst>
              <a:cs typeface="Arial" pitchFamily="34" charset="0"/>
            </a:endParaRPr>
          </a:p>
          <a:p>
            <a:pPr marL="39688" eaLnBrk="1" hangingPunct="1">
              <a:defRPr/>
            </a:pPr>
            <a:r>
              <a:rPr lang="en-US" altLang="zh-TW" sz="1200">
                <a:solidFill>
                  <a:srgbClr val="FFFFFF"/>
                </a:solidFill>
                <a:effectLst>
                  <a:outerShdw blurRad="38100" dist="38100" dir="2700000" algn="tl">
                    <a:srgbClr val="808080"/>
                  </a:outerShdw>
                </a:effectLst>
                <a:ea typeface="ヒラギノ角ゴ ProN W3"/>
                <a:cs typeface="Arial" pitchFamily="34" charset="0"/>
              </a:rPr>
              <a:t>Fred Hoyle, Chandra Wickramasinghe, Evolution from Space, New York, Simon &amp; Schuster, 1984, p. 148 </a:t>
            </a:r>
          </a:p>
        </p:txBody>
      </p:sp>
      <p:sp>
        <p:nvSpPr>
          <p:cNvPr id="72707" name="Rectangle 3"/>
          <p:cNvSpPr>
            <a:spLocks/>
          </p:cNvSpPr>
          <p:nvPr/>
        </p:nvSpPr>
        <p:spPr bwMode="auto">
          <a:xfrm>
            <a:off x="3429000" y="609600"/>
            <a:ext cx="3886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3200" b="1" u="sng" dirty="0">
                <a:solidFill>
                  <a:srgbClr val="FFCC00"/>
                </a:solidFill>
              </a:rPr>
              <a:t>霍伊爾</a:t>
            </a:r>
            <a:r>
              <a:rPr lang="zh-TW" altLang="en-US" sz="3200" b="1" dirty="0">
                <a:solidFill>
                  <a:srgbClr val="FFCC00"/>
                </a:solidFill>
                <a:ea typeface="新細明體" pitchFamily="18" charset="-120"/>
              </a:rPr>
              <a:t> (</a:t>
            </a:r>
            <a:r>
              <a:rPr lang="en-US" altLang="zh-TW" sz="3200" b="1" dirty="0">
                <a:solidFill>
                  <a:srgbClr val="FFCC00"/>
                </a:solidFill>
                <a:ea typeface="ヒラギノ角ゴ ProN W3"/>
                <a:cs typeface="Arial" pitchFamily="34" charset="0"/>
              </a:rPr>
              <a:t>Fred Hoyle):</a:t>
            </a:r>
          </a:p>
        </p:txBody>
      </p:sp>
      <p:pic>
        <p:nvPicPr>
          <p:cNvPr id="3277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12700"/>
            <a:ext cx="1741488" cy="1935163"/>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8" descr="C:\Users\DD\Documents\Ceviri BG\Presentations\konferans evrim ing en son\slayt resimler\Boeing-74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49725"/>
            <a:ext cx="97536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4221" y="1968598"/>
            <a:ext cx="1475656" cy="307777"/>
          </a:xfrm>
          <a:prstGeom prst="rect">
            <a:avLst/>
          </a:prstGeom>
          <a:noFill/>
        </p:spPr>
        <p:txBody>
          <a:bodyPr wrap="square" rtlCol="0">
            <a:spAutoFit/>
          </a:bodyPr>
          <a:lstStyle/>
          <a:p>
            <a:pPr algn="ctr"/>
            <a:r>
              <a:rPr lang="en-US" altLang="zh-HK" sz="1400" dirty="0" smtClean="0">
                <a:solidFill>
                  <a:schemeClr val="tx2"/>
                </a:solidFill>
              </a:rPr>
              <a:t>(1915-2001)</a:t>
            </a:r>
            <a:endParaRPr lang="zh-HK" altLang="en-US" sz="1400" dirty="0">
              <a:solidFill>
                <a:schemeClr val="tx2"/>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1000" fill="hold"/>
                                        <p:tgtEl>
                                          <p:spTgt spid="72707"/>
                                        </p:tgtEl>
                                        <p:attrNameLst>
                                          <p:attrName>ppt_w</p:attrName>
                                        </p:attrNameLst>
                                      </p:cBhvr>
                                      <p:tavLst>
                                        <p:tav tm="0">
                                          <p:val>
                                            <p:fltVal val="0"/>
                                          </p:val>
                                        </p:tav>
                                        <p:tav tm="100000">
                                          <p:val>
                                            <p:strVal val="#ppt_w"/>
                                          </p:val>
                                        </p:tav>
                                      </p:tavLst>
                                    </p:anim>
                                    <p:anim calcmode="lin" valueType="num">
                                      <p:cBhvr>
                                        <p:cTn id="8" dur="1000" fill="hold"/>
                                        <p:tgtEl>
                                          <p:spTgt spid="72707"/>
                                        </p:tgtEl>
                                        <p:attrNameLst>
                                          <p:attrName>ppt_h</p:attrName>
                                        </p:attrNameLst>
                                      </p:cBhvr>
                                      <p:tavLst>
                                        <p:tav tm="0">
                                          <p:val>
                                            <p:fltVal val="0"/>
                                          </p:val>
                                        </p:tav>
                                        <p:tav tm="100000">
                                          <p:val>
                                            <p:strVal val="#ppt_h"/>
                                          </p:val>
                                        </p:tav>
                                      </p:tavLst>
                                    </p:anim>
                                    <p:animEffect transition="in" filter="fade">
                                      <p:cBhvr>
                                        <p:cTn id="9" dur="1000"/>
                                        <p:tgtEl>
                                          <p:spTgt spid="72707"/>
                                        </p:tgtEl>
                                      </p:cBhvr>
                                    </p:animEffect>
                                  </p:childTnLst>
                                </p:cTn>
                              </p:par>
                            </p:childTnLst>
                          </p:cTn>
                        </p:par>
                        <p:par>
                          <p:cTn id="10" fill="hold" nodeType="afterGroup">
                            <p:stCondLst>
                              <p:cond delay="1000"/>
                            </p:stCondLst>
                            <p:childTnLst>
                              <p:par>
                                <p:cTn id="11" presetID="0" presetClass="entr" presetSubtype="0" fill="hold" grpId="0" nodeType="afterEffect">
                                  <p:stCondLst>
                                    <p:cond delay="0"/>
                                  </p:stCondLst>
                                  <p:childTnLst>
                                    <p:set>
                                      <p:cBhvr>
                                        <p:cTn id="12" dur="1" fill="hold">
                                          <p:stCondLst>
                                            <p:cond delay="499"/>
                                          </p:stCondLst>
                                        </p:cTn>
                                        <p:tgtEl>
                                          <p:spTgt spid="72705"/>
                                        </p:tgtEl>
                                        <p:attrNameLst>
                                          <p:attrName>style.visibility</p:attrName>
                                        </p:attrNameLst>
                                      </p:cBhvr>
                                      <p:to>
                                        <p:strVal val="visible"/>
                                      </p:to>
                                    </p:set>
                                  </p:childTnLst>
                                </p:cTn>
                              </p:par>
                              <p:par>
                                <p:cTn id="13" presetID="2" presetClass="entr" presetSubtype="6" fill="hold" nodeType="withEffect">
                                  <p:stCondLst>
                                    <p:cond delay="0"/>
                                  </p:stCondLst>
                                  <p:childTnLst>
                                    <p:set>
                                      <p:cBhvr>
                                        <p:cTn id="14" dur="1" fill="hold">
                                          <p:stCondLst>
                                            <p:cond delay="0"/>
                                          </p:stCondLst>
                                        </p:cTn>
                                        <p:tgtEl>
                                          <p:spTgt spid="32776"/>
                                        </p:tgtEl>
                                        <p:attrNameLst>
                                          <p:attrName>style.visibility</p:attrName>
                                        </p:attrNameLst>
                                      </p:cBhvr>
                                      <p:to>
                                        <p:strVal val="visible"/>
                                      </p:to>
                                    </p:set>
                                    <p:anim calcmode="lin" valueType="num">
                                      <p:cBhvr additive="base">
                                        <p:cTn id="15" dur="1000" fill="hold"/>
                                        <p:tgtEl>
                                          <p:spTgt spid="32776"/>
                                        </p:tgtEl>
                                        <p:attrNameLst>
                                          <p:attrName>ppt_x</p:attrName>
                                        </p:attrNameLst>
                                      </p:cBhvr>
                                      <p:tavLst>
                                        <p:tav tm="0">
                                          <p:val>
                                            <p:strVal val="1+#ppt_w/2"/>
                                          </p:val>
                                        </p:tav>
                                        <p:tav tm="100000">
                                          <p:val>
                                            <p:strVal val="#ppt_x"/>
                                          </p:val>
                                        </p:tav>
                                      </p:tavLst>
                                    </p:anim>
                                    <p:anim calcmode="lin" valueType="num">
                                      <p:cBhvr additive="base">
                                        <p:cTn id="16" dur="1000" fill="hold"/>
                                        <p:tgtEl>
                                          <p:spTgt spid="32776"/>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2000"/>
                            </p:stCondLst>
                            <p:childTnLst>
                              <p:par>
                                <p:cTn id="18" presetID="0" presetClass="entr" presetSubtype="0" fill="hold" grpId="0" nodeType="afterEffect">
                                  <p:stCondLst>
                                    <p:cond delay="0"/>
                                  </p:stCondLst>
                                  <p:childTnLst>
                                    <p:set>
                                      <p:cBhvr>
                                        <p:cTn id="19" dur="1" fill="hold">
                                          <p:stCondLst>
                                            <p:cond delay="499"/>
                                          </p:stCondLst>
                                        </p:cTn>
                                        <p:tgtEl>
                                          <p:spTgt spid="7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5" grpId="0" autoUpdateAnimBg="0"/>
      <p:bldP spid="72706" grpId="0" autoUpdateAnimBg="0"/>
      <p:bldP spid="7270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1116013" y="1916113"/>
            <a:ext cx="73437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spcBef>
                <a:spcPct val="50000"/>
              </a:spcBef>
            </a:pPr>
            <a:r>
              <a:rPr lang="zh-CN" altLang="en-US" sz="4000">
                <a:solidFill>
                  <a:srgbClr val="FFCC00"/>
                </a:solidFill>
              </a:rPr>
              <a:t>「</a:t>
            </a:r>
            <a:r>
              <a:rPr lang="zh-CN" altLang="zh-TW" sz="4000">
                <a:solidFill>
                  <a:srgbClr val="FFCC00"/>
                </a:solidFill>
              </a:rPr>
              <a:t>他</a:t>
            </a:r>
            <a:r>
              <a:rPr lang="zh-CN" altLang="en-US" sz="4000">
                <a:solidFill>
                  <a:srgbClr val="FFCC00"/>
                </a:solidFill>
              </a:rPr>
              <a:t>創</a:t>
            </a:r>
            <a:r>
              <a:rPr lang="zh-CN" altLang="zh-TW" sz="4000">
                <a:solidFill>
                  <a:srgbClr val="FFCC00"/>
                </a:solidFill>
              </a:rPr>
              <a:t>造</a:t>
            </a:r>
            <a:r>
              <a:rPr lang="zh-CN" altLang="en-US" sz="4000">
                <a:solidFill>
                  <a:srgbClr val="FFCC00"/>
                </a:solidFill>
              </a:rPr>
              <a:t>衆</a:t>
            </a:r>
            <a:r>
              <a:rPr lang="zh-CN" altLang="zh-TW" sz="4000">
                <a:solidFill>
                  <a:srgbClr val="FFCC00"/>
                </a:solidFill>
              </a:rPr>
              <a:t>生</a:t>
            </a:r>
            <a:r>
              <a:rPr lang="zh-CN" altLang="en-US" sz="4000">
                <a:solidFill>
                  <a:srgbClr val="FFCC00"/>
                </a:solidFill>
              </a:rPr>
              <a:t>，</a:t>
            </a:r>
            <a:r>
              <a:rPr lang="zh-CN" altLang="zh-TW" sz="4000">
                <a:solidFill>
                  <a:srgbClr val="FFCC00"/>
                </a:solidFill>
              </a:rPr>
              <a:t>然</a:t>
            </a:r>
            <a:r>
              <a:rPr lang="zh-CN" altLang="en-US" sz="4000">
                <a:solidFill>
                  <a:srgbClr val="FFCC00"/>
                </a:solidFill>
              </a:rPr>
              <a:t>後</a:t>
            </a:r>
            <a:r>
              <a:rPr lang="zh-CN" altLang="zh-TW" sz="4000">
                <a:solidFill>
                  <a:srgbClr val="FFCC00"/>
                </a:solidFill>
              </a:rPr>
              <a:t>再</a:t>
            </a:r>
            <a:r>
              <a:rPr lang="zh-CN" altLang="en-US" sz="4000">
                <a:solidFill>
                  <a:srgbClr val="FFCC00"/>
                </a:solidFill>
              </a:rPr>
              <a:t>造</a:t>
            </a:r>
            <a:r>
              <a:rPr lang="zh-CN" altLang="zh-TW" sz="4000">
                <a:solidFill>
                  <a:srgbClr val="FFCC00"/>
                </a:solidFill>
              </a:rPr>
              <a:t>他</a:t>
            </a:r>
            <a:r>
              <a:rPr lang="zh-CN" altLang="en-US" sz="4000">
                <a:solidFill>
                  <a:srgbClr val="FFCC00"/>
                </a:solidFill>
              </a:rPr>
              <a:t>們</a:t>
            </a:r>
            <a:r>
              <a:rPr lang="zh-CN" altLang="zh-TW" sz="4000">
                <a:solidFill>
                  <a:srgbClr val="FFCC00"/>
                </a:solidFill>
              </a:rPr>
              <a:t>，</a:t>
            </a:r>
            <a:r>
              <a:rPr lang="zh-CN" altLang="en-US" sz="4000">
                <a:solidFill>
                  <a:srgbClr val="FFCC00"/>
                </a:solidFill>
              </a:rPr>
              <a:t>再</a:t>
            </a:r>
            <a:r>
              <a:rPr lang="zh-CN" altLang="zh-TW" sz="4000">
                <a:solidFill>
                  <a:srgbClr val="FFCC00"/>
                </a:solidFill>
              </a:rPr>
              <a:t>造</a:t>
            </a:r>
            <a:r>
              <a:rPr lang="zh-CN" altLang="en-US" sz="4000">
                <a:solidFill>
                  <a:srgbClr val="FFCC00"/>
                </a:solidFill>
              </a:rPr>
              <a:t>對</a:t>
            </a:r>
            <a:r>
              <a:rPr lang="zh-CN" altLang="zh-TW" sz="4000">
                <a:solidFill>
                  <a:srgbClr val="FFCC00"/>
                </a:solidFill>
              </a:rPr>
              <a:t>於他</a:t>
            </a:r>
            <a:r>
              <a:rPr lang="zh-CN" altLang="en-US" sz="4000">
                <a:solidFill>
                  <a:srgbClr val="FFCC00"/>
                </a:solidFill>
              </a:rPr>
              <a:t>是</a:t>
            </a:r>
            <a:r>
              <a:rPr lang="zh-CN" altLang="zh-TW" sz="4000">
                <a:solidFill>
                  <a:srgbClr val="FFCC00"/>
                </a:solidFill>
              </a:rPr>
              <a:t>更</a:t>
            </a:r>
            <a:r>
              <a:rPr lang="zh-CN" altLang="en-US" sz="4000">
                <a:solidFill>
                  <a:srgbClr val="FFCC00"/>
                </a:solidFill>
              </a:rPr>
              <a:t>容</a:t>
            </a:r>
            <a:r>
              <a:rPr lang="zh-CN" altLang="zh-TW" sz="4000">
                <a:solidFill>
                  <a:srgbClr val="FFCC00"/>
                </a:solidFill>
              </a:rPr>
              <a:t>易</a:t>
            </a:r>
            <a:r>
              <a:rPr lang="zh-CN" altLang="en-US" sz="4000">
                <a:solidFill>
                  <a:srgbClr val="FFCC00"/>
                </a:solidFill>
              </a:rPr>
              <a:t>的</a:t>
            </a:r>
            <a:r>
              <a:rPr lang="zh-CN" altLang="zh-TW" sz="4000">
                <a:solidFill>
                  <a:srgbClr val="FFCC00"/>
                </a:solidFill>
              </a:rPr>
              <a:t>。</a:t>
            </a:r>
            <a:r>
              <a:rPr lang="zh-CN" altLang="en-US" sz="4000">
                <a:solidFill>
                  <a:srgbClr val="FFCC00"/>
                </a:solidFill>
              </a:rPr>
              <a:t>天</a:t>
            </a:r>
            <a:r>
              <a:rPr lang="zh-CN" altLang="zh-TW" sz="4000">
                <a:solidFill>
                  <a:srgbClr val="FFCC00"/>
                </a:solidFill>
              </a:rPr>
              <a:t>地間</a:t>
            </a:r>
            <a:r>
              <a:rPr lang="zh-CN" altLang="en-US" sz="4000">
                <a:solidFill>
                  <a:srgbClr val="FFCC00"/>
                </a:solidFill>
              </a:rPr>
              <a:t>最</a:t>
            </a:r>
            <a:r>
              <a:rPr lang="zh-CN" altLang="zh-TW" sz="4000">
                <a:solidFill>
                  <a:srgbClr val="FFCC00"/>
                </a:solidFill>
              </a:rPr>
              <a:t>高</a:t>
            </a:r>
            <a:r>
              <a:rPr lang="zh-CN" altLang="en-US" sz="4000">
                <a:solidFill>
                  <a:srgbClr val="FFCC00"/>
                </a:solidFill>
              </a:rPr>
              <a:t>的</a:t>
            </a:r>
            <a:r>
              <a:rPr lang="zh-CN" altLang="zh-TW" sz="4000">
                <a:solidFill>
                  <a:srgbClr val="FFCC00"/>
                </a:solidFill>
              </a:rPr>
              <a:t>典</a:t>
            </a:r>
            <a:r>
              <a:rPr lang="zh-CN" altLang="en-US" sz="4000">
                <a:solidFill>
                  <a:srgbClr val="FFCC00"/>
                </a:solidFill>
              </a:rPr>
              <a:t>型</a:t>
            </a:r>
            <a:r>
              <a:rPr lang="zh-CN" altLang="zh-TW" sz="4000">
                <a:solidFill>
                  <a:srgbClr val="FFCC00"/>
                </a:solidFill>
              </a:rPr>
              <a:t>，屬</a:t>
            </a:r>
            <a:r>
              <a:rPr lang="zh-CN" altLang="en-US" sz="4000">
                <a:solidFill>
                  <a:srgbClr val="FFCC00"/>
                </a:solidFill>
              </a:rPr>
              <a:t>於</a:t>
            </a:r>
            <a:r>
              <a:rPr lang="zh-CN" altLang="zh-TW" sz="4000">
                <a:solidFill>
                  <a:srgbClr val="FFCC00"/>
                </a:solidFill>
              </a:rPr>
              <a:t>他</a:t>
            </a:r>
            <a:r>
              <a:rPr lang="zh-CN" altLang="en-US" sz="4000">
                <a:solidFill>
                  <a:srgbClr val="FFCC00"/>
                </a:solidFill>
              </a:rPr>
              <a:t>，</a:t>
            </a:r>
            <a:r>
              <a:rPr lang="zh-CN" altLang="zh-TW" sz="4000">
                <a:solidFill>
                  <a:srgbClr val="FFCC00"/>
                </a:solidFill>
              </a:rPr>
              <a:t>他</a:t>
            </a:r>
            <a:r>
              <a:rPr lang="zh-CN" altLang="en-US" sz="4000">
                <a:solidFill>
                  <a:srgbClr val="FFCC00"/>
                </a:solidFill>
              </a:rPr>
              <a:t>是</a:t>
            </a:r>
            <a:r>
              <a:rPr lang="zh-CN" altLang="zh-TW" sz="4000">
                <a:solidFill>
                  <a:srgbClr val="FFCC00"/>
                </a:solidFill>
              </a:rPr>
              <a:t>萬</a:t>
            </a:r>
            <a:r>
              <a:rPr lang="zh-CN" altLang="en-US" sz="4000">
                <a:solidFill>
                  <a:srgbClr val="FFCC00"/>
                </a:solidFill>
              </a:rPr>
              <a:t>能</a:t>
            </a:r>
            <a:r>
              <a:rPr lang="zh-CN" altLang="zh-TW" sz="4000">
                <a:solidFill>
                  <a:srgbClr val="FFCC00"/>
                </a:solidFill>
              </a:rPr>
              <a:t>的</a:t>
            </a:r>
            <a:r>
              <a:rPr lang="zh-CN" altLang="en-US" sz="4000">
                <a:solidFill>
                  <a:srgbClr val="FFCC00"/>
                </a:solidFill>
              </a:rPr>
              <a:t>，</a:t>
            </a:r>
            <a:r>
              <a:rPr lang="zh-CN" altLang="zh-TW" sz="4000">
                <a:solidFill>
                  <a:srgbClr val="FFCC00"/>
                </a:solidFill>
              </a:rPr>
              <a:t>至</a:t>
            </a:r>
            <a:r>
              <a:rPr lang="zh-CN" altLang="en-US" sz="4000">
                <a:solidFill>
                  <a:srgbClr val="FFCC00"/>
                </a:solidFill>
              </a:rPr>
              <a:t>睿</a:t>
            </a:r>
            <a:r>
              <a:rPr lang="zh-CN" altLang="zh-TW" sz="4000">
                <a:solidFill>
                  <a:srgbClr val="FFCC00"/>
                </a:solidFill>
              </a:rPr>
              <a:t>的</a:t>
            </a:r>
            <a:r>
              <a:rPr lang="zh-CN" altLang="en-US" sz="4000">
                <a:solidFill>
                  <a:srgbClr val="FFCC00"/>
                </a:solidFill>
              </a:rPr>
              <a:t>。</a:t>
            </a:r>
            <a:r>
              <a:rPr lang="zh-CN" altLang="zh-TW" sz="4000">
                <a:solidFill>
                  <a:srgbClr val="FFCC00"/>
                </a:solidFill>
              </a:rPr>
              <a:t>」</a:t>
            </a:r>
            <a:endParaRPr lang="zh-CN" altLang="en-US" sz="4000">
              <a:solidFill>
                <a:srgbClr val="FFCC00"/>
              </a:solidFill>
            </a:endParaRPr>
          </a:p>
        </p:txBody>
      </p:sp>
      <p:sp>
        <p:nvSpPr>
          <p:cNvPr id="33796" name="Text Box 6"/>
          <p:cNvSpPr txBox="1">
            <a:spLocks noChangeArrowheads="1"/>
          </p:cNvSpPr>
          <p:nvPr/>
        </p:nvSpPr>
        <p:spPr bwMode="auto">
          <a:xfrm>
            <a:off x="4572000" y="4508500"/>
            <a:ext cx="3600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spcBef>
                <a:spcPct val="50000"/>
              </a:spcBef>
            </a:pPr>
            <a:r>
              <a:rPr lang="en-US" altLang="zh-TW" sz="3200">
                <a:solidFill>
                  <a:srgbClr val="FFCC00"/>
                </a:solidFill>
              </a:rPr>
              <a:t>(</a:t>
            </a:r>
            <a:r>
              <a:rPr lang="zh-TW" altLang="en-US" sz="3200">
                <a:solidFill>
                  <a:srgbClr val="FFCC00"/>
                </a:solidFill>
              </a:rPr>
              <a:t>古蘭經  </a:t>
            </a:r>
            <a:r>
              <a:rPr lang="en-US" altLang="zh-TW" sz="3200">
                <a:solidFill>
                  <a:srgbClr val="FFCC00"/>
                </a:solidFill>
              </a:rPr>
              <a:t>30: 27)</a:t>
            </a:r>
            <a:endParaRPr lang="zh-CN" altLang="en-US" sz="3200">
              <a:solidFill>
                <a:srgbClr val="FFCC00"/>
              </a:solidFill>
            </a:endParaRP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3" name="Rectangle 1"/>
          <p:cNvSpPr>
            <a:spLocks/>
          </p:cNvSpPr>
          <p:nvPr/>
        </p:nvSpPr>
        <p:spPr bwMode="auto">
          <a:xfrm>
            <a:off x="2549525" y="1862138"/>
            <a:ext cx="4038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b="1">
                <a:solidFill>
                  <a:srgbClr val="FFCC00"/>
                </a:solidFill>
              </a:rPr>
              <a:t>問題二</a:t>
            </a:r>
          </a:p>
        </p:txBody>
      </p:sp>
      <p:sp>
        <p:nvSpPr>
          <p:cNvPr id="74754" name="Rectangle 2"/>
          <p:cNvSpPr>
            <a:spLocks/>
          </p:cNvSpPr>
          <p:nvPr/>
        </p:nvSpPr>
        <p:spPr bwMode="auto">
          <a:xfrm>
            <a:off x="684213" y="3429000"/>
            <a:ext cx="7200900" cy="1320800"/>
          </a:xfrm>
          <a:prstGeom prst="rect">
            <a:avLst/>
          </a:prstGeom>
          <a:noFill/>
          <a:ln w="12700" cap="flat">
            <a:noFill/>
            <a:miter lim="800000"/>
            <a:headEnd type="none" w="med" len="med"/>
            <a:tailEnd type="none" w="med" len="med"/>
          </a:ln>
        </p:spPr>
        <p:txBody>
          <a:bodyPr lIns="0" tIns="0" rIns="40639" bIns="0"/>
          <a:lstStyle/>
          <a:p>
            <a:pPr marL="39688" algn="ctr" eaLnBrk="1" hangingPunct="1">
              <a:spcBef>
                <a:spcPts val="700"/>
              </a:spcBef>
              <a:defRPr/>
            </a:pPr>
            <a:r>
              <a:rPr lang="zh-TW" altLang="en-US" sz="4000" b="1">
                <a:solidFill>
                  <a:srgbClr val="FFFFFF"/>
                </a:solidFill>
                <a:effectLst>
                  <a:outerShdw blurRad="38100" dist="38100" dir="2700000" algn="tl">
                    <a:srgbClr val="808080"/>
                  </a:outerShdw>
                </a:effectLst>
                <a:ea typeface="新細明體" pitchFamily="18" charset="-120"/>
              </a:rPr>
              <a:t>進化論的機制是怎樣運作的？</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74753"/>
                                        </p:tgtEl>
                                        <p:attrNameLst>
                                          <p:attrName>style.visibility</p:attrName>
                                        </p:attrNameLst>
                                      </p:cBhvr>
                                      <p:to>
                                        <p:strVal val="visible"/>
                                      </p:to>
                                    </p:set>
                                    <p:anim calcmode="lin" valueType="num">
                                      <p:cBhvr>
                                        <p:cTn id="7" dur="500" fill="hold"/>
                                        <p:tgtEl>
                                          <p:spTgt spid="74753"/>
                                        </p:tgtEl>
                                        <p:attrNameLst>
                                          <p:attrName>ppt_w</p:attrName>
                                        </p:attrNameLst>
                                      </p:cBhvr>
                                      <p:tavLst>
                                        <p:tav tm="0">
                                          <p:val>
                                            <p:fltVal val="0"/>
                                          </p:val>
                                        </p:tav>
                                        <p:tav tm="100000">
                                          <p:val>
                                            <p:strVal val="#ppt_w"/>
                                          </p:val>
                                        </p:tav>
                                      </p:tavLst>
                                    </p:anim>
                                    <p:anim calcmode="lin" valueType="num">
                                      <p:cBhvr>
                                        <p:cTn id="8" dur="500" fill="hold"/>
                                        <p:tgtEl>
                                          <p:spTgt spid="74753"/>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74754"/>
                                        </p:tgtEl>
                                        <p:attrNameLst>
                                          <p:attrName>style.visibility</p:attrName>
                                        </p:attrNameLst>
                                      </p:cBhvr>
                                      <p:to>
                                        <p:strVal val="visible"/>
                                      </p:to>
                                    </p:set>
                                    <p:animEffect transition="in" filter="wipe(left)">
                                      <p:cBhvr>
                                        <p:cTn id="12"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3" grpId="0" autoUpdateAnimBg="0"/>
      <p:bldP spid="7475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p:cNvSpPr>
          <p:nvPr/>
        </p:nvSpPr>
        <p:spPr bwMode="auto">
          <a:xfrm>
            <a:off x="2555875" y="549275"/>
            <a:ext cx="5545138" cy="2735263"/>
          </a:xfrm>
          <a:prstGeom prst="rect">
            <a:avLst/>
          </a:prstGeom>
          <a:noFill/>
          <a:ln>
            <a:noFill/>
          </a:ln>
          <a:extLst/>
        </p:spPr>
        <p:txBody>
          <a:bodyPr lIns="0" tIns="0" rIns="40639" bIns="0"/>
          <a:lstStyle/>
          <a:p>
            <a:pPr algn="ctr" eaLnBrk="1" hangingPunct="1">
              <a:spcBef>
                <a:spcPts val="700"/>
              </a:spcBef>
              <a:defRPr/>
            </a:pPr>
            <a:r>
              <a:rPr lang="zh-TW" altLang="en-US" sz="4000" b="1" dirty="0">
                <a:solidFill>
                  <a:srgbClr val="FFFF4B"/>
                </a:solidFill>
                <a:effectLst>
                  <a:outerShdw blurRad="38100" dist="38100" dir="2700000" algn="tl">
                    <a:srgbClr val="FFFFFF"/>
                  </a:outerShdw>
                </a:effectLst>
                <a:ea typeface="新細明體" pitchFamily="18" charset="-120"/>
              </a:rPr>
              <a:t>假想的進化機制</a:t>
            </a:r>
          </a:p>
        </p:txBody>
      </p:sp>
      <p:sp>
        <p:nvSpPr>
          <p:cNvPr id="6" name="Rectangle 3"/>
          <p:cNvSpPr>
            <a:spLocks/>
          </p:cNvSpPr>
          <p:nvPr/>
        </p:nvSpPr>
        <p:spPr bwMode="auto">
          <a:xfrm>
            <a:off x="2700338" y="1557338"/>
            <a:ext cx="5040312" cy="1511300"/>
          </a:xfrm>
          <a:prstGeom prst="rect">
            <a:avLst/>
          </a:prstGeom>
          <a:noFill/>
          <a:ln>
            <a:noFill/>
          </a:ln>
          <a:extLst/>
        </p:spPr>
        <p:txBody>
          <a:bodyPr lIns="0" tIns="0" rIns="40639" bIns="0"/>
          <a:lstStyle/>
          <a:p>
            <a:pPr marL="342900" indent="-342900" eaLnBrk="1" hangingPunct="1">
              <a:lnSpc>
                <a:spcPct val="135000"/>
              </a:lnSpc>
              <a:spcBef>
                <a:spcPts val="1300"/>
              </a:spcBef>
              <a:buFont typeface="Wingdings" pitchFamily="2" charset="2"/>
              <a:buChar char="Ø"/>
              <a:defRPr/>
            </a:pPr>
            <a:r>
              <a:rPr lang="zh-TW" altLang="en-US" sz="3600" b="1" dirty="0">
                <a:solidFill>
                  <a:srgbClr val="FFFFFF"/>
                </a:solidFill>
                <a:effectLst>
                  <a:outerShdw blurRad="38100" dist="38100" dir="2700000" algn="tl">
                    <a:srgbClr val="808080"/>
                  </a:outerShdw>
                </a:effectLst>
                <a:latin typeface="標楷體" pitchFamily="65" charset="-120"/>
              </a:rPr>
              <a:t>天擇</a:t>
            </a:r>
            <a:r>
              <a:rPr lang="en-US" altLang="zh-TW" sz="2400" b="1" dirty="0">
                <a:solidFill>
                  <a:srgbClr val="FFFFFF"/>
                </a:solidFill>
                <a:effectLst>
                  <a:outerShdw blurRad="38100" dist="38100" dir="2700000" algn="tl">
                    <a:srgbClr val="808080"/>
                  </a:outerShdw>
                </a:effectLst>
                <a:ea typeface="新細明體" pitchFamily="18" charset="-120"/>
              </a:rPr>
              <a:t>( Natural Selection)</a:t>
            </a:r>
            <a:endParaRPr lang="zh-TW" altLang="en-US" sz="2400" b="1" dirty="0">
              <a:solidFill>
                <a:srgbClr val="FFFFFF"/>
              </a:solidFill>
              <a:effectLst>
                <a:outerShdw blurRad="38100" dist="38100" dir="2700000" algn="tl">
                  <a:srgbClr val="808080"/>
                </a:outerShdw>
              </a:effectLst>
              <a:ea typeface="新細明體" pitchFamily="18" charset="-120"/>
            </a:endParaRPr>
          </a:p>
          <a:p>
            <a:pPr marL="342900" indent="-342900" eaLnBrk="1" hangingPunct="1">
              <a:lnSpc>
                <a:spcPct val="135000"/>
              </a:lnSpc>
              <a:spcBef>
                <a:spcPts val="1300"/>
              </a:spcBef>
              <a:buFont typeface="Wingdings" pitchFamily="2" charset="2"/>
              <a:buChar char="Ø"/>
              <a:defRPr/>
            </a:pPr>
            <a:r>
              <a:rPr lang="zh-TW" altLang="en-US" sz="3600" b="1" dirty="0">
                <a:solidFill>
                  <a:srgbClr val="FFFFFF"/>
                </a:solidFill>
                <a:effectLst>
                  <a:outerShdw blurRad="38100" dist="38100" dir="2700000" algn="tl">
                    <a:srgbClr val="808080"/>
                  </a:outerShdw>
                </a:effectLst>
                <a:latin typeface="標楷體" pitchFamily="65" charset="-120"/>
              </a:rPr>
              <a:t>突變</a:t>
            </a:r>
            <a:r>
              <a:rPr lang="zh-TW" altLang="en-US" sz="2400" b="1" dirty="0">
                <a:solidFill>
                  <a:srgbClr val="FFFFFF"/>
                </a:solidFill>
                <a:effectLst>
                  <a:outerShdw blurRad="38100" dist="38100" dir="2700000" algn="tl">
                    <a:srgbClr val="808080"/>
                  </a:outerShdw>
                </a:effectLst>
                <a:ea typeface="新細明體" pitchFamily="18" charset="-120"/>
              </a:rPr>
              <a:t> </a:t>
            </a:r>
            <a:r>
              <a:rPr lang="en-US" altLang="zh-TW" sz="2400" b="1" dirty="0">
                <a:solidFill>
                  <a:srgbClr val="FFFFFF"/>
                </a:solidFill>
                <a:effectLst>
                  <a:outerShdw blurRad="38100" dist="38100" dir="2700000" algn="tl">
                    <a:srgbClr val="808080"/>
                  </a:outerShdw>
                </a:effectLst>
                <a:ea typeface="新細明體" pitchFamily="18" charset="-120"/>
              </a:rPr>
              <a:t>(Mutations)</a:t>
            </a:r>
            <a:endParaRPr lang="zh-TW" altLang="en-US" sz="2400" dirty="0">
              <a:solidFill>
                <a:srgbClr val="FFFFFF"/>
              </a:solidFill>
              <a:effectLst>
                <a:outerShdw blurRad="38100" dist="38100" dir="2700000" algn="tl">
                  <a:srgbClr val="808080"/>
                </a:outerShdw>
              </a:effectLst>
              <a:ea typeface="新細明體" pitchFamily="18" charset="-120"/>
            </a:endParaRPr>
          </a:p>
        </p:txBody>
      </p:sp>
      <p:pic>
        <p:nvPicPr>
          <p:cNvPr id="1026" name="Picture 2" descr="C:\Users\DD\Documents\Ceviri BG\Presentations\konferans evrim ing en son\slayt resimler\mutasy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136900"/>
            <a:ext cx="758031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80"/>
                                  </p:stCondLst>
                                  <p:iterate type="lt">
                                    <p:tmAbs val="75"/>
                                  </p:iterate>
                                  <p:childTnLst>
                                    <p:set>
                                      <p:cBhvr>
                                        <p:cTn id="6" dur="1" fill="hold">
                                          <p:stCondLst>
                                            <p:cond delay="74"/>
                                          </p:stCondLst>
                                        </p:cTn>
                                        <p:tgtEl>
                                          <p:spTgt spid="76803"/>
                                        </p:tgtEl>
                                        <p:attrNameLst>
                                          <p:attrName>style.visibility</p:attrName>
                                        </p:attrNameLst>
                                      </p:cBhvr>
                                      <p:to>
                                        <p:strVal val="visible"/>
                                      </p:to>
                                    </p:set>
                                  </p:childTnLst>
                                </p:cTn>
                              </p:par>
                            </p:childTnLst>
                          </p:cTn>
                        </p:par>
                        <p:par>
                          <p:cTn id="7" fill="hold" nodeType="afterGroup">
                            <p:stCondLst>
                              <p:cond delay="605"/>
                            </p:stCondLst>
                            <p:childTnLst>
                              <p:par>
                                <p:cTn id="8" presetID="42"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1605"/>
                            </p:stCondLst>
                            <p:childTnLst>
                              <p:par>
                                <p:cTn id="14" presetID="1" presetClass="entr" presetSubtype="0" fill="hold" grpId="0" nodeType="afterEffect">
                                  <p:stCondLst>
                                    <p:cond delay="8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 name="Rectangle 1"/>
          <p:cNvSpPr>
            <a:spLocks/>
          </p:cNvSpPr>
          <p:nvPr/>
        </p:nvSpPr>
        <p:spPr bwMode="auto">
          <a:xfrm>
            <a:off x="2057400" y="2819400"/>
            <a:ext cx="5472113" cy="1219200"/>
          </a:xfrm>
          <a:prstGeom prst="rect">
            <a:avLst/>
          </a:prstGeom>
          <a:noFill/>
          <a:ln w="12700" cap="flat">
            <a:noFill/>
            <a:miter lim="800000"/>
            <a:headEnd type="none" w="med" len="med"/>
            <a:tailEnd type="none" w="med" len="med"/>
          </a:ln>
        </p:spPr>
        <p:txBody>
          <a:bodyPr lIns="0" tIns="0" rIns="40639" bIns="0" anchor="ctr"/>
          <a:lstStyle/>
          <a:p>
            <a:pPr marL="39688" eaLnBrk="1" hangingPunct="1">
              <a:lnSpc>
                <a:spcPct val="130000"/>
              </a:lnSpc>
              <a:defRPr/>
            </a:pPr>
            <a:r>
              <a:rPr lang="en-US" altLang="zh-TW" sz="3200" b="1">
                <a:solidFill>
                  <a:srgbClr val="FFFFFF"/>
                </a:solidFill>
                <a:effectLst>
                  <a:outerShdw blurRad="38100" dist="38100" dir="2700000" algn="tl">
                    <a:srgbClr val="808080"/>
                  </a:outerShdw>
                </a:effectLst>
                <a:latin typeface="標楷體" pitchFamily="65" charset="-120"/>
              </a:rPr>
              <a:t>「</a:t>
            </a:r>
            <a:r>
              <a:rPr lang="zh-TW" altLang="en-US" sz="3200" b="1">
                <a:solidFill>
                  <a:srgbClr val="FFFFFF"/>
                </a:solidFill>
                <a:effectLst>
                  <a:outerShdw blurRad="38100" dist="38100" dir="2700000" algn="tl">
                    <a:srgbClr val="808080"/>
                  </a:outerShdw>
                </a:effectLst>
                <a:latin typeface="標楷體" pitchFamily="65" charset="-120"/>
              </a:rPr>
              <a:t>天擇無濟於事，要待偶然出現有利的突變才能成事。」</a:t>
            </a:r>
            <a:r>
              <a:rPr lang="zh-TW" altLang="en-US" sz="2600" b="1">
                <a:solidFill>
                  <a:srgbClr val="FFFFFF"/>
                </a:solidFill>
                <a:effectLst>
                  <a:outerShdw blurRad="38100" dist="38100" dir="2700000" algn="tl">
                    <a:srgbClr val="808080"/>
                  </a:outerShdw>
                </a:effectLst>
                <a:ea typeface="ヒラギノ角ゴ ProN W3"/>
                <a:cs typeface="Arial" pitchFamily="34" charset="0"/>
              </a:rPr>
              <a:t> </a:t>
            </a:r>
            <a:endParaRPr lang="en-US" altLang="zh-TW" sz="2600" b="1">
              <a:solidFill>
                <a:srgbClr val="FFFFFF"/>
              </a:solidFill>
              <a:effectLst>
                <a:outerShdw blurRad="38100" dist="38100" dir="2700000" algn="tl">
                  <a:srgbClr val="808080"/>
                </a:outerShdw>
              </a:effectLst>
              <a:ea typeface="ヒラギノ角ゴ ProN W3"/>
              <a:cs typeface="Arial" pitchFamily="34" charset="0"/>
            </a:endParaRPr>
          </a:p>
        </p:txBody>
      </p:sp>
      <p:sp>
        <p:nvSpPr>
          <p:cNvPr id="100354" name="Rectangle 2"/>
          <p:cNvSpPr>
            <a:spLocks/>
          </p:cNvSpPr>
          <p:nvPr/>
        </p:nvSpPr>
        <p:spPr bwMode="auto">
          <a:xfrm>
            <a:off x="2057400" y="4343400"/>
            <a:ext cx="5321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Charles Darwin, The Origin of Species: A Facsimile of the First Edition, Harvard University Press, 1964, p. 177</a:t>
            </a:r>
          </a:p>
        </p:txBody>
      </p:sp>
      <p:sp>
        <p:nvSpPr>
          <p:cNvPr id="100355" name="Rectangle 3"/>
          <p:cNvSpPr>
            <a:spLocks/>
          </p:cNvSpPr>
          <p:nvPr/>
        </p:nvSpPr>
        <p:spPr bwMode="auto">
          <a:xfrm>
            <a:off x="2774950" y="1524000"/>
            <a:ext cx="45847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zh-TW" altLang="en-US" sz="3200" b="1" u="sng" dirty="0">
                <a:solidFill>
                  <a:srgbClr val="FFCC00"/>
                </a:solidFill>
              </a:rPr>
              <a:t>達爾文</a:t>
            </a:r>
            <a:r>
              <a:rPr lang="zh-TW" altLang="en-US" sz="3200" b="1" dirty="0">
                <a:solidFill>
                  <a:srgbClr val="FFCC00"/>
                </a:solidFill>
                <a:ea typeface="新細明體" pitchFamily="18" charset="-120"/>
              </a:rPr>
              <a:t> </a:t>
            </a:r>
            <a:r>
              <a:rPr lang="zh-TW" altLang="en-US" sz="3200" b="1" dirty="0">
                <a:solidFill>
                  <a:srgbClr val="FFCC00"/>
                </a:solidFill>
                <a:latin typeface="Times New Roman" pitchFamily="18" charset="0"/>
                <a:ea typeface="新細明體" pitchFamily="18" charset="-120"/>
                <a:cs typeface="Times New Roman" pitchFamily="18" charset="0"/>
              </a:rPr>
              <a:t>(</a:t>
            </a:r>
            <a:r>
              <a:rPr lang="en-US" altLang="zh-TW" sz="3200" b="1" dirty="0">
                <a:solidFill>
                  <a:srgbClr val="FFCC00"/>
                </a:solidFill>
                <a:latin typeface="Times New Roman" pitchFamily="18" charset="0"/>
                <a:ea typeface="ヒラギノ角ゴ ProN W3"/>
                <a:cs typeface="Times New Roman" pitchFamily="18" charset="0"/>
              </a:rPr>
              <a:t>Charles Darwin)</a:t>
            </a:r>
            <a:r>
              <a:rPr lang="en-US" altLang="zh-TW" sz="3200" b="1" dirty="0">
                <a:solidFill>
                  <a:srgbClr val="FFCC00"/>
                </a:solidFill>
                <a:ea typeface="ヒラギノ角ゴ ProN W3"/>
                <a:cs typeface="Arial" pitchFamily="34" charset="0"/>
              </a:rPr>
              <a:t>:</a:t>
            </a:r>
          </a:p>
        </p:txBody>
      </p:sp>
      <p:pic>
        <p:nvPicPr>
          <p:cNvPr id="3687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584325" cy="223202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263440" y="2402078"/>
            <a:ext cx="1296144" cy="307777"/>
          </a:xfrm>
          <a:prstGeom prst="rect">
            <a:avLst/>
          </a:prstGeom>
          <a:noFill/>
        </p:spPr>
        <p:txBody>
          <a:bodyPr wrap="square" rtlCol="0">
            <a:spAutoFit/>
          </a:bodyPr>
          <a:lstStyle/>
          <a:p>
            <a:r>
              <a:rPr lang="en-US" altLang="zh-HK" sz="1400" dirty="0" smtClean="0">
                <a:solidFill>
                  <a:schemeClr val="tx2">
                    <a:lumMod val="95000"/>
                    <a:lumOff val="5000"/>
                  </a:schemeClr>
                </a:solidFill>
              </a:rPr>
              <a:t>(1809</a:t>
            </a:r>
            <a:r>
              <a:rPr lang="en-US" altLang="zh-HK" sz="1400" dirty="0" smtClean="0">
                <a:solidFill>
                  <a:srgbClr val="FFFFFF"/>
                </a:solidFill>
              </a:rPr>
              <a:t>-1882)</a:t>
            </a:r>
            <a:endParaRPr lang="zh-HK" altLang="en-US" sz="1400" dirty="0">
              <a:solidFill>
                <a:srgbClr val="FFFFFF"/>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0355"/>
                                        </p:tgtEl>
                                        <p:attrNameLst>
                                          <p:attrName>style.visibility</p:attrName>
                                        </p:attrNameLst>
                                      </p:cBhvr>
                                      <p:to>
                                        <p:strVal val="visible"/>
                                      </p:to>
                                    </p:set>
                                    <p:anim calcmode="lin" valueType="num">
                                      <p:cBhvr>
                                        <p:cTn id="7" dur="500" fill="hold"/>
                                        <p:tgtEl>
                                          <p:spTgt spid="100355"/>
                                        </p:tgtEl>
                                        <p:attrNameLst>
                                          <p:attrName>ppt_w</p:attrName>
                                        </p:attrNameLst>
                                      </p:cBhvr>
                                      <p:tavLst>
                                        <p:tav tm="0">
                                          <p:val>
                                            <p:fltVal val="0"/>
                                          </p:val>
                                        </p:tav>
                                        <p:tav tm="100000">
                                          <p:val>
                                            <p:strVal val="#ppt_w"/>
                                          </p:val>
                                        </p:tav>
                                      </p:tavLst>
                                    </p:anim>
                                    <p:anim calcmode="lin" valueType="num">
                                      <p:cBhvr>
                                        <p:cTn id="8" dur="500" fill="hold"/>
                                        <p:tgtEl>
                                          <p:spTgt spid="100355"/>
                                        </p:tgtEl>
                                        <p:attrNameLst>
                                          <p:attrName>ppt_h</p:attrName>
                                        </p:attrNameLst>
                                      </p:cBhvr>
                                      <p:tavLst>
                                        <p:tav tm="0">
                                          <p:val>
                                            <p:fltVal val="0"/>
                                          </p:val>
                                        </p:tav>
                                        <p:tav tm="100000">
                                          <p:val>
                                            <p:strVal val="#ppt_h"/>
                                          </p:val>
                                        </p:tav>
                                      </p:tavLst>
                                    </p:anim>
                                    <p:animEffect transition="in" filter="fade">
                                      <p:cBhvr>
                                        <p:cTn id="9" dur="500"/>
                                        <p:tgtEl>
                                          <p:spTgt spid="100355"/>
                                        </p:tgtEl>
                                      </p:cBhvr>
                                    </p:animEffect>
                                  </p:childTnLst>
                                </p:cTn>
                              </p:par>
                            </p:childTnLst>
                          </p:cTn>
                        </p:par>
                        <p:par>
                          <p:cTn id="10" fill="hold" nodeType="afterGroup">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00353"/>
                                        </p:tgtEl>
                                        <p:attrNameLst>
                                          <p:attrName>style.visibility</p:attrName>
                                        </p:attrNameLst>
                                      </p:cBhvr>
                                      <p:to>
                                        <p:strVal val="visible"/>
                                      </p:to>
                                    </p:set>
                                    <p:animEffect transition="in" filter="fade">
                                      <p:cBhvr>
                                        <p:cTn id="13" dur="1000"/>
                                        <p:tgtEl>
                                          <p:spTgt spid="100353"/>
                                        </p:tgtEl>
                                      </p:cBhvr>
                                    </p:animEffect>
                                  </p:childTnLst>
                                </p:cTn>
                              </p:par>
                            </p:childTnLst>
                          </p:cTn>
                        </p:par>
                        <p:par>
                          <p:cTn id="14" fill="hold" nodeType="afterGroup">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00354"/>
                                        </p:tgtEl>
                                        <p:attrNameLst>
                                          <p:attrName>style.visibility</p:attrName>
                                        </p:attrNameLst>
                                      </p:cBhvr>
                                      <p:to>
                                        <p:strVal val="visible"/>
                                      </p:to>
                                    </p:set>
                                    <p:animEffect transition="in" filter="fade">
                                      <p:cBhvr>
                                        <p:cTn id="17" dur="1000"/>
                                        <p:tgtEl>
                                          <p:spTgt spid="10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utoUpdateAnimBg="0"/>
      <p:bldP spid="100354" grpId="0"/>
      <p:bldP spid="1003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p:cNvSpPr>
          <p:nvPr/>
        </p:nvSpPr>
        <p:spPr bwMode="auto">
          <a:xfrm>
            <a:off x="1475657" y="2119313"/>
            <a:ext cx="6525344" cy="2605087"/>
          </a:xfrm>
          <a:prstGeom prst="rect">
            <a:avLst/>
          </a:prstGeom>
          <a:noFill/>
          <a:ln w="12700" cap="flat">
            <a:noFill/>
            <a:miter lim="800000"/>
            <a:headEnd type="none" w="med" len="med"/>
            <a:tailEnd type="none" w="med" len="med"/>
          </a:ln>
        </p:spPr>
        <p:txBody>
          <a:bodyPr lIns="0" tIns="0" rIns="40639" bIns="0" anchor="ctr"/>
          <a:lstStyle/>
          <a:p>
            <a:pPr marL="361950" indent="-361950" eaLnBrk="1" hangingPunct="1">
              <a:lnSpc>
                <a:spcPct val="140000"/>
              </a:lnSpc>
              <a:defRPr/>
            </a:pPr>
            <a:r>
              <a:rPr lang="zh-TW" altLang="en-US" sz="2800" b="1" dirty="0">
                <a:solidFill>
                  <a:srgbClr val="FFFFFF"/>
                </a:solidFill>
                <a:effectLst>
                  <a:outerShdw blurRad="38100" dist="38100" dir="2700000" algn="tl">
                    <a:srgbClr val="808080"/>
                  </a:outerShdw>
                </a:effectLst>
              </a:rPr>
              <a:t>「達爾文進化論的核心在於</a:t>
            </a:r>
            <a:r>
              <a:rPr lang="zh-TW" altLang="en-US" sz="2800" b="1" dirty="0" smtClean="0">
                <a:solidFill>
                  <a:srgbClr val="FFFFFF"/>
                </a:solidFill>
                <a:effectLst>
                  <a:outerShdw blurRad="38100" dist="38100" dir="2700000" algn="tl">
                    <a:srgbClr val="808080"/>
                  </a:outerShdw>
                </a:effectLst>
              </a:rPr>
              <a:t>：</a:t>
            </a:r>
            <a:r>
              <a:rPr lang="en-US" altLang="zh-TW" sz="2800" b="1" dirty="0">
                <a:solidFill>
                  <a:srgbClr val="FFFFFF"/>
                </a:solidFill>
                <a:effectLst>
                  <a:outerShdw blurRad="38100" dist="38100" dir="2700000" algn="tl">
                    <a:srgbClr val="808080"/>
                  </a:outerShdw>
                </a:effectLst>
              </a:rPr>
              <a:t>『</a:t>
            </a:r>
            <a:r>
              <a:rPr lang="zh-TW" altLang="en-US" sz="2800" b="1" dirty="0" smtClean="0">
                <a:solidFill>
                  <a:srgbClr val="FFFFFF"/>
                </a:solidFill>
                <a:effectLst>
                  <a:outerShdw blurRad="38100" dist="38100" dir="2700000" algn="tl">
                    <a:srgbClr val="808080"/>
                  </a:outerShdw>
                </a:effectLst>
              </a:rPr>
              <a:t>天</a:t>
            </a:r>
            <a:r>
              <a:rPr lang="zh-TW" altLang="en-US" sz="2800" b="1" dirty="0">
                <a:solidFill>
                  <a:srgbClr val="FFFFFF"/>
                </a:solidFill>
                <a:effectLst>
                  <a:outerShdw blurRad="38100" dist="38100" dir="2700000" algn="tl">
                    <a:srgbClr val="808080"/>
                  </a:outerShdw>
                </a:effectLst>
              </a:rPr>
              <a:t>擇是進化的</a:t>
            </a:r>
            <a:r>
              <a:rPr lang="zh-TW" altLang="en-US" sz="2800" b="1" dirty="0" smtClean="0">
                <a:solidFill>
                  <a:srgbClr val="FFFFFF"/>
                </a:solidFill>
                <a:effectLst>
                  <a:outerShdw blurRad="38100" dist="38100" dir="2700000" algn="tl">
                    <a:srgbClr val="808080"/>
                  </a:outerShdw>
                </a:effectLst>
              </a:rPr>
              <a:t>動力</a:t>
            </a:r>
            <a:r>
              <a:rPr lang="en-US" altLang="zh-TW" sz="2800" b="1" dirty="0">
                <a:solidFill>
                  <a:srgbClr val="FFFFFF"/>
                </a:solidFill>
                <a:effectLst>
                  <a:outerShdw blurRad="38100" dist="38100" dir="2700000" algn="tl">
                    <a:srgbClr val="808080"/>
                  </a:outerShdw>
                </a:effectLst>
              </a:rPr>
              <a:t>』</a:t>
            </a:r>
            <a:r>
              <a:rPr lang="zh-TW" altLang="en-US" sz="2800" b="1" dirty="0" smtClean="0">
                <a:solidFill>
                  <a:srgbClr val="FFFFFF"/>
                </a:solidFill>
                <a:effectLst>
                  <a:outerShdw blurRad="38100" dist="38100" dir="2700000" algn="tl">
                    <a:srgbClr val="808080"/>
                  </a:outerShdw>
                </a:effectLst>
              </a:rPr>
              <a:t>。</a:t>
            </a:r>
            <a:r>
              <a:rPr lang="zh-TW" altLang="en-US" sz="2800" b="1" dirty="0">
                <a:solidFill>
                  <a:srgbClr val="FFFFFF"/>
                </a:solidFill>
                <a:effectLst>
                  <a:outerShdw blurRad="38100" dist="38100" dir="2700000" algn="tl">
                    <a:srgbClr val="808080"/>
                  </a:outerShdw>
                </a:effectLst>
              </a:rPr>
              <a:t>無人否認：天擇可產生</a:t>
            </a:r>
            <a:r>
              <a:rPr lang="zh-TW" altLang="en-US" sz="2800" b="1" dirty="0">
                <a:effectLst>
                  <a:outerShdw blurRad="38100" dist="38100" dir="2700000" algn="tl">
                    <a:srgbClr val="808080"/>
                  </a:outerShdw>
                </a:effectLst>
              </a:rPr>
              <a:t>消除</a:t>
            </a:r>
            <a:r>
              <a:rPr lang="zh-TW" altLang="en-US" sz="2800" b="1" dirty="0">
                <a:solidFill>
                  <a:srgbClr val="FFFFFF"/>
                </a:solidFill>
                <a:effectLst>
                  <a:outerShdw blurRad="38100" dist="38100" dir="2700000" algn="tl">
                    <a:srgbClr val="808080"/>
                  </a:outerShdw>
                </a:effectLst>
              </a:rPr>
              <a:t>不合適的負面作用，但達爾文主義更需要天擇能</a:t>
            </a:r>
            <a:r>
              <a:rPr lang="zh-TW" altLang="en-US" sz="2800" b="1" dirty="0">
                <a:effectLst>
                  <a:outerShdw blurRad="38100" dist="38100" dir="2700000" algn="tl">
                    <a:srgbClr val="808080"/>
                  </a:outerShdw>
                </a:effectLst>
              </a:rPr>
              <a:t>創造</a:t>
            </a:r>
            <a:r>
              <a:rPr lang="zh-TW" altLang="en-US" sz="2800" b="1" dirty="0">
                <a:solidFill>
                  <a:srgbClr val="FFFFFF"/>
                </a:solidFill>
                <a:effectLst>
                  <a:outerShdw blurRad="38100" dist="38100" dir="2700000" algn="tl">
                    <a:srgbClr val="808080"/>
                  </a:outerShdw>
                </a:effectLst>
              </a:rPr>
              <a:t>合適者的出現。」</a:t>
            </a:r>
          </a:p>
        </p:txBody>
      </p:sp>
      <p:sp>
        <p:nvSpPr>
          <p:cNvPr id="9" name="Rectangle 2"/>
          <p:cNvSpPr>
            <a:spLocks/>
          </p:cNvSpPr>
          <p:nvPr/>
        </p:nvSpPr>
        <p:spPr bwMode="auto">
          <a:xfrm>
            <a:off x="1792288" y="4918075"/>
            <a:ext cx="5321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dirty="0">
                <a:solidFill>
                  <a:srgbClr val="FFFFFF"/>
                </a:solidFill>
                <a:ea typeface="ヒラギノ角ゴ ProN W3"/>
                <a:cs typeface="Arial" pitchFamily="34" charset="0"/>
              </a:rPr>
              <a:t>Stephen Jay Gould, "The Return of Hopeful Monsters", Natural History</a:t>
            </a:r>
            <a:r>
              <a:rPr lang="en-US" altLang="zh-TW" sz="1400" i="1">
                <a:solidFill>
                  <a:srgbClr val="FFFFFF"/>
                </a:solidFill>
                <a:ea typeface="ヒラギノ角ゴ ProN W3"/>
                <a:cs typeface="Arial" pitchFamily="34" charset="0"/>
              </a:rPr>
              <a:t>, </a:t>
            </a:r>
            <a:r>
              <a:rPr lang="en-US" altLang="zh-TW" sz="1400" i="1" smtClean="0">
                <a:solidFill>
                  <a:srgbClr val="FFFFFF"/>
                </a:solidFill>
                <a:ea typeface="ヒラギノ角ゴ ProN W3"/>
                <a:cs typeface="Arial" pitchFamily="34" charset="0"/>
              </a:rPr>
              <a:t>Vol. </a:t>
            </a:r>
            <a:r>
              <a:rPr lang="en-US" altLang="zh-TW" sz="1400" i="1" dirty="0">
                <a:solidFill>
                  <a:srgbClr val="FFFFFF"/>
                </a:solidFill>
                <a:ea typeface="ヒラギノ角ゴ ProN W3"/>
                <a:cs typeface="Arial" pitchFamily="34" charset="0"/>
              </a:rPr>
              <a:t>86, July-August 1977, p. 28.</a:t>
            </a:r>
          </a:p>
        </p:txBody>
      </p:sp>
      <p:sp>
        <p:nvSpPr>
          <p:cNvPr id="10" name="Rectangle 3"/>
          <p:cNvSpPr>
            <a:spLocks/>
          </p:cNvSpPr>
          <p:nvPr/>
        </p:nvSpPr>
        <p:spPr bwMode="auto">
          <a:xfrm>
            <a:off x="2500313" y="1524000"/>
            <a:ext cx="52022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zh-TW" altLang="en-US" sz="3200" b="1" u="sng" dirty="0">
                <a:solidFill>
                  <a:srgbClr val="FFCC00"/>
                </a:solidFill>
                <a:latin typeface="標楷體" pitchFamily="65" charset="-120"/>
              </a:rPr>
              <a:t>古爾德</a:t>
            </a:r>
            <a:r>
              <a:rPr lang="zh-TW" altLang="en-US" sz="3200" b="1" dirty="0">
                <a:solidFill>
                  <a:srgbClr val="FFCC00"/>
                </a:solidFill>
                <a:latin typeface="標楷體" pitchFamily="65" charset="-120"/>
              </a:rPr>
              <a:t> </a:t>
            </a:r>
            <a:r>
              <a:rPr lang="zh-TW" altLang="en-US" sz="3200" b="1" dirty="0">
                <a:solidFill>
                  <a:srgbClr val="FFCC00"/>
                </a:solidFill>
                <a:latin typeface="Times New Roman" pitchFamily="18" charset="0"/>
                <a:cs typeface="Times New Roman" pitchFamily="18" charset="0"/>
              </a:rPr>
              <a:t>(</a:t>
            </a:r>
            <a:r>
              <a:rPr lang="en-US" altLang="zh-TW" sz="3200" b="1" dirty="0">
                <a:solidFill>
                  <a:srgbClr val="FFCC00"/>
                </a:solidFill>
                <a:latin typeface="Times New Roman" pitchFamily="18" charset="0"/>
                <a:ea typeface="ヒラギノ角ゴ ProN W3"/>
                <a:cs typeface="Times New Roman" pitchFamily="18" charset="0"/>
              </a:rPr>
              <a:t>Stephen Jay Gould):</a:t>
            </a:r>
          </a:p>
        </p:txBody>
      </p:sp>
      <p:sp>
        <p:nvSpPr>
          <p:cNvPr id="7" name="文字方塊 6"/>
          <p:cNvSpPr txBox="1"/>
          <p:nvPr/>
        </p:nvSpPr>
        <p:spPr>
          <a:xfrm>
            <a:off x="-244" y="2122486"/>
            <a:ext cx="1187868" cy="307777"/>
          </a:xfrm>
          <a:prstGeom prst="rect">
            <a:avLst/>
          </a:prstGeom>
          <a:noFill/>
        </p:spPr>
        <p:txBody>
          <a:bodyPr wrap="square" rtlCol="0">
            <a:spAutoFit/>
          </a:bodyPr>
          <a:lstStyle/>
          <a:p>
            <a:pPr algn="ctr"/>
            <a:r>
              <a:rPr lang="en-US" altLang="zh-HK" sz="1400" dirty="0" smtClean="0">
                <a:solidFill>
                  <a:schemeClr val="tx2"/>
                </a:solidFill>
              </a:rPr>
              <a:t>(1941-2002)</a:t>
            </a:r>
            <a:endParaRPr lang="zh-HK" altLang="en-US" sz="1400" dirty="0">
              <a:solidFill>
                <a:schemeClr val="tx2"/>
              </a:solidFill>
            </a:endParaRPr>
          </a:p>
        </p:txBody>
      </p:sp>
      <p:pic>
        <p:nvPicPr>
          <p:cNvPr id="11"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4" y="125976"/>
            <a:ext cx="1450257" cy="1962877"/>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nodeType="afterGroup">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Rectangle 10"/>
          <p:cNvSpPr>
            <a:spLocks/>
          </p:cNvSpPr>
          <p:nvPr/>
        </p:nvSpPr>
        <p:spPr bwMode="auto">
          <a:xfrm>
            <a:off x="1908175" y="1628775"/>
            <a:ext cx="59039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534988" indent="-534988" eaLnBrk="1" hangingPunct="1">
              <a:spcBef>
                <a:spcPts val="700"/>
              </a:spcBef>
            </a:pPr>
            <a:r>
              <a:rPr lang="zh-CN" altLang="zh-TW" sz="4000" b="1">
                <a:solidFill>
                  <a:srgbClr val="FFCC00"/>
                </a:solidFill>
              </a:rPr>
              <a:t>「</a:t>
            </a:r>
            <a:r>
              <a:rPr lang="zh-CN" altLang="en-US" sz="4000" b="1">
                <a:solidFill>
                  <a:srgbClr val="FFCC00"/>
                </a:solidFill>
              </a:rPr>
              <a:t>難道他們以被創造而不能創造任何物的東西去配真主嗎！</a:t>
            </a:r>
            <a:r>
              <a:rPr lang="zh-CN" altLang="en-US"/>
              <a:t> </a:t>
            </a:r>
            <a:r>
              <a:rPr lang="zh-CN" altLang="zh-TW">
                <a:solidFill>
                  <a:srgbClr val="FFCC00"/>
                </a:solidFill>
              </a:rPr>
              <a:t>」</a:t>
            </a:r>
            <a:endParaRPr lang="en-US" altLang="zh-TW" sz="2800" b="1">
              <a:solidFill>
                <a:srgbClr val="FFCC00"/>
              </a:solidFill>
              <a:ea typeface="ヒラギノ角ゴ ProN W3"/>
              <a:cs typeface="Arial" pitchFamily="34" charset="0"/>
            </a:endParaRPr>
          </a:p>
        </p:txBody>
      </p:sp>
      <p:sp>
        <p:nvSpPr>
          <p:cNvPr id="38916" name="Text Box 4"/>
          <p:cNvSpPr txBox="1">
            <a:spLocks noChangeArrowheads="1"/>
          </p:cNvSpPr>
          <p:nvPr/>
        </p:nvSpPr>
        <p:spPr bwMode="auto">
          <a:xfrm>
            <a:off x="4140200" y="4221163"/>
            <a:ext cx="3168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r">
              <a:spcBef>
                <a:spcPct val="50000"/>
              </a:spcBef>
            </a:pPr>
            <a:r>
              <a:rPr lang="en-US" altLang="zh-TW" sz="3200" b="1">
                <a:solidFill>
                  <a:srgbClr val="FFCC00"/>
                </a:solidFill>
              </a:rPr>
              <a:t>(</a:t>
            </a:r>
            <a:r>
              <a:rPr lang="zh-TW" altLang="en-US" sz="3200" b="1">
                <a:solidFill>
                  <a:srgbClr val="FFCC00"/>
                </a:solidFill>
              </a:rPr>
              <a:t>古蘭經 </a:t>
            </a:r>
            <a:r>
              <a:rPr lang="en-US" altLang="zh-TW" sz="3200" b="1">
                <a:solidFill>
                  <a:srgbClr val="FFCC00"/>
                </a:solidFill>
                <a:latin typeface="Times New Roman" pitchFamily="18" charset="0"/>
                <a:cs typeface="Times New Roman" pitchFamily="18" charset="0"/>
              </a:rPr>
              <a:t>7:191</a:t>
            </a:r>
            <a:r>
              <a:rPr lang="en-US" altLang="zh-TW" sz="3200" b="1">
                <a:solidFill>
                  <a:srgbClr val="FFCC00"/>
                </a:solidFill>
              </a:rPr>
              <a:t>)</a:t>
            </a:r>
            <a:endParaRPr lang="zh-CN" altLang="en-US" sz="3200" b="1">
              <a:solidFill>
                <a:srgbClr val="FFCC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8858"/>
                                        </p:tgtEl>
                                        <p:attrNameLst>
                                          <p:attrName>style.visibility</p:attrName>
                                        </p:attrNameLst>
                                      </p:cBhvr>
                                      <p:to>
                                        <p:strVal val="visible"/>
                                      </p:to>
                                    </p:set>
                                    <p:animEffect transition="in" filter="dissolve">
                                      <p:cBhvr>
                                        <p:cTn id="7" dur="500"/>
                                        <p:tgtEl>
                                          <p:spTgt spid="78858"/>
                                        </p:tgtEl>
                                      </p:cBhvr>
                                    </p:animEffect>
                                  </p:childTnLst>
                                </p:cTn>
                              </p:par>
                              <p:par>
                                <p:cTn id="8" presetID="9" presetClass="entr" presetSubtype="0" fill="hold" grpId="0" nodeType="withEffect">
                                  <p:stCondLst>
                                    <p:cond delay="2000"/>
                                  </p:stCondLst>
                                  <p:childTnLst>
                                    <p:set>
                                      <p:cBhvr>
                                        <p:cTn id="9" dur="1" fill="hold">
                                          <p:stCondLst>
                                            <p:cond delay="0"/>
                                          </p:stCondLst>
                                        </p:cTn>
                                        <p:tgtEl>
                                          <p:spTgt spid="38916"/>
                                        </p:tgtEl>
                                        <p:attrNameLst>
                                          <p:attrName>style.visibility</p:attrName>
                                        </p:attrNameLst>
                                      </p:cBhvr>
                                      <p:to>
                                        <p:strVal val="visible"/>
                                      </p:to>
                                    </p:set>
                                    <p:animEffect transition="in" filter="dissolve">
                                      <p:cBhvr>
                                        <p:cTn id="10"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8" grpId="0" autoUpdateAnimBg="0"/>
      <p:bldP spid="389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p:cNvSpPr>
          <p:nvPr/>
        </p:nvSpPr>
        <p:spPr bwMode="auto">
          <a:xfrm>
            <a:off x="3348038" y="1844675"/>
            <a:ext cx="4392612" cy="2238375"/>
          </a:xfrm>
          <a:prstGeom prst="rect">
            <a:avLst/>
          </a:prstGeom>
          <a:noFill/>
          <a:ln w="12700">
            <a:noFill/>
            <a:miter lim="800000"/>
            <a:headEnd/>
            <a:tailEnd/>
          </a:ln>
          <a:extLst/>
        </p:spPr>
        <p:txBody>
          <a:bodyPr lIns="0" tIns="0" rIns="40639" bIns="0">
            <a:spAutoFit/>
          </a:bodyPr>
          <a:lstStyle/>
          <a:p>
            <a:pPr marL="446088" indent="-446088" eaLnBrk="1" hangingPunct="1">
              <a:spcBef>
                <a:spcPts val="700"/>
              </a:spcBef>
              <a:buFont typeface="Arial" pitchFamily="34" charset="0"/>
              <a:buChar char="•"/>
              <a:defRPr/>
            </a:pPr>
            <a:r>
              <a:rPr lang="en-US" altLang="zh-TW" sz="3200" b="1" dirty="0">
                <a:solidFill>
                  <a:srgbClr val="FFFFFF"/>
                </a:solidFill>
                <a:effectLst>
                  <a:outerShdw blurRad="38100" dist="38100" dir="2700000" algn="tl">
                    <a:srgbClr val="808080"/>
                  </a:outerShdw>
                </a:effectLst>
                <a:latin typeface="標楷體" pitchFamily="65" charset="-120"/>
              </a:rPr>
              <a:t>x -</a:t>
            </a:r>
            <a:r>
              <a:rPr lang="zh-TW" altLang="en-US" sz="3200" b="1" dirty="0">
                <a:solidFill>
                  <a:srgbClr val="FFFFFF"/>
                </a:solidFill>
                <a:effectLst>
                  <a:outerShdw blurRad="38100" dist="38100" dir="2700000" algn="tl">
                    <a:srgbClr val="808080"/>
                  </a:outerShdw>
                </a:effectLst>
                <a:latin typeface="標楷體" pitchFamily="65" charset="-120"/>
              </a:rPr>
              <a:t>射線</a:t>
            </a:r>
            <a:endParaRPr lang="en-US" altLang="zh-TW" sz="3200" b="1" dirty="0">
              <a:solidFill>
                <a:srgbClr val="FFFFFF"/>
              </a:solidFill>
              <a:effectLst>
                <a:outerShdw blurRad="38100" dist="38100" dir="2700000" algn="tl">
                  <a:srgbClr val="808080"/>
                </a:outerShdw>
              </a:effectLst>
              <a:latin typeface="標楷體" pitchFamily="65" charset="-120"/>
            </a:endParaRPr>
          </a:p>
          <a:p>
            <a:pPr marL="39688" eaLnBrk="1" hangingPunct="1">
              <a:spcBef>
                <a:spcPts val="700"/>
              </a:spcBef>
              <a:buFont typeface="Arial" pitchFamily="34" charset="0"/>
              <a:buChar char="•"/>
              <a:defRPr/>
            </a:pPr>
            <a:r>
              <a:rPr lang="en-US" altLang="zh-TW" sz="3200" b="1" dirty="0">
                <a:solidFill>
                  <a:srgbClr val="FFFFFF"/>
                </a:solidFill>
                <a:effectLst>
                  <a:outerShdw blurRad="38100" dist="38100" dir="2700000" algn="tl">
                    <a:srgbClr val="808080"/>
                  </a:outerShdw>
                </a:effectLst>
                <a:latin typeface="標楷體" pitchFamily="65" charset="-120"/>
              </a:rPr>
              <a:t> </a:t>
            </a:r>
            <a:r>
              <a:rPr lang="zh-TW" altLang="en-US" sz="3200" b="1" dirty="0">
                <a:solidFill>
                  <a:srgbClr val="FFFFFF"/>
                </a:solidFill>
                <a:effectLst>
                  <a:outerShdw blurRad="38100" dist="38100" dir="2700000" algn="tl">
                    <a:srgbClr val="808080"/>
                  </a:outerShdw>
                </a:effectLst>
                <a:latin typeface="標楷體" pitchFamily="65" charset="-120"/>
              </a:rPr>
              <a:t>化學劑</a:t>
            </a:r>
          </a:p>
          <a:p>
            <a:pPr marL="39688" eaLnBrk="1" hangingPunct="1">
              <a:spcBef>
                <a:spcPts val="700"/>
              </a:spcBef>
              <a:buFont typeface="Arial" pitchFamily="34" charset="0"/>
              <a:buChar char="•"/>
              <a:defRPr/>
            </a:pPr>
            <a:r>
              <a:rPr lang="en-US" altLang="zh-TW" sz="3200" b="1" dirty="0">
                <a:solidFill>
                  <a:srgbClr val="FFFFFF"/>
                </a:solidFill>
                <a:effectLst>
                  <a:outerShdw blurRad="38100" dist="38100" dir="2700000" algn="tl">
                    <a:srgbClr val="808080"/>
                  </a:outerShdw>
                </a:effectLst>
                <a:latin typeface="標楷體" pitchFamily="65" charset="-120"/>
              </a:rPr>
              <a:t> </a:t>
            </a:r>
            <a:r>
              <a:rPr lang="zh-TW" altLang="en-US" sz="3200" b="1" dirty="0">
                <a:solidFill>
                  <a:srgbClr val="FFFFFF"/>
                </a:solidFill>
                <a:effectLst>
                  <a:outerShdw blurRad="38100" dist="38100" dir="2700000" algn="tl">
                    <a:srgbClr val="808080"/>
                  </a:outerShdw>
                </a:effectLst>
                <a:latin typeface="標楷體" pitchFamily="65" charset="-120"/>
              </a:rPr>
              <a:t>紫外線</a:t>
            </a:r>
          </a:p>
          <a:p>
            <a:pPr marL="39688" eaLnBrk="1" hangingPunct="1">
              <a:spcBef>
                <a:spcPts val="700"/>
              </a:spcBef>
              <a:buFont typeface="Arial" pitchFamily="34" charset="0"/>
              <a:buChar char="•"/>
              <a:defRPr/>
            </a:pPr>
            <a:r>
              <a:rPr lang="en-US" altLang="zh-TW" sz="3200" b="1" dirty="0">
                <a:solidFill>
                  <a:srgbClr val="FFFFFF"/>
                </a:solidFill>
                <a:effectLst>
                  <a:outerShdw blurRad="38100" dist="38100" dir="2700000" algn="tl">
                    <a:srgbClr val="808080"/>
                  </a:outerShdw>
                </a:effectLst>
                <a:latin typeface="標楷體" pitchFamily="65" charset="-120"/>
              </a:rPr>
              <a:t> </a:t>
            </a:r>
            <a:r>
              <a:rPr lang="zh-TW" altLang="en-US" sz="3200" b="1" dirty="0">
                <a:solidFill>
                  <a:srgbClr val="FFFFFF"/>
                </a:solidFill>
                <a:effectLst>
                  <a:outerShdw blurRad="38100" dist="38100" dir="2700000" algn="tl">
                    <a:srgbClr val="808080"/>
                  </a:outerShdw>
                </a:effectLst>
                <a:latin typeface="標楷體" pitchFamily="65" charset="-120"/>
              </a:rPr>
              <a:t>在 </a:t>
            </a:r>
            <a:r>
              <a:rPr lang="en-US" altLang="zh-TW" sz="3200" b="1" dirty="0">
                <a:solidFill>
                  <a:srgbClr val="FFFFFF"/>
                </a:solidFill>
                <a:effectLst>
                  <a:outerShdw blurRad="38100" dist="38100" dir="2700000" algn="tl">
                    <a:srgbClr val="808080"/>
                  </a:outerShdw>
                </a:effectLst>
                <a:latin typeface="Times New Roman" pitchFamily="18" charset="0"/>
                <a:cs typeface="Times New Roman" pitchFamily="18" charset="0"/>
              </a:rPr>
              <a:t>DNA</a:t>
            </a:r>
            <a:r>
              <a:rPr lang="zh-TW" altLang="en-US" sz="3200" b="1" dirty="0">
                <a:solidFill>
                  <a:srgbClr val="FFFFFF"/>
                </a:solidFill>
                <a:effectLst>
                  <a:outerShdw blurRad="38100" dist="38100" dir="2700000" algn="tl">
                    <a:srgbClr val="808080"/>
                  </a:outerShdw>
                </a:effectLst>
                <a:latin typeface="標楷體" pitchFamily="65" charset="-120"/>
              </a:rPr>
              <a:t>複製過程中</a:t>
            </a:r>
          </a:p>
        </p:txBody>
      </p:sp>
      <p:sp>
        <p:nvSpPr>
          <p:cNvPr id="80900" name="Rectangle 4"/>
          <p:cNvSpPr>
            <a:spLocks/>
          </p:cNvSpPr>
          <p:nvPr/>
        </p:nvSpPr>
        <p:spPr bwMode="auto">
          <a:xfrm>
            <a:off x="3429000" y="457200"/>
            <a:ext cx="3641725" cy="498475"/>
          </a:xfrm>
          <a:prstGeom prst="rect">
            <a:avLst/>
          </a:prstGeom>
          <a:noFill/>
          <a:ln>
            <a:noFill/>
          </a:ln>
          <a:extLst/>
        </p:spPr>
        <p:txBody>
          <a:bodyPr lIns="0" tIns="0" rIns="40639" bIns="0"/>
          <a:lstStyle/>
          <a:p>
            <a:pPr marL="39688" algn="ctr" eaLnBrk="1" hangingPunct="1">
              <a:spcBef>
                <a:spcPts val="700"/>
              </a:spcBef>
              <a:defRPr/>
            </a:pPr>
            <a:r>
              <a:rPr lang="zh-TW" altLang="en-US" b="1">
                <a:solidFill>
                  <a:srgbClr val="FFFF4B"/>
                </a:solidFill>
                <a:effectLst>
                  <a:outerShdw blurRad="38100" dist="38100" dir="2700000" algn="tl">
                    <a:srgbClr val="FFFFFF"/>
                  </a:outerShdw>
                </a:effectLst>
                <a:ea typeface="新細明體" pitchFamily="18" charset="-120"/>
              </a:rPr>
              <a:t>突變</a:t>
            </a:r>
          </a:p>
        </p:txBody>
      </p:sp>
      <p:pic>
        <p:nvPicPr>
          <p:cNvPr id="39941" name="Picture 2" descr="C:\Users\DD\Documents\Ceviri BG\Presentations\konferans evrim ing en son\slayt resimler\mutasyon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6338"/>
            <a:ext cx="9142413"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p:cNvSpPr txBox="1">
            <a:spLocks noChangeArrowheads="1"/>
          </p:cNvSpPr>
          <p:nvPr/>
        </p:nvSpPr>
        <p:spPr bwMode="auto">
          <a:xfrm>
            <a:off x="2916238" y="1125538"/>
            <a:ext cx="2735262" cy="579437"/>
          </a:xfrm>
          <a:prstGeom prst="rect">
            <a:avLst/>
          </a:prstGeom>
          <a:noFill/>
          <a:ln w="9525">
            <a:noFill/>
            <a:miter lim="800000"/>
            <a:headEnd/>
            <a:tailEnd/>
          </a:ln>
          <a:effectLst/>
        </p:spPr>
        <p:txBody>
          <a:bodyPr>
            <a:spAutoFit/>
          </a:bodyPr>
          <a:lstStyle/>
          <a:p>
            <a:pPr eaLnBrk="1" hangingPunct="1">
              <a:spcBef>
                <a:spcPts val="700"/>
              </a:spcBef>
              <a:defRPr/>
            </a:pPr>
            <a:r>
              <a:rPr lang="zh-TW" altLang="en-US" sz="3200" b="1">
                <a:solidFill>
                  <a:srgbClr val="FFFFFF"/>
                </a:solidFill>
                <a:effectLst>
                  <a:outerShdw blurRad="38100" dist="38100" dir="2700000" algn="tl">
                    <a:srgbClr val="808080"/>
                  </a:outerShdw>
                </a:effectLst>
              </a:rPr>
              <a:t>引發自：</a:t>
            </a:r>
            <a:endParaRPr lang="zh-CN" altLang="en-US" sz="32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80"/>
                                  </p:stCondLst>
                                  <p:childTnLst>
                                    <p:set>
                                      <p:cBhvr>
                                        <p:cTn id="6" dur="1" fill="hold">
                                          <p:stCondLst>
                                            <p:cond delay="0"/>
                                          </p:stCondLst>
                                        </p:cTn>
                                        <p:tgtEl>
                                          <p:spTgt spid="80900"/>
                                        </p:tgtEl>
                                        <p:attrNameLst>
                                          <p:attrName>style.visibility</p:attrName>
                                        </p:attrNameLst>
                                      </p:cBhvr>
                                      <p:to>
                                        <p:strVal val="visible"/>
                                      </p:to>
                                    </p:set>
                                    <p:anim calcmode="lin" valueType="num">
                                      <p:cBhvr>
                                        <p:cTn id="7" dur="1000" fill="hold"/>
                                        <p:tgtEl>
                                          <p:spTgt spid="80900"/>
                                        </p:tgtEl>
                                        <p:attrNameLst>
                                          <p:attrName>ppt_w</p:attrName>
                                        </p:attrNameLst>
                                      </p:cBhvr>
                                      <p:tavLst>
                                        <p:tav tm="0">
                                          <p:val>
                                            <p:fltVal val="0"/>
                                          </p:val>
                                        </p:tav>
                                        <p:tav tm="100000">
                                          <p:val>
                                            <p:strVal val="#ppt_w"/>
                                          </p:val>
                                        </p:tav>
                                      </p:tavLst>
                                    </p:anim>
                                    <p:anim calcmode="lin" valueType="num">
                                      <p:cBhvr>
                                        <p:cTn id="8" dur="1000" fill="hold"/>
                                        <p:tgtEl>
                                          <p:spTgt spid="80900"/>
                                        </p:tgtEl>
                                        <p:attrNameLst>
                                          <p:attrName>ppt_h</p:attrName>
                                        </p:attrNameLst>
                                      </p:cBhvr>
                                      <p:tavLst>
                                        <p:tav tm="0">
                                          <p:val>
                                            <p:fltVal val="0"/>
                                          </p:val>
                                        </p:tav>
                                        <p:tav tm="100000">
                                          <p:val>
                                            <p:strVal val="#ppt_h"/>
                                          </p:val>
                                        </p:tav>
                                      </p:tavLst>
                                    </p:anim>
                                    <p:animEffect transition="in" filter="fade">
                                      <p:cBhvr>
                                        <p:cTn id="9" dur="1000"/>
                                        <p:tgtEl>
                                          <p:spTgt spid="8090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9942"/>
                                        </p:tgtEl>
                                        <p:attrNameLst>
                                          <p:attrName>style.visibility</p:attrName>
                                        </p:attrNameLst>
                                      </p:cBhvr>
                                      <p:to>
                                        <p:strVal val="visible"/>
                                      </p:to>
                                    </p:set>
                                    <p:animEffect transition="in" filter="dissolve">
                                      <p:cBhvr>
                                        <p:cTn id="14" dur="500"/>
                                        <p:tgtEl>
                                          <p:spTgt spid="399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0899"/>
                                        </p:tgtEl>
                                        <p:attrNameLst>
                                          <p:attrName>style.visibility</p:attrName>
                                        </p:attrNameLst>
                                      </p:cBhvr>
                                      <p:to>
                                        <p:strVal val="visible"/>
                                      </p:to>
                                    </p:set>
                                    <p:animEffect transition="in" filter="dissolve">
                                      <p:cBhvr>
                                        <p:cTn id="19" dur="5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P spid="80900" grpId="0" autoUpdateAnimBg="0"/>
      <p:bldP spid="399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 name="Rectangle 1"/>
          <p:cNvSpPr>
            <a:spLocks/>
          </p:cNvSpPr>
          <p:nvPr/>
        </p:nvSpPr>
        <p:spPr bwMode="auto">
          <a:xfrm>
            <a:off x="1187450" y="2014538"/>
            <a:ext cx="6767513" cy="3359150"/>
          </a:xfrm>
          <a:prstGeom prst="rect">
            <a:avLst/>
          </a:prstGeom>
          <a:noFill/>
          <a:ln w="12700" cap="flat">
            <a:noFill/>
            <a:miter lim="800000"/>
            <a:headEnd type="none" w="med" len="med"/>
            <a:tailEnd type="none" w="med" len="med"/>
          </a:ln>
        </p:spPr>
        <p:txBody>
          <a:bodyPr lIns="0" tIns="0" rIns="40639" bIns="0" anchor="ctr"/>
          <a:lstStyle/>
          <a:p>
            <a:pPr marL="358775" indent="-358775" eaLnBrk="1" hangingPunct="1">
              <a:defRPr/>
            </a:pPr>
            <a:r>
              <a:rPr lang="zh-TW" altLang="en-US" sz="2800" b="1" dirty="0">
                <a:solidFill>
                  <a:srgbClr val="FFFFFF"/>
                </a:solidFill>
                <a:effectLst>
                  <a:outerShdw blurRad="38100" dist="38100" dir="2700000" algn="tl">
                    <a:srgbClr val="808080"/>
                  </a:outerShdw>
                </a:effectLst>
                <a:latin typeface="標楷體" pitchFamily="65" charset="-120"/>
              </a:rPr>
              <a:t>「首先，在自然界正面的突變很少會發生。第二，由於突變是隨機產生的，故它對基因的組織大多成破壞作用，而非令其更有秩序。</a:t>
            </a:r>
            <a:r>
              <a:rPr lang="zh-TW" altLang="en-US" sz="2800" b="1" dirty="0">
                <a:solidFill>
                  <a:srgbClr val="FFFF4B"/>
                </a:solidFill>
                <a:effectLst>
                  <a:outerShdw blurRad="38100" dist="38100" dir="2700000" algn="tl">
                    <a:srgbClr val="808080"/>
                  </a:outerShdw>
                </a:effectLst>
                <a:latin typeface="標楷體" pitchFamily="65" charset="-120"/>
              </a:rPr>
              <a:t>任何原有極高秩序的體系遭到隨機變化，大多只會變壞，不會變好的</a:t>
            </a:r>
            <a:r>
              <a:rPr lang="zh-TW" altLang="en-US" sz="2800" b="1" dirty="0">
                <a:solidFill>
                  <a:srgbClr val="FFFFFF"/>
                </a:solidFill>
                <a:effectLst>
                  <a:outerShdw blurRad="38100" dist="38100" dir="2700000" algn="tl">
                    <a:srgbClr val="808080"/>
                  </a:outerShdw>
                </a:effectLst>
                <a:latin typeface="標楷體" pitchFamily="65" charset="-120"/>
              </a:rPr>
              <a:t>。例如：一座秩序井然的樓房遇地震猛烈地搖動後，其結構遭到隨機的改變下只會變差，不會變好。</a:t>
            </a:r>
            <a:r>
              <a:rPr lang="zh-TW" altLang="en-US" sz="2000" b="1" dirty="0">
                <a:solidFill>
                  <a:srgbClr val="FFFFFF"/>
                </a:solidFill>
                <a:effectLst>
                  <a:outerShdw blurRad="38100" dist="38100" dir="2700000" algn="tl">
                    <a:srgbClr val="808080"/>
                  </a:outerShdw>
                </a:effectLst>
                <a:ea typeface="ヒラギノ角ゴ ProN W3"/>
                <a:cs typeface="Arial" pitchFamily="34" charset="0"/>
              </a:rPr>
              <a:t>  」</a:t>
            </a:r>
          </a:p>
        </p:txBody>
      </p:sp>
      <p:sp>
        <p:nvSpPr>
          <p:cNvPr id="100354" name="Rectangle 2"/>
          <p:cNvSpPr>
            <a:spLocks/>
          </p:cNvSpPr>
          <p:nvPr/>
        </p:nvSpPr>
        <p:spPr bwMode="auto">
          <a:xfrm>
            <a:off x="1500188" y="5429250"/>
            <a:ext cx="49291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200" i="1" dirty="0">
                <a:solidFill>
                  <a:srgbClr val="FFFFFF"/>
                </a:solidFill>
                <a:ea typeface="ヒラギノ角ゴ ProN W3"/>
                <a:cs typeface="Arial" pitchFamily="34" charset="0"/>
              </a:rPr>
              <a:t>B. G. </a:t>
            </a:r>
            <a:r>
              <a:rPr lang="en-US" altLang="zh-TW" sz="1200" i="1" dirty="0" err="1">
                <a:solidFill>
                  <a:srgbClr val="FFFFFF"/>
                </a:solidFill>
                <a:ea typeface="ヒラギノ角ゴ ProN W3"/>
                <a:cs typeface="Arial" pitchFamily="34" charset="0"/>
              </a:rPr>
              <a:t>Ranganathan</a:t>
            </a:r>
            <a:r>
              <a:rPr lang="en-US" altLang="zh-TW" sz="1200" i="1" dirty="0">
                <a:solidFill>
                  <a:srgbClr val="FFFFFF"/>
                </a:solidFill>
                <a:ea typeface="ヒラギノ角ゴ ProN W3"/>
                <a:cs typeface="Arial" pitchFamily="34" charset="0"/>
              </a:rPr>
              <a:t>, Origins?, Pennsylvania: The Banner Of Truth Trust, 1988, p.7</a:t>
            </a:r>
          </a:p>
        </p:txBody>
      </p:sp>
      <p:sp>
        <p:nvSpPr>
          <p:cNvPr id="100355" name="Rectangle 3"/>
          <p:cNvSpPr>
            <a:spLocks/>
          </p:cNvSpPr>
          <p:nvPr/>
        </p:nvSpPr>
        <p:spPr bwMode="auto">
          <a:xfrm>
            <a:off x="2484438" y="1125538"/>
            <a:ext cx="5327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3600" b="1" u="sng" dirty="0">
                <a:solidFill>
                  <a:srgbClr val="FFCC00"/>
                </a:solidFill>
                <a:latin typeface="標楷體" pitchFamily="65" charset="-120"/>
              </a:rPr>
              <a:t>蘭加納森</a:t>
            </a:r>
            <a:r>
              <a:rPr lang="zh-TW" altLang="en-US" sz="2800" b="1" dirty="0">
                <a:solidFill>
                  <a:srgbClr val="FFCC00"/>
                </a:solidFill>
                <a:latin typeface="標楷體" pitchFamily="65" charset="-120"/>
              </a:rPr>
              <a:t> </a:t>
            </a:r>
            <a:r>
              <a:rPr lang="zh-TW" altLang="en-US" sz="2800" b="1" dirty="0">
                <a:solidFill>
                  <a:srgbClr val="FFCC00"/>
                </a:solidFill>
                <a:latin typeface="Times New Roman" pitchFamily="18" charset="0"/>
                <a:cs typeface="Times New Roman" pitchFamily="18" charset="0"/>
              </a:rPr>
              <a:t>(</a:t>
            </a:r>
            <a:r>
              <a:rPr lang="en-US" altLang="zh-TW" sz="2800" b="1" dirty="0">
                <a:solidFill>
                  <a:srgbClr val="FFCC00"/>
                </a:solidFill>
                <a:latin typeface="Times New Roman" pitchFamily="18" charset="0"/>
                <a:ea typeface="ヒラギノ角ゴ ProN W3"/>
                <a:cs typeface="Times New Roman" pitchFamily="18" charset="0"/>
              </a:rPr>
              <a:t>B. G. </a:t>
            </a:r>
            <a:r>
              <a:rPr lang="en-US" altLang="zh-TW" sz="2800" b="1" dirty="0" err="1">
                <a:solidFill>
                  <a:srgbClr val="FFCC00"/>
                </a:solidFill>
                <a:latin typeface="Times New Roman" pitchFamily="18" charset="0"/>
                <a:ea typeface="ヒラギノ角ゴ ProN W3"/>
                <a:cs typeface="Times New Roman" pitchFamily="18" charset="0"/>
              </a:rPr>
              <a:t>Ranganathan</a:t>
            </a:r>
            <a:r>
              <a:rPr lang="en-US" altLang="zh-TW" sz="2800" b="1" dirty="0">
                <a:solidFill>
                  <a:srgbClr val="FFCC00"/>
                </a:solidFill>
                <a:latin typeface="Times New Roman" pitchFamily="18" charset="0"/>
                <a:ea typeface="ヒラギノ角ゴ ProN W3"/>
                <a:cs typeface="Times New Roman" pitchFamily="18" charset="0"/>
              </a:rPr>
              <a:t>):</a:t>
            </a:r>
          </a:p>
        </p:txBody>
      </p:sp>
      <p:pic>
        <p:nvPicPr>
          <p:cNvPr id="67590" name="Picture 6" descr="lek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0350"/>
            <a:ext cx="1584325" cy="1568450"/>
          </a:xfrm>
          <a:prstGeom prst="rect">
            <a:avLst/>
          </a:prstGeom>
          <a:solidFill>
            <a:srgbClr val="FFFFFF"/>
          </a:solidFill>
          <a:ln w="38100">
            <a:solidFill>
              <a:srgbClr val="FFFFFF"/>
            </a:solidFill>
            <a:miter lim="800000"/>
            <a:headEnd/>
            <a:tailEnd/>
          </a:ln>
        </p:spPr>
      </p:pic>
      <p:sp>
        <p:nvSpPr>
          <p:cNvPr id="7" name="文字方塊 6"/>
          <p:cNvSpPr txBox="1"/>
          <p:nvPr/>
        </p:nvSpPr>
        <p:spPr>
          <a:xfrm>
            <a:off x="24532" y="1860649"/>
            <a:ext cx="1475656" cy="307777"/>
          </a:xfrm>
          <a:prstGeom prst="rect">
            <a:avLst/>
          </a:prstGeom>
          <a:noFill/>
        </p:spPr>
        <p:txBody>
          <a:bodyPr wrap="square" rtlCol="0">
            <a:spAutoFit/>
          </a:bodyPr>
          <a:lstStyle/>
          <a:p>
            <a:pPr algn="ctr"/>
            <a:r>
              <a:rPr lang="en-US" altLang="zh-HK" sz="1400" dirty="0" smtClean="0">
                <a:solidFill>
                  <a:schemeClr val="tx2"/>
                </a:solidFill>
              </a:rPr>
              <a:t>(1892-1972)</a:t>
            </a:r>
            <a:endParaRPr lang="zh-HK" altLang="en-US" sz="1400" dirty="0">
              <a:solidFill>
                <a:schemeClr val="tx2"/>
              </a:solidFill>
            </a:endParaRPr>
          </a:p>
        </p:txBody>
      </p:sp>
      <p:pic>
        <p:nvPicPr>
          <p:cNvPr id="60418" name="Picture 2" descr="http://ecx.images-amazon.com/images/I/41XFQHM1HWL._SY346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4005064"/>
            <a:ext cx="1387299" cy="23762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0355"/>
                                        </p:tgtEl>
                                        <p:attrNameLst>
                                          <p:attrName>style.visibility</p:attrName>
                                        </p:attrNameLst>
                                      </p:cBhvr>
                                      <p:to>
                                        <p:strVal val="visible"/>
                                      </p:to>
                                    </p:set>
                                    <p:anim calcmode="lin" valueType="num">
                                      <p:cBhvr>
                                        <p:cTn id="7" dur="500" fill="hold"/>
                                        <p:tgtEl>
                                          <p:spTgt spid="100355"/>
                                        </p:tgtEl>
                                        <p:attrNameLst>
                                          <p:attrName>ppt_w</p:attrName>
                                        </p:attrNameLst>
                                      </p:cBhvr>
                                      <p:tavLst>
                                        <p:tav tm="0">
                                          <p:val>
                                            <p:fltVal val="0"/>
                                          </p:val>
                                        </p:tav>
                                        <p:tav tm="100000">
                                          <p:val>
                                            <p:strVal val="#ppt_w"/>
                                          </p:val>
                                        </p:tav>
                                      </p:tavLst>
                                    </p:anim>
                                    <p:anim calcmode="lin" valueType="num">
                                      <p:cBhvr>
                                        <p:cTn id="8" dur="500" fill="hold"/>
                                        <p:tgtEl>
                                          <p:spTgt spid="100355"/>
                                        </p:tgtEl>
                                        <p:attrNameLst>
                                          <p:attrName>ppt_h</p:attrName>
                                        </p:attrNameLst>
                                      </p:cBhvr>
                                      <p:tavLst>
                                        <p:tav tm="0">
                                          <p:val>
                                            <p:fltVal val="0"/>
                                          </p:val>
                                        </p:tav>
                                        <p:tav tm="100000">
                                          <p:val>
                                            <p:strVal val="#ppt_h"/>
                                          </p:val>
                                        </p:tav>
                                      </p:tavLst>
                                    </p:anim>
                                    <p:animEffect transition="in" filter="fade">
                                      <p:cBhvr>
                                        <p:cTn id="9" dur="500"/>
                                        <p:tgtEl>
                                          <p:spTgt spid="100355"/>
                                        </p:tgtEl>
                                      </p:cBhvr>
                                    </p:animEffect>
                                  </p:childTnLst>
                                </p:cTn>
                              </p:par>
                              <p:par>
                                <p:cTn id="10" presetID="9" presetClass="entr" presetSubtype="0" fill="hold" nodeType="with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dissolve">
                                      <p:cBhvr>
                                        <p:cTn id="12" dur="500"/>
                                        <p:tgtEl>
                                          <p:spTgt spid="67590"/>
                                        </p:tgtEl>
                                      </p:cBhvr>
                                    </p:animEffect>
                                  </p:childTnLst>
                                </p:cTn>
                              </p:par>
                            </p:childTnLst>
                          </p:cTn>
                        </p:par>
                        <p:par>
                          <p:cTn id="13" fill="hold" nodeType="afterGroup">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100353"/>
                                        </p:tgtEl>
                                        <p:attrNameLst>
                                          <p:attrName>style.visibility</p:attrName>
                                        </p:attrNameLst>
                                      </p:cBhvr>
                                      <p:to>
                                        <p:strVal val="visible"/>
                                      </p:to>
                                    </p:set>
                                    <p:animEffect transition="in" filter="fade">
                                      <p:cBhvr>
                                        <p:cTn id="16" dur="1000"/>
                                        <p:tgtEl>
                                          <p:spTgt spid="100353"/>
                                        </p:tgtEl>
                                      </p:cBhvr>
                                    </p:animEffect>
                                  </p:childTnLst>
                                </p:cTn>
                              </p:par>
                            </p:childTnLst>
                          </p:cTn>
                        </p:par>
                        <p:par>
                          <p:cTn id="17" fill="hold" nodeType="afterGroup">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0354"/>
                                        </p:tgtEl>
                                        <p:attrNameLst>
                                          <p:attrName>style.visibility</p:attrName>
                                        </p:attrNameLst>
                                      </p:cBhvr>
                                      <p:to>
                                        <p:strVal val="visible"/>
                                      </p:to>
                                    </p:set>
                                    <p:animEffect transition="in" filter="fade">
                                      <p:cBhvr>
                                        <p:cTn id="20" dur="1000"/>
                                        <p:tgtEl>
                                          <p:spTgt spid="10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utoUpdateAnimBg="0"/>
      <p:bldP spid="100354" grpId="0"/>
      <p:bldP spid="1003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5"/>
          <p:cNvSpPr>
            <a:spLocks/>
          </p:cNvSpPr>
          <p:nvPr/>
        </p:nvSpPr>
        <p:spPr bwMode="auto">
          <a:xfrm>
            <a:off x="2051050" y="1125538"/>
            <a:ext cx="6049963" cy="731837"/>
          </a:xfrm>
          <a:prstGeom prst="rect">
            <a:avLst/>
          </a:prstGeom>
          <a:noFill/>
          <a:ln>
            <a:noFill/>
          </a:ln>
          <a:extLst/>
        </p:spPr>
        <p:txBody>
          <a:bodyPr lIns="0" tIns="0" rIns="40639" bIns="0">
            <a:spAutoFit/>
          </a:bodyPr>
          <a:lstStyle/>
          <a:p>
            <a:pPr marL="39688" algn="ctr" eaLnBrk="1" hangingPunct="1">
              <a:spcBef>
                <a:spcPts val="700"/>
              </a:spcBef>
              <a:defRPr/>
            </a:pPr>
            <a:r>
              <a:rPr lang="zh-TW" altLang="en-US" b="1">
                <a:solidFill>
                  <a:srgbClr val="FFFF4B"/>
                </a:solidFill>
                <a:effectLst>
                  <a:outerShdw blurRad="38100" dist="38100" dir="2700000" algn="tl">
                    <a:srgbClr val="FFFFFF"/>
                  </a:outerShdw>
                </a:effectLst>
              </a:rPr>
              <a:t>有益的突變從未發生</a:t>
            </a:r>
          </a:p>
        </p:txBody>
      </p:sp>
      <p:pic>
        <p:nvPicPr>
          <p:cNvPr id="41988" name="Picture 3" descr="C:\Users\DD\Documents\Ceviri BG\Presentations\konferans evrim ing en son\slayt resimler\mut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2349500"/>
            <a:ext cx="9525001"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80"/>
                                  </p:stCondLst>
                                  <p:iterate type="lt">
                                    <p:tmAbs val="75"/>
                                  </p:iterate>
                                  <p:childTnLst>
                                    <p:set>
                                      <p:cBhvr>
                                        <p:cTn id="6" dur="1" fill="hold">
                                          <p:stCondLst>
                                            <p:cond delay="74"/>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868863"/>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p:cNvSpPr>
          <p:nvPr/>
        </p:nvSpPr>
        <p:spPr bwMode="auto">
          <a:xfrm>
            <a:off x="2123728" y="2455862"/>
            <a:ext cx="582802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444500" indent="-444500" eaLnBrk="1" hangingPunct="1">
              <a:spcBef>
                <a:spcPts val="700"/>
              </a:spcBef>
            </a:pPr>
            <a:r>
              <a:rPr lang="zh-TW" altLang="en-US" sz="2400" b="1" dirty="0">
                <a:solidFill>
                  <a:srgbClr val="FFFFFF"/>
                </a:solidFill>
                <a:ea typeface="ヒラギノ角ゴ ProN W3"/>
                <a:cs typeface="Arial" pitchFamily="34" charset="0"/>
              </a:rPr>
              <a:t> </a:t>
            </a:r>
            <a:r>
              <a:rPr lang="en-US" altLang="zh-TW" sz="2600" b="1" dirty="0">
                <a:solidFill>
                  <a:srgbClr val="FFFFFF"/>
                </a:solidFill>
                <a:ea typeface="ヒラギノ角ゴ ProN W3"/>
                <a:cs typeface="Arial" pitchFamily="34" charset="0"/>
              </a:rPr>
              <a:t>1-</a:t>
            </a:r>
            <a:r>
              <a:rPr lang="zh-TW" altLang="en-US" sz="2600" b="1" dirty="0">
                <a:solidFill>
                  <a:srgbClr val="FFFFFF"/>
                </a:solidFill>
                <a:latin typeface="標楷體" pitchFamily="65" charset="-120"/>
                <a:ea typeface="ヒラギノ角ゴ ProN W3"/>
                <a:cs typeface="Arial" pitchFamily="34" charset="0"/>
              </a:rPr>
              <a:t>地球上的生命源自何處？</a:t>
            </a:r>
            <a:endParaRPr lang="en-US" altLang="zh-TW" sz="2600" b="1" dirty="0">
              <a:solidFill>
                <a:srgbClr val="FFFFFF"/>
              </a:solidFill>
              <a:ea typeface="ヒラギノ角ゴ ProN W3"/>
              <a:cs typeface="Arial" pitchFamily="34" charset="0"/>
            </a:endParaRPr>
          </a:p>
        </p:txBody>
      </p:sp>
      <p:sp>
        <p:nvSpPr>
          <p:cNvPr id="44035" name="Rectangle 3"/>
          <p:cNvSpPr>
            <a:spLocks/>
          </p:cNvSpPr>
          <p:nvPr/>
        </p:nvSpPr>
        <p:spPr bwMode="auto">
          <a:xfrm>
            <a:off x="2219288" y="3043237"/>
            <a:ext cx="55594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55600" indent="-355600" eaLnBrk="1" hangingPunct="1">
              <a:spcBef>
                <a:spcPts val="700"/>
              </a:spcBef>
            </a:pPr>
            <a:r>
              <a:rPr lang="en-US" altLang="zh-TW" sz="2600" b="1" dirty="0">
                <a:solidFill>
                  <a:srgbClr val="FFFFFF"/>
                </a:solidFill>
                <a:ea typeface="ヒラギノ角ゴ ProN W3"/>
                <a:cs typeface="Arial" pitchFamily="34" charset="0"/>
              </a:rPr>
              <a:t>2-</a:t>
            </a:r>
            <a:r>
              <a:rPr lang="zh-TW" altLang="en-US" sz="2600" b="1" dirty="0">
                <a:solidFill>
                  <a:srgbClr val="FFFFFF"/>
                </a:solidFill>
                <a:latin typeface="標楷體" pitchFamily="65" charset="-120"/>
                <a:ea typeface="ヒラギノ角ゴ ProN W3"/>
                <a:cs typeface="Arial" pitchFamily="34" charset="0"/>
              </a:rPr>
              <a:t>進化機制是怎樣運作的？</a:t>
            </a:r>
            <a:r>
              <a:rPr lang="zh-TW" altLang="en-US" sz="2600" b="1" dirty="0">
                <a:solidFill>
                  <a:srgbClr val="FFFFFF"/>
                </a:solidFill>
                <a:ea typeface="ヒラギノ角ゴ ProN W3"/>
                <a:cs typeface="Arial" pitchFamily="34" charset="0"/>
              </a:rPr>
              <a:t> </a:t>
            </a:r>
            <a:endParaRPr lang="en-US" altLang="zh-TW" sz="2600" b="1" dirty="0">
              <a:solidFill>
                <a:srgbClr val="FFFFFF"/>
              </a:solidFill>
              <a:ea typeface="ヒラギノ角ゴ ProN W3"/>
              <a:cs typeface="Arial" pitchFamily="34" charset="0"/>
            </a:endParaRPr>
          </a:p>
        </p:txBody>
      </p:sp>
      <p:sp>
        <p:nvSpPr>
          <p:cNvPr id="44036" name="Rectangle 4"/>
          <p:cNvSpPr>
            <a:spLocks/>
          </p:cNvSpPr>
          <p:nvPr/>
        </p:nvSpPr>
        <p:spPr bwMode="auto">
          <a:xfrm>
            <a:off x="2209800" y="3662363"/>
            <a:ext cx="5867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55600" indent="-355600" eaLnBrk="1" hangingPunct="1">
              <a:spcBef>
                <a:spcPts val="700"/>
              </a:spcBef>
            </a:pPr>
            <a:r>
              <a:rPr lang="zh-TW" altLang="en-US" sz="2600" b="1" dirty="0">
                <a:solidFill>
                  <a:srgbClr val="FFFFFF"/>
                </a:solidFill>
                <a:ea typeface="ヒラギノ角ゴ ProN W3"/>
                <a:cs typeface="Arial" pitchFamily="34" charset="0"/>
              </a:rPr>
              <a:t>3-</a:t>
            </a:r>
            <a:r>
              <a:rPr lang="zh-TW" altLang="en-US" sz="2600" b="1" dirty="0">
                <a:solidFill>
                  <a:srgbClr val="FFFFFF"/>
                </a:solidFill>
                <a:latin typeface="標楷體" pitchFamily="65" charset="-120"/>
                <a:ea typeface="ヒラギノ角ゴ ProN W3"/>
                <a:cs typeface="Arial" pitchFamily="34" charset="0"/>
              </a:rPr>
              <a:t>若所有物種都是進化而來，那麼必然有大量的化石證據，但到現在找到任何化石的證據嗎？</a:t>
            </a:r>
            <a:r>
              <a:rPr lang="zh-TW" altLang="en-US" sz="2600" b="1" dirty="0">
                <a:solidFill>
                  <a:srgbClr val="FFFFFF"/>
                </a:solidFill>
                <a:ea typeface="ヒラギノ角ゴ ProN W3"/>
                <a:cs typeface="Arial" pitchFamily="34" charset="0"/>
              </a:rPr>
              <a:t> </a:t>
            </a:r>
            <a:endParaRPr lang="en-US" altLang="zh-TW" sz="2600" b="1" dirty="0">
              <a:solidFill>
                <a:srgbClr val="FFFFFF"/>
              </a:solidFill>
              <a:ea typeface="ヒラギノ角ゴ ProN W3"/>
              <a:cs typeface="Arial" pitchFamily="34" charset="0"/>
            </a:endParaRPr>
          </a:p>
        </p:txBody>
      </p:sp>
      <p:sp>
        <p:nvSpPr>
          <p:cNvPr id="44039" name="Rectangle 7"/>
          <p:cNvSpPr>
            <a:spLocks/>
          </p:cNvSpPr>
          <p:nvPr/>
        </p:nvSpPr>
        <p:spPr bwMode="auto">
          <a:xfrm>
            <a:off x="2277915" y="1052736"/>
            <a:ext cx="6025244"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bIns="38100"/>
          <a:lstStyle/>
          <a:p>
            <a:pPr marL="14288" eaLnBrk="1" hangingPunct="1">
              <a:spcBef>
                <a:spcPts val="700"/>
              </a:spcBef>
            </a:pPr>
            <a:r>
              <a:rPr lang="zh-TW" altLang="en-US" sz="3800" b="1" dirty="0">
                <a:solidFill>
                  <a:srgbClr val="FFFF4B"/>
                </a:solidFill>
                <a:latin typeface="標楷體" pitchFamily="65" charset="-120"/>
              </a:rPr>
              <a:t>要證明生命來自進化過程，</a:t>
            </a:r>
          </a:p>
          <a:p>
            <a:pPr marL="14288" eaLnBrk="1" hangingPunct="1">
              <a:spcBef>
                <a:spcPts val="700"/>
              </a:spcBef>
            </a:pPr>
            <a:r>
              <a:rPr lang="zh-TW" altLang="en-US" sz="3800" b="1" dirty="0">
                <a:solidFill>
                  <a:srgbClr val="FFFF4B"/>
                </a:solidFill>
                <a:latin typeface="標楷體" pitchFamily="65" charset="-120"/>
              </a:rPr>
              <a:t>進化論者得解答以下的問題：</a:t>
            </a:r>
            <a:r>
              <a:rPr lang="zh-TW" altLang="en-US" sz="3800" b="1" dirty="0">
                <a:solidFill>
                  <a:srgbClr val="FFFF4B"/>
                </a:solidFill>
                <a:ea typeface="ヒラギノ角ゴ ProN W3"/>
                <a:cs typeface="Arial" pitchFamily="34" charset="0"/>
              </a:rPr>
              <a:t> </a:t>
            </a:r>
            <a:endParaRPr lang="en-US" altLang="zh-TW" sz="3800" b="1" dirty="0">
              <a:solidFill>
                <a:srgbClr val="FFFF4B"/>
              </a:solidFill>
              <a:ea typeface="ヒラギノ角ゴ ProN W3"/>
              <a:cs typeface="Arial" pitchFamily="34" charset="0"/>
            </a:endParaRPr>
          </a:p>
        </p:txBody>
      </p:sp>
      <p:pic>
        <p:nvPicPr>
          <p:cNvPr id="4403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315913"/>
            <a:ext cx="2519363" cy="72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80"/>
                                  </p:stCondLst>
                                  <p:iterate type="lt">
                                    <p:tmAbs val="75"/>
                                  </p:iterate>
                                  <p:childTnLst>
                                    <p:set>
                                      <p:cBhvr>
                                        <p:cTn id="6" dur="1" fill="hold">
                                          <p:stCondLst>
                                            <p:cond delay="74"/>
                                          </p:stCondLst>
                                        </p:cTn>
                                        <p:tgtEl>
                                          <p:spTgt spid="44039"/>
                                        </p:tgtEl>
                                        <p:attrNameLst>
                                          <p:attrName>style.visibility</p:attrName>
                                        </p:attrNameLst>
                                      </p:cBhvr>
                                      <p:to>
                                        <p:strVal val="visible"/>
                                      </p:to>
                                    </p:set>
                                  </p:childTnLst>
                                </p:cTn>
                              </p:par>
                              <p:par>
                                <p:cTn id="7" presetID="7" presetClass="entr" presetSubtype="8" fill="hold" nodeType="withEffect">
                                  <p:stCondLst>
                                    <p:cond delay="80"/>
                                  </p:stCondLst>
                                  <p:childTnLst>
                                    <p:set>
                                      <p:cBhvr>
                                        <p:cTn id="8" dur="1" fill="hold">
                                          <p:stCondLst>
                                            <p:cond delay="0"/>
                                          </p:stCondLst>
                                        </p:cTn>
                                        <p:tgtEl>
                                          <p:spTgt spid="44037"/>
                                        </p:tgtEl>
                                        <p:attrNameLst>
                                          <p:attrName>style.visibility</p:attrName>
                                        </p:attrNameLst>
                                      </p:cBhvr>
                                      <p:to>
                                        <p:strVal val="visible"/>
                                      </p:to>
                                    </p:set>
                                    <p:anim calcmode="lin" valueType="num">
                                      <p:cBhvr additive="base">
                                        <p:cTn id="9" dur="1920" fill="hold"/>
                                        <p:tgtEl>
                                          <p:spTgt spid="44037"/>
                                        </p:tgtEl>
                                        <p:attrNameLst>
                                          <p:attrName>ppt_x</p:attrName>
                                        </p:attrNameLst>
                                      </p:cBhvr>
                                      <p:tavLst>
                                        <p:tav tm="0">
                                          <p:val>
                                            <p:strVal val="0-#ppt_w/2"/>
                                          </p:val>
                                        </p:tav>
                                        <p:tav tm="100000">
                                          <p:val>
                                            <p:strVal val="#ppt_x"/>
                                          </p:val>
                                        </p:tav>
                                      </p:tavLst>
                                    </p:anim>
                                    <p:anim calcmode="lin" valueType="num">
                                      <p:cBhvr additive="base">
                                        <p:cTn id="10" dur="1920" fill="hold"/>
                                        <p:tgtEl>
                                          <p:spTgt spid="44037"/>
                                        </p:tgtEl>
                                        <p:attrNameLst>
                                          <p:attrName>ppt_y</p:attrName>
                                        </p:attrNameLst>
                                      </p:cBhvr>
                                      <p:tavLst>
                                        <p:tav tm="0">
                                          <p:val>
                                            <p:strVal val="#ppt_y"/>
                                          </p:val>
                                        </p:tav>
                                        <p:tav tm="100000">
                                          <p:val>
                                            <p:strVal val="#ppt_y"/>
                                          </p:val>
                                        </p:tav>
                                      </p:tavLst>
                                    </p:anim>
                                  </p:childTnLst>
                                </p:cTn>
                              </p:par>
                              <p:par>
                                <p:cTn id="11" presetID="7" presetClass="entr" presetSubtype="4" fill="hold" nodeType="withEffect">
                                  <p:stCondLst>
                                    <p:cond delay="80"/>
                                  </p:stCondLst>
                                  <p:iterate type="lt">
                                    <p:tmPct val="100000"/>
                                  </p:iterate>
                                  <p:childTnLst>
                                    <p:set>
                                      <p:cBhvr>
                                        <p:cTn id="12" dur="1" fill="hold">
                                          <p:stCondLst>
                                            <p:cond delay="0"/>
                                          </p:stCondLst>
                                        </p:cTn>
                                        <p:tgtEl>
                                          <p:spTgt spid="44033"/>
                                        </p:tgtEl>
                                        <p:attrNameLst>
                                          <p:attrName>style.visibility</p:attrName>
                                        </p:attrNameLst>
                                      </p:cBhvr>
                                      <p:to>
                                        <p:strVal val="visible"/>
                                      </p:to>
                                    </p:set>
                                    <p:anim calcmode="lin" valueType="num">
                                      <p:cBhvr additive="base">
                                        <p:cTn id="13" dur="2000" fill="hold"/>
                                        <p:tgtEl>
                                          <p:spTgt spid="44033"/>
                                        </p:tgtEl>
                                        <p:attrNameLst>
                                          <p:attrName>ppt_x</p:attrName>
                                        </p:attrNameLst>
                                      </p:cBhvr>
                                      <p:tavLst>
                                        <p:tav tm="0">
                                          <p:val>
                                            <p:strVal val="#ppt_x"/>
                                          </p:val>
                                        </p:tav>
                                        <p:tav tm="100000">
                                          <p:val>
                                            <p:strVal val="#ppt_x"/>
                                          </p:val>
                                        </p:tav>
                                      </p:tavLst>
                                    </p:anim>
                                    <p:anim calcmode="lin" valueType="num">
                                      <p:cBhvr additive="base">
                                        <p:cTn id="14" dur="2000" fill="hold"/>
                                        <p:tgtEl>
                                          <p:spTgt spid="4403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4"/>
                                        </p:tgtEl>
                                        <p:attrNameLst>
                                          <p:attrName>style.visibility</p:attrName>
                                        </p:attrNameLst>
                                      </p:cBhvr>
                                      <p:to>
                                        <p:strVal val="visible"/>
                                      </p:to>
                                    </p:set>
                                    <p:anim calcmode="lin" valueType="num">
                                      <p:cBhvr additive="base">
                                        <p:cTn id="19" dur="500" fill="hold"/>
                                        <p:tgtEl>
                                          <p:spTgt spid="44034"/>
                                        </p:tgtEl>
                                        <p:attrNameLst>
                                          <p:attrName>ppt_x</p:attrName>
                                        </p:attrNameLst>
                                      </p:cBhvr>
                                      <p:tavLst>
                                        <p:tav tm="0">
                                          <p:val>
                                            <p:strVal val="#ppt_x"/>
                                          </p:val>
                                        </p:tav>
                                        <p:tav tm="100000">
                                          <p:val>
                                            <p:strVal val="#ppt_x"/>
                                          </p:val>
                                        </p:tav>
                                      </p:tavLst>
                                    </p:anim>
                                    <p:anim calcmode="lin" valueType="num">
                                      <p:cBhvr additive="base">
                                        <p:cTn id="20"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035"/>
                                        </p:tgtEl>
                                        <p:attrNameLst>
                                          <p:attrName>style.visibility</p:attrName>
                                        </p:attrNameLst>
                                      </p:cBhvr>
                                      <p:to>
                                        <p:strVal val="visible"/>
                                      </p:to>
                                    </p:set>
                                    <p:anim calcmode="lin" valueType="num">
                                      <p:cBhvr additive="base">
                                        <p:cTn id="25" dur="500" fill="hold"/>
                                        <p:tgtEl>
                                          <p:spTgt spid="44035"/>
                                        </p:tgtEl>
                                        <p:attrNameLst>
                                          <p:attrName>ppt_x</p:attrName>
                                        </p:attrNameLst>
                                      </p:cBhvr>
                                      <p:tavLst>
                                        <p:tav tm="0">
                                          <p:val>
                                            <p:strVal val="#ppt_x"/>
                                          </p:val>
                                        </p:tav>
                                        <p:tav tm="100000">
                                          <p:val>
                                            <p:strVal val="#ppt_x"/>
                                          </p:val>
                                        </p:tav>
                                      </p:tavLst>
                                    </p:anim>
                                    <p:anim calcmode="lin" valueType="num">
                                      <p:cBhvr additive="base">
                                        <p:cTn id="26"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036"/>
                                        </p:tgtEl>
                                        <p:attrNameLst>
                                          <p:attrName>style.visibility</p:attrName>
                                        </p:attrNameLst>
                                      </p:cBhvr>
                                      <p:to>
                                        <p:strVal val="visible"/>
                                      </p:to>
                                    </p:set>
                                    <p:anim calcmode="lin" valueType="num">
                                      <p:cBhvr additive="base">
                                        <p:cTn id="31" dur="500" fill="hold"/>
                                        <p:tgtEl>
                                          <p:spTgt spid="44036"/>
                                        </p:tgtEl>
                                        <p:attrNameLst>
                                          <p:attrName>ppt_x</p:attrName>
                                        </p:attrNameLst>
                                      </p:cBhvr>
                                      <p:tavLst>
                                        <p:tav tm="0">
                                          <p:val>
                                            <p:strVal val="#ppt_x"/>
                                          </p:val>
                                        </p:tav>
                                        <p:tav tm="100000">
                                          <p:val>
                                            <p:strVal val="#ppt_x"/>
                                          </p:val>
                                        </p:tav>
                                      </p:tavLst>
                                    </p:anim>
                                    <p:anim calcmode="lin" valueType="num">
                                      <p:cBhvr additive="base">
                                        <p:cTn id="32"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9"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9" name="Rectangle 1"/>
          <p:cNvSpPr>
            <a:spLocks/>
          </p:cNvSpPr>
          <p:nvPr/>
        </p:nvSpPr>
        <p:spPr bwMode="auto">
          <a:xfrm>
            <a:off x="1725872" y="1484313"/>
            <a:ext cx="6086488"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450850" indent="-450850" eaLnBrk="1" hangingPunct="1"/>
            <a:r>
              <a:rPr lang="en-US" altLang="zh-TW" sz="2800" dirty="0">
                <a:solidFill>
                  <a:srgbClr val="FFFFFF"/>
                </a:solidFill>
              </a:rPr>
              <a:t>「 </a:t>
            </a:r>
            <a:r>
              <a:rPr lang="zh-TW" altLang="en-US" sz="2800" dirty="0">
                <a:solidFill>
                  <a:srgbClr val="FFFFFF"/>
                </a:solidFill>
              </a:rPr>
              <a:t>假設偶發的</a:t>
            </a:r>
            <a:r>
              <a:rPr lang="zh-TW" altLang="en-US" sz="2800" dirty="0">
                <a:solidFill>
                  <a:srgbClr val="FFFF00"/>
                </a:solidFill>
              </a:rPr>
              <a:t>基因突變</a:t>
            </a:r>
            <a:r>
              <a:rPr lang="zh-TW" altLang="en-US" sz="2800" dirty="0">
                <a:solidFill>
                  <a:srgbClr val="FFFFFF"/>
                </a:solidFill>
              </a:rPr>
              <a:t>能為動植物帶來它們所需已難以令人置信了。而達爾文的進化論的要求更高：產生一棵植物或一隻動物需要千千萬萬次的僥倖才能成事。</a:t>
            </a:r>
            <a:r>
              <a:rPr lang="zh-TW" altLang="en-US" sz="2800" u="sng" dirty="0">
                <a:solidFill>
                  <a:srgbClr val="FFFFFF"/>
                </a:solidFill>
              </a:rPr>
              <a:t>因此，奇蹟要變成慣例：事件無論機會如何渺茫仍假定它發生…無規定不准人發白日夢，但科學則不可沉迷於做夢。</a:t>
            </a:r>
            <a:r>
              <a:rPr lang="zh-TW" altLang="en-US" sz="2800" dirty="0">
                <a:solidFill>
                  <a:srgbClr val="FFFFFF"/>
                </a:solidFill>
              </a:rPr>
              <a:t>」</a:t>
            </a:r>
          </a:p>
        </p:txBody>
      </p:sp>
      <p:sp>
        <p:nvSpPr>
          <p:cNvPr id="83970" name="Rectangle 2"/>
          <p:cNvSpPr>
            <a:spLocks/>
          </p:cNvSpPr>
          <p:nvPr/>
        </p:nvSpPr>
        <p:spPr bwMode="auto">
          <a:xfrm>
            <a:off x="1995488" y="5203825"/>
            <a:ext cx="475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algn="just" eaLnBrk="1" hangingPunct="1"/>
            <a:r>
              <a:rPr lang="en-US" altLang="zh-TW" sz="1200" i="1" dirty="0">
                <a:solidFill>
                  <a:srgbClr val="FFFFFF"/>
                </a:solidFill>
                <a:ea typeface="ヒラギノ角ゴ ProN W3"/>
                <a:cs typeface="Arial" pitchFamily="34" charset="0"/>
              </a:rPr>
              <a:t>Pierre-P </a:t>
            </a:r>
            <a:r>
              <a:rPr lang="en-US" altLang="zh-TW" sz="1200" i="1" dirty="0" err="1">
                <a:solidFill>
                  <a:srgbClr val="FFFFFF"/>
                </a:solidFill>
                <a:ea typeface="ヒラギノ角ゴ ProN W3"/>
                <a:cs typeface="Arial" pitchFamily="34" charset="0"/>
              </a:rPr>
              <a:t>Grassé</a:t>
            </a:r>
            <a:r>
              <a:rPr lang="en-US" altLang="zh-TW" sz="1200" i="1" dirty="0">
                <a:solidFill>
                  <a:srgbClr val="FFFFFF"/>
                </a:solidFill>
                <a:ea typeface="ヒラギノ角ゴ ProN W3"/>
                <a:cs typeface="Arial" pitchFamily="34" charset="0"/>
              </a:rPr>
              <a:t>, Evolution of Living Organisms, New York: Academic Press, 1977, p. 103.</a:t>
            </a:r>
          </a:p>
        </p:txBody>
      </p:sp>
      <p:sp>
        <p:nvSpPr>
          <p:cNvPr id="43014" name="Text Box 6"/>
          <p:cNvSpPr txBox="1">
            <a:spLocks noChangeArrowheads="1"/>
          </p:cNvSpPr>
          <p:nvPr/>
        </p:nvSpPr>
        <p:spPr bwMode="auto">
          <a:xfrm>
            <a:off x="3492500" y="620713"/>
            <a:ext cx="4679950" cy="641350"/>
          </a:xfrm>
          <a:prstGeom prst="rect">
            <a:avLst/>
          </a:prstGeom>
          <a:noFill/>
          <a:ln w="9525">
            <a:noFill/>
            <a:miter lim="800000"/>
            <a:headEnd/>
            <a:tailEnd/>
          </a:ln>
          <a:effectLst/>
        </p:spPr>
        <p:txBody>
          <a:bodyPr>
            <a:spAutoFit/>
          </a:bodyPr>
          <a:lstStyle/>
          <a:p>
            <a:pPr eaLnBrk="1" hangingPunct="1">
              <a:spcBef>
                <a:spcPts val="700"/>
              </a:spcBef>
              <a:defRPr/>
            </a:pPr>
            <a:r>
              <a:rPr lang="zh-TW" altLang="en-US" sz="3600" b="1" u="sng" dirty="0">
                <a:solidFill>
                  <a:srgbClr val="FFCC00"/>
                </a:solidFill>
              </a:rPr>
              <a:t>格拉斯</a:t>
            </a:r>
            <a:r>
              <a:rPr lang="zh-TW" altLang="en-US" sz="2800" b="1" dirty="0">
                <a:solidFill>
                  <a:srgbClr val="FFCC00"/>
                </a:solidFill>
                <a:latin typeface="Times New Roman" pitchFamily="18" charset="0"/>
                <a:cs typeface="Times New Roman" pitchFamily="18" charset="0"/>
              </a:rPr>
              <a:t>(</a:t>
            </a:r>
            <a:r>
              <a:rPr lang="en-US" altLang="zh-TW" sz="2800" b="1" dirty="0">
                <a:solidFill>
                  <a:srgbClr val="FFCC00"/>
                </a:solidFill>
                <a:latin typeface="Times New Roman" pitchFamily="18" charset="0"/>
                <a:cs typeface="Times New Roman" pitchFamily="18" charset="0"/>
              </a:rPr>
              <a:t>Pierre-P </a:t>
            </a:r>
            <a:r>
              <a:rPr lang="en-US" altLang="zh-TW" sz="2800" b="1" dirty="0" err="1">
                <a:solidFill>
                  <a:srgbClr val="FFCC00"/>
                </a:solidFill>
                <a:latin typeface="Times New Roman" pitchFamily="18" charset="0"/>
                <a:cs typeface="Times New Roman" pitchFamily="18" charset="0"/>
              </a:rPr>
              <a:t>Grassé</a:t>
            </a:r>
            <a:r>
              <a:rPr lang="en-US" altLang="zh-TW" sz="2800" b="1" dirty="0">
                <a:solidFill>
                  <a:srgbClr val="FFCC00"/>
                </a:solidFill>
                <a:latin typeface="Times New Roman" pitchFamily="18" charset="0"/>
                <a:cs typeface="Times New Roman" pitchFamily="18" charset="0"/>
              </a:rPr>
              <a:t>)</a:t>
            </a:r>
            <a:r>
              <a:rPr lang="en-US" altLang="zh-TW" sz="2800" dirty="0">
                <a:solidFill>
                  <a:srgbClr val="FFCC00"/>
                </a:solidFill>
                <a:effectLst>
                  <a:outerShdw blurRad="38100" dist="38100" dir="2700000" algn="tl">
                    <a:srgbClr val="FFFFFF"/>
                  </a:outerShdw>
                </a:effectLst>
                <a:latin typeface="Times New Roman" pitchFamily="18" charset="0"/>
                <a:cs typeface="Times New Roman" pitchFamily="18" charset="0"/>
              </a:rPr>
              <a:t> </a:t>
            </a:r>
            <a:r>
              <a:rPr lang="en-US" altLang="zh-TW" sz="2800" b="1" dirty="0">
                <a:solidFill>
                  <a:srgbClr val="FFCC00"/>
                </a:solidFill>
                <a:latin typeface="Times New Roman" pitchFamily="18" charset="0"/>
                <a:cs typeface="Times New Roman" pitchFamily="18" charset="0"/>
              </a:rPr>
              <a:t>:</a:t>
            </a:r>
            <a:endParaRPr lang="zh-CN" altLang="en-US" dirty="0"/>
          </a:p>
        </p:txBody>
      </p:sp>
      <p:sp>
        <p:nvSpPr>
          <p:cNvPr id="7" name="文字方塊 6"/>
          <p:cNvSpPr txBox="1"/>
          <p:nvPr/>
        </p:nvSpPr>
        <p:spPr>
          <a:xfrm>
            <a:off x="215900" y="1834382"/>
            <a:ext cx="1338227" cy="307777"/>
          </a:xfrm>
          <a:prstGeom prst="rect">
            <a:avLst/>
          </a:prstGeom>
          <a:noFill/>
        </p:spPr>
        <p:txBody>
          <a:bodyPr wrap="square" rtlCol="0">
            <a:spAutoFit/>
          </a:bodyPr>
          <a:lstStyle/>
          <a:p>
            <a:pPr algn="ctr"/>
            <a:r>
              <a:rPr lang="en-US" altLang="zh-HK" sz="1400" dirty="0" smtClean="0">
                <a:solidFill>
                  <a:schemeClr val="tx2"/>
                </a:solidFill>
              </a:rPr>
              <a:t>(1895-1985)</a:t>
            </a:r>
            <a:endParaRPr lang="zh-HK" altLang="en-US" sz="1400" dirty="0">
              <a:solidFill>
                <a:schemeClr val="tx2"/>
              </a:solidFill>
            </a:endParaRPr>
          </a:p>
        </p:txBody>
      </p:sp>
      <p:pic>
        <p:nvPicPr>
          <p:cNvPr id="61442" name="Picture 2" descr="http://ecx.images-amazon.com/images/I/31A1wWnrQkL._SL500_SY346_.jpg"/>
          <p:cNvPicPr>
            <a:picLocks noChangeAspect="1" noChangeArrowheads="1"/>
          </p:cNvPicPr>
          <p:nvPr/>
        </p:nvPicPr>
        <p:blipFill rotWithShape="1">
          <a:blip r:embed="rId4">
            <a:extLst>
              <a:ext uri="{28A0092B-C50C-407E-A947-70E740481C1C}">
                <a14:useLocalDpi xmlns:a14="http://schemas.microsoft.com/office/drawing/2010/main" val="0"/>
              </a:ext>
            </a:extLst>
          </a:blip>
          <a:srcRect l="13178" t="7577" r="12094" b="12601"/>
          <a:stretch/>
        </p:blipFill>
        <p:spPr bwMode="auto">
          <a:xfrm>
            <a:off x="65421" y="3933056"/>
            <a:ext cx="1772339" cy="260966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hQVFBUVGBcYGBcWGBgaFxUYHBwXFxccFxgYHCggGholHBUVITEhJiovLi8uGB8zODMtNygtLisBCgoKDg0OGhAQGiwkHCQsLCwsLCwsLCwsLCwsLCwsLCwsLCwsLCwsLCwsLCwsLCwsLCwsNywsLDc0LCs3NyssN//AABEIAIYAsAMBIgACEQEDEQH/xAAcAAABBAMBAAAAAAAAAAAAAAAHAgQFBgABAwj/xABDEAACAQIEBAUCAggBCgcAAAABAgMAEQQFEiEGMUFRBxMiYXEygZGhFCNCUmKSwfCxFiQlcoKywtHh4ggVNFNzosP/xAAXAQEBAQEAAAAAAAAAAAAAAAAAAQID/8QAGREBAQEBAQEAAAAAAAAAAAAAAAERQTEh/9oADAMBAAIRAxEAPwCzxT13SWoeNyOdO4pPeuqpMTUnzKaq9LFShyrVhmFcNdhXBnqVrD1pa15tR8k1cpMUFBJOwF/gdai4mhiVUXYhR3JAAHuTVYzLxOw0ZKwjziOt9KfY2Jb7ChLxbxNJi5DckRA+hOhHdh35fFQSNU9YtEvM/ETGOR5ckMYPJdBJufcsTflUPm2Kx2LEZxK+ZHHqKlNl3+q5HWwte229QmUQ3uRrLWsNPL23tt1/sUc+GsnCxKTqOpRdWt2PP8bb1QGOJce0xiDQxwJECiCPkfpJuxHstr+/OuHDwQ4mEO2kGaEgk+kAOLhj8cvcdKK/E3CKEHyxsenb/VP/ADoTcQZWYHKsNje35bf33pg9TmlKaHHhFxf+kw/o0xvNCPSx/bTp9wKIwojupphmmUpMCQdE2hkWZVUyIrcwLjcHqvLenoqMzDPoYJAkssaMQCFd1Ukbi41WFibD/ZoAdkCDB5kqSuxjhxDguSd1R2AYqCedr2A60cuJeJosJhHxLMjDRqRNQVpL22XVuTv2oW+JTJI0U0fl/UVYo6MSxu4NkJNrA7mu2R8EQ5kIXxDuBFtpWwDi+ohiRffltba9WghYHLFxCpPiTIkjJvGk0qot7He2gM3vYWvb3Nfwvh//AKRXGYeZoYYnP6u7uZCReQhmawDsfULG9r9diSKRMbA1nQMXS/MVyDFTY1ITRtz0m1t7dKa4sKR37W/rXRSopKdKb1GQXG3SpGHvUaKZTTWQkU+kQ0xmqLDaWa1QXF0/+aT9P1bD+/x/OpbFi3OofPotWHmG5vG/L4J/pUqg65pcS3NOMsy555AiW33JOwA7knlUh/5ZpfQYypvbWW1IdwCb/Tsb8jzvf2jji78B5SHaMagepK3ItyNzy6cqMiYcAADkKH/AmiP0ISQNr2AF+Ztp+eZ7iiCslSunDXFp0odeIuTCSFnA9S2It3oiY6S3OoDOCGikH8JrUTgEZJmzYd/NjbSyrqU/xAgrf2539r16sw8oZVYftAH8RevNfDORQS4ojENZA59A673AY9uWwr0bhJQQNPLpbtRk8vVZxXBiSZkmOeTUqqF8l4wwNgyizE7CzX06TuBvVjvUfFmEjmwitGQSshPMg6SGXYg9R0t2oABj5AHABsl76eg3526dqLnhXiA0ZtvYiqLxV4eYjDRHEvKkippBABDb9Tfb86svhNj1uV1XJtVBdFcMYfSa71H5vLaMn2rMFOAdQSHvVZzjNFicB9iReyi9xvzqJzzPZlgkKPpNudj6b7X+3OqXmOczeZqLkkqoJDAj8Lct+3WtaokYbixL6XVhy/Z29txU/ENQvew7d6EONzWd5Sx/djAuNNxoUW+kbWAq/ZfxvhySshERUhfrVlO17hthb8KmiyyKbek3Hamskq6d9qxswi5iQrfuDUdiMWrmynUSbenc6ttvncVWm4sO8raYxc/YDt1+RUjJwvNbcJ8Ftj0379R96lBk8mHwkrQgNiAmsA30s6esLsb2NiNud/igbh8PiMwabF4syyxxIXJN1RmJCpGhsQi356RsAeu9ZNWvhPCRYZJdGpmLuqhfUzHW6oB3AC9wPqNXeDIIpYgWUgsb3uL9jyFt+u1VbgWNAQrbEKpTpuLg37bHb5NWmfHsCEBv1JPueW1Tq8P8s4chwy/qBY9dW4PP8OZ5U8bEhdiNPzy+xreBkPU7U0ztCUIuB9gR+dVI3muLWwuRUS8aybBvQdQa/Qf3eqVn2JlmjihKEoSbeTuLKSAxUm5BI2W4HI36V34gy+aLCoWQQxRyapSdV3GlhusTeoBrEWa24vyuRVDzPE6MZKVNwH597bUcOA83EsIudxQIliRIF9JErsT6r3WMAWNtgCzXt7Crh4bZvok0X2NaYHeN9wfig8r4/BSAyRu5iMgjYi6FHYMwDKpurFQbGxuKK+GkuKq3iwAcCqne80Q/3j/Sgjk8R0xUZgxGFb1HS2lgw77qVBFWPhfhPDoUlgBtz5kfl+FC+XDRrpLhvs7jly5MKJPBmEDoPKxmLQC3o1xMg+zxE/nV58VfIr2GrnbeoviDBNNGUVmW4tdQCfzrt+hTgbYlj/rRxn/dC1XuKHxUULs2MiC23H6Mb2+RN/SsRA5fDseahQeu5J77cqhcRk6R2OhSgBsWuB3IJB29qhcy49xD7RqkQ/nf+ZtvwAqt43HyzG8sjOf4iSB8DkPsKumrPmuNwojjKFA95NXkklrXTRruLN1tv3qP/wApSoPlpYn6izFlb/Y5Da3Wq8Kv3BfhhisZpeT/ADeE8mceth/Ch6e5qCvZOmLxDiHD+YzMD6IyQAL78j6VH5cqN3hvwC+DTXiWV5S2sKLlUJABu37Tbc+m9WzhnhfDYGMR4ePTy1Od3c93bqfwA7VM2osIhXeoSDh6JYZcNb9UxcAfuo5ZgF7AXIHbTU/GKTirD1dufx/05/c1AE8dlb4aZonFyLaSNtQ5Bl7b7/O1SfD8oYD29yT9ySSfk1f+IcjTEppa4YfS45qf6j2obzZdNhJSHGkMbhgbox629v8AnTW19wZW3Oo3OgCpvfSO39aa4LHG3z+VNOIcyYgrEVQdXe9tuyjc9r3A+apDjhHK0RWkYqC7ehWG6qL2HOw2+9MuO8186F8Jhljlls5k1SKBD5YVjqU7liDsDYbHfYiqNxRxWTh2hBj1E2Olrm3cLbb5qp4POZdKwqImBLrZ1W7mXY6nbqDYhri3O+1Rm0jCRSYh9tckjXI5l3sLkADcmwJsO1PeF8RbEIR3tU9xNwomXnDSCYyCQqxaNSjRSJpdwP3TyIBN+Z2tUJn2fI+O/SIoYoUJVikNyrdWJvb17nlYA9+Z1rL0Rkr3RT7VV/GNyMLhwP2sUg/+kp/pUpk+bRfohmVw6JGX2I3ABP47VU8/gbGrgp3xQdJA8vlKy2R1uFEagXOzWa5vf8gZcSYVlSK/MirN4cAqzcyNqY5+P0iOIRKzMvQA+3OrhwRkbRR3cWJsa1fBcL7UL/FfGPoCKe96J5Xah94i5K0sd0HqF6zB5rNaroY6LPghwUsrNjcQmpEOmAMLhmH1uQRyXYD3LdqIk/C3wxCBcVjUvIbNHCw2jB3DODzflt0+aMEcdq6ha3aopFJZa6EUmoErS5FuLH+/7vSRSnNFNtFhbt37dKj80w8LxMMRo8sbkvaw+/Q1JzcqgOJeHlxkWkm0i38sknSGItuARcb277neoBBhswZ8ekGHHkiR2CazddIBZWYKPTsGvYnpSMbxSZ8N57YWTSvpZlGtFbSG9RHK4II1WvvU3wVhg+Owksyxq0fmxlBz8woTdrekW0Ou3c1JeH2EVJM2wigaYpk0rbazecqj+VUH2re/F0JeGMhlzHEmJLJsXdrXVFFu3W5sKMWSeG2FXDGN01tqOpzzO+9uwt0q35Fg4Y1cxxojSkMxVQNZt1P2rI5G8uVYzaS7hdr2Y207HY7kVEoKZnhWy6RoMR+vgxKkyR67yEKSglQm+iQc1J2O6m43FKzrKmia4PmxMAY5lFkdSSAW/ca4YFSbgqaI+U8MxSYqSXGv5QaIaExcw1PIwYF7kg+UtiQLne1idjT3haKBIJMJiI2fAzMLTEC6vbZ9Siwbl35fY6qG/CuV/oTSYHHoJop41liMKsxcNtIEdfUUG1+179afYnLMLgEWDFI8kUl2w82ks9hbZwlnRlutza3+AkZsrZojgZ5lTE4cGfA4m+kOgG/q5abWDDpcHtVf4n4oXMIoZEUr5ccmsHcKzNGAqNtrta2r4qRUlw/xIsL6ROGXoryAn22ks3aihl2aeaLg22GwHXrffsLVSPD7CK+IbUoYCNhYgHmV7j2q8/5L4S5ZYERibkx3Qk/KEVaiVMoqKzDMYgDq3tWsZlCLGdLyr2ImkuOm1ye9ULiLIDuRjMba/IyRn/8AKkgBmXYFp5Y4Y/rldY1+WIAJ9he5+K9b5FliYaCKCP6IkCDubdT7k3P3rzJ4a4xUzTBs+w80Lf3dWRfzYV6pU/8AWshYrdq1SqgQTSWpT0gGgSb9K6GkrSjRXCQUmNbUtq3GKgDjYIwRzyRFjKrtNGSQbMrMwbawAJuWHW5qU8OMSk2JzTEoRpmbCG3PSxjdnF+tmYj7UnjbB+Q8ysQY5h6RcBgpuTZTsQGJBI5C1NfBaK2HxhBvfEqt++lP+6tXwXnh1rvKtto7W7Xe5t9gg/mplluKDYjEIPUU/Z7tJrt+Aj/OpThb6JXsAHlcj3VbRg/fRf70L8q4oOFxGKkxF8MsxVg8sUhbSGkACJYXYqUJuQBtzoJvPczZ1xOG8kaY8O+qRbN5TNq8sSD9liYyAo7m9VvG41hk8UE0kVpNLWjt+pjVte5HN+QuetXjjt9WWkYdX1zaFuy2ka9zqc2ubAsx6DehfwfksmLw+PgA/WwQqIlIuSSzagB39Ftu9VFfz7GY2WLCxyOZYyLwhQD6mtqU2uS3Lbl2q24Tw/xjGN2lVg6qirbQAQdXqABFgQfvTzh3CRyCJlMYR7FsMWUSRyiwPllTtqYH0mzKSeY5GTLMEqquk3Cj0/J+o/4D7HvUFByPB5pgnLjAxzgjSRHiFBttuA4X8KtMXGTL/wCowOOhPtC0o+7Q6hVc4v8AFdIHeDBKmImjVi7sbRIV+oCxBkI7Aj5oet4uZmxus6L/AAiGO321An86AyYrjjAstjOEv/7qvFaxF7+Yoqv51mkUg/VyRuO6OrfmpNMeFPFRZQEzIQgnk6iwA7ujE2+R+FXzH8NYPEBWMMTA+pWVVsQbb3A3FgN6q+PJsMjKQyEhlIKkcwwN1I97gV7JwbMVXXs1hqHZrer8715P4Iwnm5hhI7XDTxEjoQrazf7LXrRBUQs1sUk1sGoMeuQpcguK1agTfelGkkVugSRShSSazVRVI8W1KYUYhQC0ZKXIJsslhyH8Spv0uarnhLG6ZZI6n1SzyshtsGCxxgn4ZSaInE+BGIws0DW/WxuoF7XNri3wdNQPDWXHC4PCwMLOseuTa1pG9RBHe7t+FXfhE3l8YjQQx/TGoQfAFh/hW5sDfZrOOzAEUrCRkHenLLRGNl6FNOiy2IspK2BBU2ItbY9KH+YeE8as0mCxU8D3uFLswDbftAhj9I+onlV/eSRBdAJB0W4B/mOxqu+JGMkhwMs8MjRuo2ZfqBvtYH3sPvQU3I+GMeuNU5imHxCp6o8RpXzVkU+izLpa9zqs4ZdutWXxWz9svy5UhOmSS0SH90W9Rv8AHX3qG4IwuOxk6YjGYlzFhyrRotgsrSIxJNgDZVdRvck/Brf/AIg8KxwsEq3skuk27Orc/a6r+NABvNN+d9rbbXHbbvTiAC43sDtvXPDMLi66hcEjcX9geYqUw2STTeqHDTsCoI0o7Bj1INt78+1A4x0ChoygNvKjD6gNIkA9YHccqNHhJjpY9WEl3TQJcOwJK2NvMQE9BqQ26amHK1D3hvIczjBDYEyo1wUmEanfkVMjj870RODMnxcc0JdBFEobUnmBvUVIJAUW7cu1aAm8KoS+bYS3IOzH4CPXqMCvNfgnDqzWL+FJWP2Fv+KvSq1gaIrVLNJNBomuGFxKyIHQ3U3sehHK49q6OtxY0mCEKqqNgoA29qBVJalmkig0aytsa0poqs5jM5zEBT6YsKdrXs0shFz9oB+dSGHwxvc8/euWDA/TcWTz04UD40ykW+7NT2XFJGNTsqgdWIAA+TQKRDetSCq5mHiJl8RIOJjYi+ytq+3oub+1qF+deJLYufQ7Sw4P1BhBtLKNrai30rzHp33/AAINcc6xrfUoj6kn0i5AG/bf86DOe8VHMoEy+DX5kuKYFz9JhDuyte43tYkex7io3iLig4wxYfDRHD4ZLjSWJvawGoA2sBe1rnqTV58NsiihJkurNb6ifWb8zb9kdht71oSWTYiPL5Wg9RjOlYlAubqF7e0i8+23I1KcZ4Zcxy7ERRbyAAhSLEOp1Lz72+96sDQg3BUEHoR/jTPK8tSCQLFcDQ1wWLG2oaLkkmw9QHPr94AZ4f8AA36ZJ5s4ZIEO4PpMrX9SW2IUHYn3sOtGxcXBHZDLEvJQpdF6XAC37A7e1QfGPh0uILS4VxBKTdgwvG5PO45g/FC/G+FuYhzbCxtfb9W0YQ9Or3X8qoNWPz/BwECbFQRkjUA0iglehAvy96f5HmEWIQywOJI91DLexI52JAvahhk/hhjMSYzmc2iOMKqxRsrOVW+kFxsv1Ecyd+lFrCYWOCJYoUCIihVReQH9/jQAPwNX/Sq//DN/wV6MrKys0ZWiKysoNVlZWUCTSaysoOdt66AVlZQVniiPE+fAMLJHEZ9UcrumpgEHmIyDkWA8wWbb1L2sRL4sYlWxQwyhyMOPU7sS0ruFN2N+QAWw2AJbblWVlUUrFYbT6gFAO2w5271kuHKtY25A7e/Kt1lKp5FCLA3IIOxXmLdjVhyd9RCtcMRfUu1wNje3L45fFbrKoLOCzSVcPqur6V2L3vt3tz+apOTcY4lHld9EhkIYmxBtuFVd9kUXsPck3JJOVlIsW3L+MxIdJRgfaxH9KssGOJFZWVbEpx5xPtVLl4uAxxg0vsWXmCjaRuSDupuRYg2IvcVusrKP/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3" name="AutoShape 6" descr="data:image/jpeg;base64,/9j/4AAQSkZJRgABAQAAAQABAAD/2wCEAAkGBxQTEhUUEhQVFBUVGBcYGBcWGBgaFxUYHBwXFxccFxgYHCggGholHBUVITEhJiovLi8uGB8zODMtNygtLisBCgoKDg0OGhAQGiwkHCQsLCwsLCwsLCwsLCwsLCwsLCwsLCwsLCwsLCwsLCwsLCwsLCwsNywsLDc0LCs3NyssN//AABEIAIYAsAMBIgACEQEDEQH/xAAcAAABBAMBAAAAAAAAAAAAAAAHAgQFBgABAwj/xABDEAACAQIEBAUCAggBCgcAAAABAgMAEQQFEiEGMUFRBxMiYXEygZGhFCNCUmKSwfCxFiQlcoKywtHh4ggVNFNzosP/xAAXAQEBAQEAAAAAAAAAAAAAAAAAAQID/8QAGREBAQEBAQEAAAAAAAAAAAAAAAERQTEh/9oADAMBAAIRAxEAPwCzxT13SWoeNyOdO4pPeuqpMTUnzKaq9LFShyrVhmFcNdhXBnqVrD1pa15tR8k1cpMUFBJOwF/gdai4mhiVUXYhR3JAAHuTVYzLxOw0ZKwjziOt9KfY2Jb7ChLxbxNJi5DckRA+hOhHdh35fFQSNU9YtEvM/ETGOR5ckMYPJdBJufcsTflUPm2Kx2LEZxK+ZHHqKlNl3+q5HWwte229QmUQ3uRrLWsNPL23tt1/sUc+GsnCxKTqOpRdWt2PP8bb1QGOJce0xiDQxwJECiCPkfpJuxHstr+/OuHDwQ4mEO2kGaEgk+kAOLhj8cvcdKK/E3CKEHyxsenb/VP/ADoTcQZWYHKsNje35bf33pg9TmlKaHHhFxf+kw/o0xvNCPSx/bTp9wKIwojupphmmUpMCQdE2hkWZVUyIrcwLjcHqvLenoqMzDPoYJAkssaMQCFd1Ukbi41WFibD/ZoAdkCDB5kqSuxjhxDguSd1R2AYqCedr2A60cuJeJosJhHxLMjDRqRNQVpL22XVuTv2oW+JTJI0U0fl/UVYo6MSxu4NkJNrA7mu2R8EQ5kIXxDuBFtpWwDi+ohiRffltba9WghYHLFxCpPiTIkjJvGk0qot7He2gM3vYWvb3Nfwvh//AKRXGYeZoYYnP6u7uZCReQhmawDsfULG9r9diSKRMbA1nQMXS/MVyDFTY1ITRtz0m1t7dKa4sKR37W/rXRSopKdKb1GQXG3SpGHvUaKZTTWQkU+kQ0xmqLDaWa1QXF0/+aT9P1bD+/x/OpbFi3OofPotWHmG5vG/L4J/pUqg65pcS3NOMsy555AiW33JOwA7knlUh/5ZpfQYypvbWW1IdwCb/Tsb8jzvf2jji78B5SHaMagepK3ItyNzy6cqMiYcAADkKH/AmiP0ISQNr2AF+Ztp+eZ7iiCslSunDXFp0odeIuTCSFnA9S2It3oiY6S3OoDOCGikH8JrUTgEZJmzYd/NjbSyrqU/xAgrf2539r16sw8oZVYftAH8RevNfDORQS4ojENZA59A673AY9uWwr0bhJQQNPLpbtRk8vVZxXBiSZkmOeTUqqF8l4wwNgyizE7CzX06TuBvVjvUfFmEjmwitGQSshPMg6SGXYg9R0t2oABj5AHABsl76eg3526dqLnhXiA0ZtvYiqLxV4eYjDRHEvKkippBABDb9Tfb86svhNj1uV1XJtVBdFcMYfSa71H5vLaMn2rMFOAdQSHvVZzjNFicB9iReyi9xvzqJzzPZlgkKPpNudj6b7X+3OqXmOczeZqLkkqoJDAj8Lct+3WtaokYbixL6XVhy/Z29txU/ENQvew7d6EONzWd5Sx/djAuNNxoUW+kbWAq/ZfxvhySshERUhfrVlO17hthb8KmiyyKbek3Hamskq6d9qxswi5iQrfuDUdiMWrmynUSbenc6ttvncVWm4sO8raYxc/YDt1+RUjJwvNbcJ8Ftj0379R96lBk8mHwkrQgNiAmsA30s6esLsb2NiNud/igbh8PiMwabF4syyxxIXJN1RmJCpGhsQi356RsAeu9ZNWvhPCRYZJdGpmLuqhfUzHW6oB3AC9wPqNXeDIIpYgWUgsb3uL9jyFt+u1VbgWNAQrbEKpTpuLg37bHb5NWmfHsCEBv1JPueW1Tq8P8s4chwy/qBY9dW4PP8OZ5U8bEhdiNPzy+xreBkPU7U0ztCUIuB9gR+dVI3muLWwuRUS8aybBvQdQa/Qf3eqVn2JlmjihKEoSbeTuLKSAxUm5BI2W4HI36V34gy+aLCoWQQxRyapSdV3GlhusTeoBrEWa24vyuRVDzPE6MZKVNwH597bUcOA83EsIudxQIliRIF9JErsT6r3WMAWNtgCzXt7Crh4bZvok0X2NaYHeN9wfig8r4/BSAyRu5iMgjYi6FHYMwDKpurFQbGxuKK+GkuKq3iwAcCqne80Q/3j/Sgjk8R0xUZgxGFb1HS2lgw77qVBFWPhfhPDoUlgBtz5kfl+FC+XDRrpLhvs7jly5MKJPBmEDoPKxmLQC3o1xMg+zxE/nV58VfIr2GrnbeoviDBNNGUVmW4tdQCfzrt+hTgbYlj/rRxn/dC1XuKHxUULs2MiC23H6Mb2+RN/SsRA5fDseahQeu5J77cqhcRk6R2OhSgBsWuB3IJB29qhcy49xD7RqkQ/nf+ZtvwAqt43HyzG8sjOf4iSB8DkPsKumrPmuNwojjKFA95NXkklrXTRruLN1tv3qP/wApSoPlpYn6izFlb/Y5Da3Wq8Kv3BfhhisZpeT/ADeE8mceth/Ch6e5qCvZOmLxDiHD+YzMD6IyQAL78j6VH5cqN3hvwC+DTXiWV5S2sKLlUJABu37Tbc+m9WzhnhfDYGMR4ePTy1Od3c93bqfwA7VM2osIhXeoSDh6JYZcNb9UxcAfuo5ZgF7AXIHbTU/GKTirD1dufx/05/c1AE8dlb4aZonFyLaSNtQ5Bl7b7/O1SfD8oYD29yT9ySSfk1f+IcjTEppa4YfS45qf6j2obzZdNhJSHGkMbhgbox629v8AnTW19wZW3Oo3OgCpvfSO39aa4LHG3z+VNOIcyYgrEVQdXe9tuyjc9r3A+apDjhHK0RWkYqC7ehWG6qL2HOw2+9MuO8186F8Jhljlls5k1SKBD5YVjqU7liDsDYbHfYiqNxRxWTh2hBj1E2Olrm3cLbb5qp4POZdKwqImBLrZ1W7mXY6nbqDYhri3O+1Rm0jCRSYh9tckjXI5l3sLkADcmwJsO1PeF8RbEIR3tU9xNwomXnDSCYyCQqxaNSjRSJpdwP3TyIBN+Z2tUJn2fI+O/SIoYoUJVikNyrdWJvb17nlYA9+Z1rL0Rkr3RT7VV/GNyMLhwP2sUg/+kp/pUpk+bRfohmVw6JGX2I3ABP47VU8/gbGrgp3xQdJA8vlKy2R1uFEagXOzWa5vf8gZcSYVlSK/MirN4cAqzcyNqY5+P0iOIRKzMvQA+3OrhwRkbRR3cWJsa1fBcL7UL/FfGPoCKe96J5Xah94i5K0sd0HqF6zB5rNaroY6LPghwUsrNjcQmpEOmAMLhmH1uQRyXYD3LdqIk/C3wxCBcVjUvIbNHCw2jB3DODzflt0+aMEcdq6ha3aopFJZa6EUmoErS5FuLH+/7vSRSnNFNtFhbt37dKj80w8LxMMRo8sbkvaw+/Q1JzcqgOJeHlxkWkm0i38sknSGItuARcb277neoBBhswZ8ekGHHkiR2CazddIBZWYKPTsGvYnpSMbxSZ8N57YWTSvpZlGtFbSG9RHK4II1WvvU3wVhg+Owksyxq0fmxlBz8woTdrekW0Ou3c1JeH2EVJM2wigaYpk0rbazecqj+VUH2re/F0JeGMhlzHEmJLJsXdrXVFFu3W5sKMWSeG2FXDGN01tqOpzzO+9uwt0q35Fg4Y1cxxojSkMxVQNZt1P2rI5G8uVYzaS7hdr2Y207HY7kVEoKZnhWy6RoMR+vgxKkyR67yEKSglQm+iQc1J2O6m43FKzrKmia4PmxMAY5lFkdSSAW/ca4YFSbgqaI+U8MxSYqSXGv5QaIaExcw1PIwYF7kg+UtiQLne1idjT3haKBIJMJiI2fAzMLTEC6vbZ9Siwbl35fY6qG/CuV/oTSYHHoJop41liMKsxcNtIEdfUUG1+179afYnLMLgEWDFI8kUl2w82ks9hbZwlnRlutza3+AkZsrZojgZ5lTE4cGfA4m+kOgG/q5abWDDpcHtVf4n4oXMIoZEUr5ccmsHcKzNGAqNtrta2r4qRUlw/xIsL6ROGXoryAn22ks3aihl2aeaLg22GwHXrffsLVSPD7CK+IbUoYCNhYgHmV7j2q8/5L4S5ZYERibkx3Qk/KEVaiVMoqKzDMYgDq3tWsZlCLGdLyr2ImkuOm1ye9ULiLIDuRjMba/IyRn/8AKkgBmXYFp5Y4Y/rldY1+WIAJ9he5+K9b5FliYaCKCP6IkCDubdT7k3P3rzJ4a4xUzTBs+w80Lf3dWRfzYV6pU/8AWshYrdq1SqgQTSWpT0gGgSb9K6GkrSjRXCQUmNbUtq3GKgDjYIwRzyRFjKrtNGSQbMrMwbawAJuWHW5qU8OMSk2JzTEoRpmbCG3PSxjdnF+tmYj7UnjbB+Q8ysQY5h6RcBgpuTZTsQGJBI5C1NfBaK2HxhBvfEqt++lP+6tXwXnh1rvKtto7W7Xe5t9gg/mplluKDYjEIPUU/Z7tJrt+Aj/OpThb6JXsAHlcj3VbRg/fRf70L8q4oOFxGKkxF8MsxVg8sUhbSGkACJYXYqUJuQBtzoJvPczZ1xOG8kaY8O+qRbN5TNq8sSD9liYyAo7m9VvG41hk8UE0kVpNLWjt+pjVte5HN+QuetXjjt9WWkYdX1zaFuy2ka9zqc2ubAsx6DehfwfksmLw+PgA/WwQqIlIuSSzagB39Ftu9VFfz7GY2WLCxyOZYyLwhQD6mtqU2uS3Lbl2q24Tw/xjGN2lVg6qirbQAQdXqABFgQfvTzh3CRyCJlMYR7FsMWUSRyiwPllTtqYH0mzKSeY5GTLMEqquk3Cj0/J+o/4D7HvUFByPB5pgnLjAxzgjSRHiFBttuA4X8KtMXGTL/wCowOOhPtC0o+7Q6hVc4v8AFdIHeDBKmImjVi7sbRIV+oCxBkI7Aj5oet4uZmxus6L/AAiGO321An86AyYrjjAstjOEv/7qvFaxF7+Yoqv51mkUg/VyRuO6OrfmpNMeFPFRZQEzIQgnk6iwA7ujE2+R+FXzH8NYPEBWMMTA+pWVVsQbb3A3FgN6q+PJsMjKQyEhlIKkcwwN1I97gV7JwbMVXXs1hqHZrer8715P4Iwnm5hhI7XDTxEjoQrazf7LXrRBUQs1sUk1sGoMeuQpcguK1agTfelGkkVugSRShSSazVRVI8W1KYUYhQC0ZKXIJsslhyH8Spv0uarnhLG6ZZI6n1SzyshtsGCxxgn4ZSaInE+BGIws0DW/WxuoF7XNri3wdNQPDWXHC4PCwMLOseuTa1pG9RBHe7t+FXfhE3l8YjQQx/TGoQfAFh/hW5sDfZrOOzAEUrCRkHenLLRGNl6FNOiy2IspK2BBU2ItbY9KH+YeE8as0mCxU8D3uFLswDbftAhj9I+onlV/eSRBdAJB0W4B/mOxqu+JGMkhwMs8MjRuo2ZfqBvtYH3sPvQU3I+GMeuNU5imHxCp6o8RpXzVkU+izLpa9zqs4ZdutWXxWz9svy5UhOmSS0SH90W9Rv8AHX3qG4IwuOxk6YjGYlzFhyrRotgsrSIxJNgDZVdRvck/Brf/AIg8KxwsEq3skuk27Orc/a6r+NABvNN+d9rbbXHbbvTiAC43sDtvXPDMLi66hcEjcX9geYqUw2STTeqHDTsCoI0o7Bj1INt78+1A4x0ChoygNvKjD6gNIkA9YHccqNHhJjpY9WEl3TQJcOwJK2NvMQE9BqQ26amHK1D3hvIczjBDYEyo1wUmEanfkVMjj870RODMnxcc0JdBFEobUnmBvUVIJAUW7cu1aAm8KoS+bYS3IOzH4CPXqMCvNfgnDqzWL+FJWP2Fv+KvSq1gaIrVLNJNBomuGFxKyIHQ3U3sehHK49q6OtxY0mCEKqqNgoA29qBVJalmkig0aytsa0poqs5jM5zEBT6YsKdrXs0shFz9oB+dSGHwxvc8/euWDA/TcWTz04UD40ykW+7NT2XFJGNTsqgdWIAA+TQKRDetSCq5mHiJl8RIOJjYi+ytq+3oub+1qF+deJLYufQ7Sw4P1BhBtLKNrai30rzHp33/AAINcc6xrfUoj6kn0i5AG/bf86DOe8VHMoEy+DX5kuKYFz9JhDuyte43tYkex7io3iLig4wxYfDRHD4ZLjSWJvawGoA2sBe1rnqTV58NsiihJkurNb6ifWb8zb9kdht71oSWTYiPL5Wg9RjOlYlAubqF7e0i8+23I1KcZ4Zcxy7ERRbyAAhSLEOp1Lz72+96sDQg3BUEHoR/jTPK8tSCQLFcDQ1wWLG2oaLkkmw9QHPr94AZ4f8AA36ZJ5s4ZIEO4PpMrX9SW2IUHYn3sOtGxcXBHZDLEvJQpdF6XAC37A7e1QfGPh0uILS4VxBKTdgwvG5PO45g/FC/G+FuYhzbCxtfb9W0YQ9Or3X8qoNWPz/BwECbFQRkjUA0iglehAvy96f5HmEWIQywOJI91DLexI52JAvahhk/hhjMSYzmc2iOMKqxRsrOVW+kFxsv1Ecyd+lFrCYWOCJYoUCIihVReQH9/jQAPwNX/Sq//DN/wV6MrKys0ZWiKysoNVlZWUCTSaysoOdt66AVlZQVniiPE+fAMLJHEZ9UcrumpgEHmIyDkWA8wWbb1L2sRL4sYlWxQwyhyMOPU7sS0ruFN2N+QAWw2AJbblWVlUUrFYbT6gFAO2w5271kuHKtY25A7e/Kt1lKp5FCLA3IIOxXmLdjVhyd9RCtcMRfUu1wNje3L45fFbrKoLOCzSVcPqur6V2L3vt3tz+apOTcY4lHld9EhkIYmxBtuFVd9kUXsPck3JJOVlIsW3L+MxIdJRgfaxH9KssGOJFZWVbEpx5xPtVLl4uAxxg0vsWXmCjaRuSDupuRYg2IvcVusrKP/9k="/>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61448" name="Picture 8" descr="http://upload.wikimedia.org/wikipedia/en/thumb/a/ab/Pierre-Paul_Grass%C3%A9.jpg/220px-Pierre-Paul_Grass%C3%A9.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96" r="12679"/>
          <a:stretch/>
        </p:blipFill>
        <p:spPr bwMode="auto">
          <a:xfrm>
            <a:off x="179136" y="160338"/>
            <a:ext cx="1544907"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10919120" presetClass="entr" presetSubtype="0" fill="hold" grpId="0" nodeType="afterEffect">
                                  <p:stCondLst>
                                    <p:cond delay="1000"/>
                                  </p:stCondLst>
                                  <p:childTnLst>
                                    <p:set>
                                      <p:cBhvr>
                                        <p:cTn id="6" dur="1" fill="hold">
                                          <p:stCondLst>
                                            <p:cond delay="499"/>
                                          </p:stCondLst>
                                        </p:cTn>
                                        <p:tgtEl>
                                          <p:spTgt spid="83969"/>
                                        </p:tgtEl>
                                        <p:attrNameLst>
                                          <p:attrName>style.visibility</p:attrName>
                                        </p:attrNameLst>
                                      </p:cBhvr>
                                      <p:to>
                                        <p:strVal val="visible"/>
                                      </p:to>
                                    </p:set>
                                  </p:childTnLst>
                                </p:cTn>
                              </p:par>
                            </p:childTnLst>
                          </p:cTn>
                        </p:par>
                        <p:par>
                          <p:cTn id="7" fill="hold" nodeType="afterGroup">
                            <p:stCondLst>
                              <p:cond delay="1500"/>
                            </p:stCondLst>
                            <p:childTnLst>
                              <p:par>
                                <p:cTn id="8" presetID="810919120" presetClass="entr" presetSubtype="0" fill="hold" grpId="0" nodeType="afterEffect">
                                  <p:stCondLst>
                                    <p:cond delay="1000"/>
                                  </p:stCondLst>
                                  <p:childTnLst>
                                    <p:set>
                                      <p:cBhvr>
                                        <p:cTn id="9" dur="1" fill="hold">
                                          <p:stCondLst>
                                            <p:cond delay="499"/>
                                          </p:stCondLst>
                                        </p:cTn>
                                        <p:tgtEl>
                                          <p:spTgt spid="83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 grpId="0" autoUpdateAnimBg="0"/>
      <p:bldP spid="8397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349500"/>
            <a:ext cx="4391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987675" y="2420938"/>
            <a:ext cx="5213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r>
              <a:rPr lang="zh-TW" altLang="en-US" sz="3600" b="1">
                <a:solidFill>
                  <a:srgbClr val="FFCC00"/>
                </a:solidFill>
                <a:sym typeface="Tahoma" pitchFamily="34" charset="0"/>
              </a:rPr>
              <a:t>無法產生對它有利的突變</a:t>
            </a:r>
          </a:p>
        </p:txBody>
      </p:sp>
      <p:sp>
        <p:nvSpPr>
          <p:cNvPr id="3" name="TextBox 1"/>
          <p:cNvSpPr txBox="1">
            <a:spLocks noChangeArrowheads="1"/>
          </p:cNvSpPr>
          <p:nvPr/>
        </p:nvSpPr>
        <p:spPr bwMode="auto">
          <a:xfrm>
            <a:off x="3103563" y="908050"/>
            <a:ext cx="2936875" cy="83343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r>
              <a:rPr lang="zh-TW" altLang="en-US" b="1">
                <a:solidFill>
                  <a:srgbClr val="FFCC00"/>
                </a:solidFill>
                <a:latin typeface="標楷體" pitchFamily="65" charset="-120"/>
              </a:rPr>
              <a:t>果蠅實驗:</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05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inek_m cop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55776" y="1142746"/>
            <a:ext cx="4968552" cy="372641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p:cNvSpPr>
          <p:nvPr/>
        </p:nvSpPr>
        <p:spPr bwMode="auto">
          <a:xfrm>
            <a:off x="1547813" y="1412875"/>
            <a:ext cx="6840537" cy="3095625"/>
          </a:xfrm>
          <a:prstGeom prst="rect">
            <a:avLst/>
          </a:prstGeom>
          <a:noFill/>
          <a:ln w="9525">
            <a:noFill/>
            <a:miter lim="800000"/>
            <a:headEnd/>
            <a:tailEnd/>
          </a:ln>
        </p:spPr>
        <p:txBody>
          <a:bodyPr lIns="0" tIns="0" rIns="40639" bIns="0"/>
          <a:lstStyle/>
          <a:p>
            <a:pPr marL="446088" indent="-446088" eaLnBrk="1" hangingPunct="1">
              <a:lnSpc>
                <a:spcPct val="110000"/>
              </a:lnSpc>
              <a:spcBef>
                <a:spcPts val="700"/>
              </a:spcBef>
              <a:defRPr/>
            </a:pPr>
            <a:r>
              <a:rPr lang="zh-CN" altLang="zh-TW" sz="3200" b="1" dirty="0">
                <a:solidFill>
                  <a:srgbClr val="FFCC00"/>
                </a:solidFill>
                <a:latin typeface="標楷體" pitchFamily="65" charset="-120"/>
              </a:rPr>
              <a:t>「</a:t>
            </a:r>
            <a:r>
              <a:rPr lang="zh-CN" altLang="en-US" sz="3200" b="1" dirty="0">
                <a:solidFill>
                  <a:srgbClr val="FFCC00"/>
                </a:solidFill>
                <a:latin typeface="標楷體" pitchFamily="65" charset="-120"/>
              </a:rPr>
              <a:t>眾人啊！有一個譬喻，你們傾聽吧！</a:t>
            </a:r>
            <a:r>
              <a:rPr lang="zh-CN" altLang="en-US" sz="3200" b="1" dirty="0">
                <a:solidFill>
                  <a:schemeClr val="bg1">
                    <a:lumMod val="20000"/>
                    <a:lumOff val="80000"/>
                  </a:schemeClr>
                </a:solidFill>
                <a:latin typeface="標楷體" pitchFamily="65" charset="-120"/>
              </a:rPr>
              <a:t>你們捨真主而祈禱的（偶像）雖群策群力，絕不能創造一隻蒼蠅</a:t>
            </a:r>
            <a:r>
              <a:rPr lang="zh-CN" altLang="en-US" sz="3200" b="1" dirty="0">
                <a:solidFill>
                  <a:srgbClr val="FFCC00"/>
                </a:solidFill>
                <a:latin typeface="標楷體" pitchFamily="65" charset="-120"/>
              </a:rPr>
              <a:t>；如果蒼蠅從他們的身上奪取一點東西，他們也不能把那點東西搶回來。祈禱者和被祈禱者，都是懦弱的！</a:t>
            </a:r>
            <a:r>
              <a:rPr lang="zh-CN" altLang="zh-TW" sz="3200" dirty="0">
                <a:solidFill>
                  <a:srgbClr val="FFCC00"/>
                </a:solidFill>
                <a:latin typeface="標楷體" pitchFamily="65" charset="-120"/>
              </a:rPr>
              <a:t>」</a:t>
            </a:r>
            <a:endParaRPr lang="en-US" altLang="zh-TW" sz="3200" b="1" dirty="0">
              <a:solidFill>
                <a:srgbClr val="FFCC00"/>
              </a:solidFill>
              <a:latin typeface="標楷體" pitchFamily="65" charset="-120"/>
              <a:cs typeface="Arial" pitchFamily="34" charset="0"/>
            </a:endParaRPr>
          </a:p>
        </p:txBody>
      </p:sp>
      <p:sp>
        <p:nvSpPr>
          <p:cNvPr id="46084" name="Text Box 5"/>
          <p:cNvSpPr txBox="1">
            <a:spLocks noChangeArrowheads="1"/>
          </p:cNvSpPr>
          <p:nvPr/>
        </p:nvSpPr>
        <p:spPr bwMode="auto">
          <a:xfrm>
            <a:off x="4067175" y="5013325"/>
            <a:ext cx="3024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r>
              <a:rPr lang="en-US" altLang="zh-TW" sz="3200" b="1">
                <a:solidFill>
                  <a:srgbClr val="FFCC00"/>
                </a:solidFill>
              </a:rPr>
              <a:t>(</a:t>
            </a:r>
            <a:r>
              <a:rPr lang="zh-TW" altLang="en-US" sz="3200" b="1">
                <a:solidFill>
                  <a:srgbClr val="FFCC00"/>
                </a:solidFill>
              </a:rPr>
              <a:t>古蘭經 </a:t>
            </a:r>
            <a:r>
              <a:rPr lang="en-US" altLang="zh-TW" sz="3200" b="1">
                <a:solidFill>
                  <a:srgbClr val="FFCC00"/>
                </a:solidFill>
                <a:latin typeface="Times New Roman" pitchFamily="18" charset="0"/>
                <a:cs typeface="Times New Roman" pitchFamily="18" charset="0"/>
              </a:rPr>
              <a:t>22:73</a:t>
            </a:r>
            <a:r>
              <a:rPr lang="en-US" altLang="zh-TW" sz="3200" b="1">
                <a:solidFill>
                  <a:srgbClr val="FFCC00"/>
                </a:solidFill>
              </a:rPr>
              <a:t>)</a:t>
            </a:r>
            <a:endParaRPr lang="zh-CN" altLang="en-US" sz="3200"/>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00013"/>
            <a:ext cx="914241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5" name="Rectangle 1"/>
          <p:cNvSpPr>
            <a:spLocks/>
          </p:cNvSpPr>
          <p:nvPr/>
        </p:nvSpPr>
        <p:spPr bwMode="auto">
          <a:xfrm>
            <a:off x="468313" y="1844675"/>
            <a:ext cx="8999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b="1">
                <a:solidFill>
                  <a:srgbClr val="FFCC00"/>
                </a:solidFill>
              </a:rPr>
              <a:t>為何突變並非進化的機制？</a:t>
            </a:r>
          </a:p>
        </p:txBody>
      </p:sp>
      <p:sp>
        <p:nvSpPr>
          <p:cNvPr id="88066" name="Rectangle 2"/>
          <p:cNvSpPr>
            <a:spLocks/>
          </p:cNvSpPr>
          <p:nvPr/>
        </p:nvSpPr>
        <p:spPr bwMode="auto">
          <a:xfrm>
            <a:off x="611188" y="2882900"/>
            <a:ext cx="7454900" cy="1092200"/>
          </a:xfrm>
          <a:prstGeom prst="rect">
            <a:avLst/>
          </a:prstGeom>
          <a:noFill/>
          <a:ln w="12700" cap="flat">
            <a:noFill/>
            <a:miter lim="800000"/>
            <a:headEnd type="none" w="med" len="med"/>
            <a:tailEnd type="none" w="med" len="med"/>
          </a:ln>
        </p:spPr>
        <p:txBody>
          <a:bodyPr lIns="0" tIns="0" rIns="40639" bIns="0" anchor="ctr"/>
          <a:lstStyle/>
          <a:p>
            <a:pPr marL="538163" indent="-538163" eaLnBrk="1" hangingPunct="1">
              <a:defRPr/>
            </a:pPr>
            <a:r>
              <a:rPr lang="en-US" altLang="zh-TW" sz="3400" b="1">
                <a:solidFill>
                  <a:srgbClr val="FF9900"/>
                </a:solidFill>
                <a:latin typeface="Times New Roman" pitchFamily="18" charset="0"/>
                <a:cs typeface="Times New Roman" pitchFamily="18" charset="0"/>
              </a:rPr>
              <a:t>l)</a:t>
            </a:r>
            <a:r>
              <a:rPr lang="en-US" altLang="zh-TW" sz="3400" b="1">
                <a:solidFill>
                  <a:srgbClr val="FF9900"/>
                </a:solidFill>
                <a:cs typeface="Times New Roman" pitchFamily="18" charset="0"/>
              </a:rPr>
              <a:t>  </a:t>
            </a:r>
            <a:r>
              <a:rPr lang="zh-TW" altLang="en-US" sz="3400" b="1">
                <a:solidFill>
                  <a:srgbClr val="FF9900"/>
                </a:solidFill>
                <a:cs typeface="Times New Roman" pitchFamily="18" charset="0"/>
              </a:rPr>
              <a:t>突變的直接效果是有害的</a:t>
            </a:r>
            <a:r>
              <a:rPr lang="zh-TW" altLang="en-US" sz="3400" b="1">
                <a:solidFill>
                  <a:srgbClr val="FF9900"/>
                </a:solidFill>
                <a:effectLst>
                  <a:outerShdw blurRad="38100" dist="38100" dir="2700000" algn="tl">
                    <a:srgbClr val="FFFFFF"/>
                  </a:outerShdw>
                </a:effectLst>
                <a:latin typeface="Times New Roman" pitchFamily="18" charset="0"/>
                <a:cs typeface="Times New Roman" pitchFamily="18" charset="0"/>
                <a:sym typeface="Times New Roman" pitchFamily="18" charset="0"/>
              </a:rPr>
              <a:t> </a:t>
            </a:r>
          </a:p>
        </p:txBody>
      </p:sp>
      <p:sp>
        <p:nvSpPr>
          <p:cNvPr id="88067" name="Rectangle 3"/>
          <p:cNvSpPr>
            <a:spLocks/>
          </p:cNvSpPr>
          <p:nvPr/>
        </p:nvSpPr>
        <p:spPr bwMode="auto">
          <a:xfrm>
            <a:off x="196850" y="4149725"/>
            <a:ext cx="7759700" cy="1079500"/>
          </a:xfrm>
          <a:prstGeom prst="rect">
            <a:avLst/>
          </a:prstGeom>
          <a:noFill/>
          <a:ln w="12700" cap="flat">
            <a:noFill/>
            <a:miter lim="800000"/>
            <a:headEnd type="none" w="med" len="med"/>
            <a:tailEnd type="none" w="med" len="med"/>
          </a:ln>
        </p:spPr>
        <p:txBody>
          <a:bodyPr lIns="0" tIns="0" rIns="40639" bIns="0" anchor="ctr"/>
          <a:lstStyle/>
          <a:p>
            <a:pPr marL="633413" indent="-633413" eaLnBrk="1" hangingPunct="1">
              <a:defRPr/>
            </a:pPr>
            <a:r>
              <a:rPr lang="en-US" altLang="zh-TW" sz="3400" b="1" dirty="0">
                <a:solidFill>
                  <a:srgbClr val="FF9900"/>
                </a:solidFill>
                <a:latin typeface="Times New Roman" pitchFamily="18" charset="0"/>
                <a:cs typeface="Times New Roman" pitchFamily="18" charset="0"/>
              </a:rPr>
              <a:t>2)</a:t>
            </a:r>
            <a:r>
              <a:rPr lang="en-US" altLang="zh-TW" sz="3400" b="1" dirty="0">
                <a:solidFill>
                  <a:srgbClr val="FF9900"/>
                </a:solidFill>
                <a:cs typeface="Times New Roman" pitchFamily="18" charset="0"/>
              </a:rPr>
              <a:t>  </a:t>
            </a:r>
            <a:r>
              <a:rPr lang="zh-TW" altLang="en-US" sz="3400" b="1" dirty="0">
                <a:solidFill>
                  <a:srgbClr val="FF9900"/>
                </a:solidFill>
                <a:cs typeface="Times New Roman" pitchFamily="18" charset="0"/>
              </a:rPr>
              <a:t>突變不能為生物的</a:t>
            </a:r>
            <a:r>
              <a:rPr lang="en-US" altLang="zh-TW" sz="3400" b="1" dirty="0">
                <a:solidFill>
                  <a:srgbClr val="FF9900"/>
                </a:solidFill>
                <a:latin typeface="Times New Roman" pitchFamily="18" charset="0"/>
                <a:cs typeface="Times New Roman" pitchFamily="18" charset="0"/>
              </a:rPr>
              <a:t>DNA</a:t>
            </a:r>
            <a:r>
              <a:rPr lang="zh-TW" altLang="en-US" sz="3400" b="1" dirty="0">
                <a:solidFill>
                  <a:srgbClr val="FF9900"/>
                </a:solidFill>
                <a:cs typeface="Times New Roman" pitchFamily="18" charset="0"/>
              </a:rPr>
              <a:t>增加新資料</a:t>
            </a:r>
            <a:r>
              <a:rPr lang="zh-TW" altLang="en-US" sz="3400" b="1" dirty="0">
                <a:solidFill>
                  <a:srgbClr val="FFFFFF"/>
                </a:solidFill>
                <a:effectLst>
                  <a:outerShdw blurRad="38100" dist="38100" dir="2700000" algn="tl">
                    <a:srgbClr val="808080"/>
                  </a:outerShdw>
                </a:effectLst>
                <a:cs typeface="Arial" pitchFamily="34"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88065"/>
                                        </p:tgtEl>
                                        <p:attrNameLst>
                                          <p:attrName>style.visibility</p:attrName>
                                        </p:attrNameLst>
                                      </p:cBhvr>
                                      <p:to>
                                        <p:strVal val="visible"/>
                                      </p:to>
                                    </p:set>
                                    <p:anim calcmode="lin" valueType="num">
                                      <p:cBhvr>
                                        <p:cTn id="7" dur="500" fill="hold"/>
                                        <p:tgtEl>
                                          <p:spTgt spid="88065"/>
                                        </p:tgtEl>
                                        <p:attrNameLst>
                                          <p:attrName>ppt_w</p:attrName>
                                        </p:attrNameLst>
                                      </p:cBhvr>
                                      <p:tavLst>
                                        <p:tav tm="0">
                                          <p:val>
                                            <p:fltVal val="0"/>
                                          </p:val>
                                        </p:tav>
                                        <p:tav tm="100000">
                                          <p:val>
                                            <p:strVal val="#ppt_w"/>
                                          </p:val>
                                        </p:tav>
                                      </p:tavLst>
                                    </p:anim>
                                    <p:anim calcmode="lin" valueType="num">
                                      <p:cBhvr>
                                        <p:cTn id="8" dur="500" fill="hold"/>
                                        <p:tgtEl>
                                          <p:spTgt spid="88065"/>
                                        </p:tgtEl>
                                        <p:attrNameLst>
                                          <p:attrName>ppt_h</p:attrName>
                                        </p:attrNameLst>
                                      </p:cBhvr>
                                      <p:tavLst>
                                        <p:tav tm="0">
                                          <p:val>
                                            <p:fltVal val="0"/>
                                          </p:val>
                                        </p:tav>
                                        <p:tav tm="100000">
                                          <p:val>
                                            <p:strVal val="#ppt_h"/>
                                          </p:val>
                                        </p:tav>
                                      </p:tavLst>
                                    </p:anim>
                                    <p:animEffect transition="in" filter="fade">
                                      <p:cBhvr>
                                        <p:cTn id="9" dur="500"/>
                                        <p:tgtEl>
                                          <p:spTgt spid="88065"/>
                                        </p:tgtEl>
                                      </p:cBhvr>
                                    </p:animEffect>
                                  </p:childTnLst>
                                </p:cTn>
                              </p:par>
                            </p:childTnLst>
                          </p:cTn>
                        </p:par>
                        <p:par>
                          <p:cTn id="10" fill="hold" nodeType="afterGroup">
                            <p:stCondLst>
                              <p:cond delay="1000"/>
                            </p:stCondLst>
                            <p:childTnLst>
                              <p:par>
                                <p:cTn id="11" presetID="2" presetClass="entr" presetSubtype="4" fill="hold" grpId="0" nodeType="afterEffect">
                                  <p:stCondLst>
                                    <p:cond delay="2000"/>
                                  </p:stCondLst>
                                  <p:childTnLst>
                                    <p:set>
                                      <p:cBhvr>
                                        <p:cTn id="12" dur="1" fill="hold">
                                          <p:stCondLst>
                                            <p:cond delay="0"/>
                                          </p:stCondLst>
                                        </p:cTn>
                                        <p:tgtEl>
                                          <p:spTgt spid="88066"/>
                                        </p:tgtEl>
                                        <p:attrNameLst>
                                          <p:attrName>style.visibility</p:attrName>
                                        </p:attrNameLst>
                                      </p:cBhvr>
                                      <p:to>
                                        <p:strVal val="visible"/>
                                      </p:to>
                                    </p:set>
                                    <p:anim calcmode="lin" valueType="num">
                                      <p:cBhvr additive="base">
                                        <p:cTn id="13" dur="500" fill="hold"/>
                                        <p:tgtEl>
                                          <p:spTgt spid="88066"/>
                                        </p:tgtEl>
                                        <p:attrNameLst>
                                          <p:attrName>ppt_x</p:attrName>
                                        </p:attrNameLst>
                                      </p:cBhvr>
                                      <p:tavLst>
                                        <p:tav tm="0">
                                          <p:val>
                                            <p:strVal val="#ppt_x"/>
                                          </p:val>
                                        </p:tav>
                                        <p:tav tm="100000">
                                          <p:val>
                                            <p:strVal val="#ppt_x"/>
                                          </p:val>
                                        </p:tav>
                                      </p:tavLst>
                                    </p:anim>
                                    <p:anim calcmode="lin" valueType="num">
                                      <p:cBhvr additive="base">
                                        <p:cTn id="14" dur="500" fill="hold"/>
                                        <p:tgtEl>
                                          <p:spTgt spid="88066"/>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3500"/>
                            </p:stCondLst>
                            <p:childTnLst>
                              <p:par>
                                <p:cTn id="16" presetID="2" presetClass="entr" presetSubtype="4" fill="hold" grpId="0" nodeType="afterEffect">
                                  <p:stCondLst>
                                    <p:cond delay="2000"/>
                                  </p:stCondLst>
                                  <p:childTnLst>
                                    <p:set>
                                      <p:cBhvr>
                                        <p:cTn id="17" dur="1" fill="hold">
                                          <p:stCondLst>
                                            <p:cond delay="0"/>
                                          </p:stCondLst>
                                        </p:cTn>
                                        <p:tgtEl>
                                          <p:spTgt spid="88067"/>
                                        </p:tgtEl>
                                        <p:attrNameLst>
                                          <p:attrName>style.visibility</p:attrName>
                                        </p:attrNameLst>
                                      </p:cBhvr>
                                      <p:to>
                                        <p:strVal val="visible"/>
                                      </p:to>
                                    </p:set>
                                    <p:anim calcmode="lin" valueType="num">
                                      <p:cBhvr additive="base">
                                        <p:cTn id="18" dur="500" fill="hold"/>
                                        <p:tgtEl>
                                          <p:spTgt spid="88067"/>
                                        </p:tgtEl>
                                        <p:attrNameLst>
                                          <p:attrName>ppt_x</p:attrName>
                                        </p:attrNameLst>
                                      </p:cBhvr>
                                      <p:tavLst>
                                        <p:tav tm="0">
                                          <p:val>
                                            <p:strVal val="#ppt_x"/>
                                          </p:val>
                                        </p:tav>
                                        <p:tav tm="100000">
                                          <p:val>
                                            <p:strVal val="#ppt_x"/>
                                          </p:val>
                                        </p:tav>
                                      </p:tavLst>
                                    </p:anim>
                                    <p:anim calcmode="lin" valueType="num">
                                      <p:cBhvr additive="base">
                                        <p:cTn id="19" dur="500" fill="hold"/>
                                        <p:tgtEl>
                                          <p:spTgt spid="880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autoUpdateAnimBg="0"/>
      <p:bldP spid="88066" grpId="0" autoUpdateAnimBg="0"/>
      <p:bldP spid="8806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620838" cy="2159000"/>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a:spLocks/>
          </p:cNvSpPr>
          <p:nvPr/>
        </p:nvSpPr>
        <p:spPr bwMode="auto">
          <a:xfrm>
            <a:off x="757238" y="2708275"/>
            <a:ext cx="549116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lnSpc>
                <a:spcPct val="130000"/>
              </a:lnSpc>
              <a:spcBef>
                <a:spcPts val="700"/>
              </a:spcBef>
            </a:pPr>
            <a:r>
              <a:rPr lang="zh-TW" altLang="en-US" sz="2800" dirty="0">
                <a:solidFill>
                  <a:srgbClr val="FFFFFF"/>
                </a:solidFill>
              </a:rPr>
              <a:t>「隨機的突變不太可能改進基因組，</a:t>
            </a:r>
            <a:r>
              <a:rPr lang="zh-TW" altLang="en-US" sz="2800" u="sng" dirty="0">
                <a:solidFill>
                  <a:srgbClr val="FFFFFF"/>
                </a:solidFill>
              </a:rPr>
              <a:t>尤如盲目向車蓋開槍不太可能令機件改善其性能</a:t>
            </a:r>
            <a:r>
              <a:rPr lang="zh-TW" altLang="en-US" sz="2800" dirty="0">
                <a:solidFill>
                  <a:srgbClr val="FFFFFF"/>
                </a:solidFill>
              </a:rPr>
              <a:t>。 」</a:t>
            </a:r>
          </a:p>
        </p:txBody>
      </p:sp>
      <p:pic>
        <p:nvPicPr>
          <p:cNvPr id="48133"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1628775"/>
            <a:ext cx="1958975" cy="230187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1905000" y="1981200"/>
            <a:ext cx="34711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9688">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eaLnBrk="1" hangingPunct="1">
              <a:spcBef>
                <a:spcPts val="700"/>
              </a:spcBef>
            </a:pPr>
            <a:r>
              <a:rPr lang="zh-TW" altLang="en-US" sz="4000" b="1" dirty="0" smtClean="0">
                <a:solidFill>
                  <a:srgbClr val="FFFF00"/>
                </a:solidFill>
              </a:rPr>
              <a:t>突變</a:t>
            </a:r>
            <a:r>
              <a:rPr lang="zh-TW" altLang="en-US" sz="4000" b="1" dirty="0" smtClean="0">
                <a:solidFill>
                  <a:srgbClr val="FFCC00"/>
                </a:solidFill>
              </a:rPr>
              <a:t> </a:t>
            </a:r>
            <a:r>
              <a:rPr lang="en-US" altLang="zh-TW" sz="3600" dirty="0" smtClean="0">
                <a:solidFill>
                  <a:srgbClr val="FFFF00"/>
                </a:solidFill>
              </a:rPr>
              <a:t>(Mutation)</a:t>
            </a:r>
            <a:endParaRPr lang="zh-TW" altLang="en-US" sz="3600" dirty="0">
              <a:solidFill>
                <a:srgbClr val="FFFF00"/>
              </a:solidFill>
            </a:endParaRPr>
          </a:p>
        </p:txBody>
      </p:sp>
      <p:sp>
        <p:nvSpPr>
          <p:cNvPr id="7" name="Rectangle 2"/>
          <p:cNvSpPr>
            <a:spLocks/>
          </p:cNvSpPr>
          <p:nvPr/>
        </p:nvSpPr>
        <p:spPr bwMode="auto">
          <a:xfrm>
            <a:off x="755650" y="4721225"/>
            <a:ext cx="5321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dirty="0">
                <a:solidFill>
                  <a:srgbClr val="FFFFFF"/>
                </a:solidFill>
                <a:ea typeface="ヒラギノ角ゴ ProN W3"/>
                <a:cs typeface="Arial" pitchFamily="34" charset="0"/>
              </a:rPr>
              <a:t>Campbell-Reece, Biology, Sixth </a:t>
            </a:r>
            <a:r>
              <a:rPr lang="en-US" altLang="zh-TW" sz="1400" i="1" dirty="0" smtClean="0">
                <a:solidFill>
                  <a:srgbClr val="FFFFFF"/>
                </a:solidFill>
                <a:ea typeface="ヒラギノ角ゴ ProN W3"/>
                <a:cs typeface="Arial" pitchFamily="34" charset="0"/>
              </a:rPr>
              <a:t>Edition, 2008, p.454-455</a:t>
            </a:r>
            <a:endParaRPr lang="en-US" altLang="zh-TW" sz="1400" i="1" dirty="0">
              <a:solidFill>
                <a:srgbClr val="FFFFFF"/>
              </a:solidFill>
              <a:ea typeface="ヒラギノ角ゴ ProN W3"/>
              <a:cs typeface="Arial" pitchFamily="34" charset="0"/>
            </a:endParaRPr>
          </a:p>
        </p:txBody>
      </p:sp>
      <p:sp>
        <p:nvSpPr>
          <p:cNvPr id="4" name="TextBox 1"/>
          <p:cNvSpPr txBox="1">
            <a:spLocks noChangeArrowheads="1"/>
          </p:cNvSpPr>
          <p:nvPr/>
        </p:nvSpPr>
        <p:spPr bwMode="auto">
          <a:xfrm>
            <a:off x="3200400" y="685800"/>
            <a:ext cx="33464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9688">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eaLnBrk="1" hangingPunct="1">
              <a:spcBef>
                <a:spcPts val="700"/>
              </a:spcBef>
            </a:pPr>
            <a:r>
              <a:rPr lang="zh-TW" altLang="en-US" sz="3200" b="1" dirty="0">
                <a:solidFill>
                  <a:srgbClr val="FFCC00"/>
                </a:solidFill>
              </a:rPr>
              <a:t>坎貝爾</a:t>
            </a:r>
            <a:r>
              <a:rPr lang="zh-TW" altLang="en-US" sz="2400" b="1" dirty="0">
                <a:solidFill>
                  <a:srgbClr val="FFCC00"/>
                </a:solidFill>
                <a:latin typeface="Times New Roman" pitchFamily="18" charset="0"/>
                <a:cs typeface="Times New Roman" pitchFamily="18" charset="0"/>
              </a:rPr>
              <a:t>(</a:t>
            </a:r>
            <a:r>
              <a:rPr lang="en-US" altLang="zh-TW" sz="2400" b="1" dirty="0">
                <a:solidFill>
                  <a:srgbClr val="FFCC00"/>
                </a:solidFill>
                <a:latin typeface="Times New Roman" pitchFamily="18" charset="0"/>
                <a:cs typeface="Times New Roman" pitchFamily="18" charset="0"/>
              </a:rPr>
              <a:t>Neil </a:t>
            </a:r>
            <a:r>
              <a:rPr lang="en-US" altLang="zh-TW" sz="2400" b="1" dirty="0" err="1">
                <a:solidFill>
                  <a:srgbClr val="FFCC00"/>
                </a:solidFill>
                <a:latin typeface="Times New Roman" pitchFamily="18" charset="0"/>
                <a:cs typeface="Times New Roman" pitchFamily="18" charset="0"/>
              </a:rPr>
              <a:t>Cambell</a:t>
            </a:r>
            <a:r>
              <a:rPr lang="en-US" altLang="zh-TW" sz="2400" b="1" dirty="0">
                <a:solidFill>
                  <a:srgbClr val="FFCC00"/>
                </a:solidFill>
                <a:latin typeface="Times New Roman" pitchFamily="18" charset="0"/>
                <a:cs typeface="Times New Roman" pitchFamily="18" charset="0"/>
              </a:rPr>
              <a:t>)</a:t>
            </a:r>
          </a:p>
          <a:p>
            <a:pPr eaLnBrk="1" hangingPunct="1">
              <a:spcBef>
                <a:spcPts val="700"/>
              </a:spcBef>
            </a:pPr>
            <a:r>
              <a:rPr lang="zh-TW" altLang="en-US" sz="3200" b="1" dirty="0">
                <a:solidFill>
                  <a:srgbClr val="FFCC00"/>
                </a:solidFill>
              </a:rPr>
              <a:t>簡里斯</a:t>
            </a:r>
            <a:r>
              <a:rPr lang="zh-TW" altLang="en-US" sz="2400" b="1" dirty="0">
                <a:solidFill>
                  <a:srgbClr val="FFCC00"/>
                </a:solidFill>
              </a:rPr>
              <a:t> </a:t>
            </a:r>
            <a:r>
              <a:rPr lang="zh-TW" altLang="en-US" sz="2400" b="1" dirty="0">
                <a:solidFill>
                  <a:srgbClr val="FFCC00"/>
                </a:solidFill>
                <a:latin typeface="Times New Roman" pitchFamily="18" charset="0"/>
              </a:rPr>
              <a:t>(</a:t>
            </a:r>
            <a:r>
              <a:rPr lang="en-US" altLang="zh-TW" sz="2400" b="1" dirty="0">
                <a:solidFill>
                  <a:srgbClr val="FFCC00"/>
                </a:solidFill>
                <a:latin typeface="Times New Roman" pitchFamily="18" charset="0"/>
              </a:rPr>
              <a:t>Jane Reece)</a:t>
            </a:r>
          </a:p>
        </p:txBody>
      </p:sp>
      <p:sp>
        <p:nvSpPr>
          <p:cNvPr id="5" name="文字方塊 4"/>
          <p:cNvSpPr txBox="1"/>
          <p:nvPr/>
        </p:nvSpPr>
        <p:spPr>
          <a:xfrm>
            <a:off x="181174" y="2200115"/>
            <a:ext cx="1152128" cy="369332"/>
          </a:xfrm>
          <a:prstGeom prst="rect">
            <a:avLst/>
          </a:prstGeom>
          <a:noFill/>
        </p:spPr>
        <p:txBody>
          <a:bodyPr wrap="square" rtlCol="0">
            <a:spAutoFit/>
          </a:bodyPr>
          <a:lstStyle/>
          <a:p>
            <a:r>
              <a:rPr lang="zh-HK" altLang="en-US" sz="1800" dirty="0">
                <a:solidFill>
                  <a:schemeClr val="tx2">
                    <a:lumMod val="95000"/>
                    <a:lumOff val="5000"/>
                  </a:schemeClr>
                </a:solidFill>
              </a:rPr>
              <a:t>坎貝爾</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
                                        </p:tgtEl>
                                        <p:attrNameLst>
                                          <p:attrName>style.visibility</p:attrName>
                                        </p:attrNameLst>
                                      </p:cBhvr>
                                      <p:to>
                                        <p:strVal val="visible"/>
                                      </p:to>
                                    </p:set>
                                  </p:childTnLst>
                                </p:cTn>
                              </p:par>
                            </p:childTnLst>
                          </p:cTn>
                        </p:par>
                        <p:par>
                          <p:cTn id="13" fill="hold" nodeType="afterGroup">
                            <p:stCondLst>
                              <p:cond delay="1500"/>
                            </p:stCondLst>
                            <p:childTnLst>
                              <p:par>
                                <p:cTn id="14" presetID="6" presetClass="entr" presetSubtype="32" fill="hold" nodeType="afterEffect">
                                  <p:stCondLst>
                                    <p:cond delay="0"/>
                                  </p:stCondLst>
                                  <p:childTnLst>
                                    <p:set>
                                      <p:cBhvr>
                                        <p:cTn id="15" dur="1" fill="hold">
                                          <p:stCondLst>
                                            <p:cond delay="0"/>
                                          </p:stCondLst>
                                        </p:cTn>
                                        <p:tgtEl>
                                          <p:spTgt spid="48133"/>
                                        </p:tgtEl>
                                        <p:attrNameLst>
                                          <p:attrName>style.visibility</p:attrName>
                                        </p:attrNameLst>
                                      </p:cBhvr>
                                      <p:to>
                                        <p:strVal val="visible"/>
                                      </p:to>
                                    </p:set>
                                    <p:animEffect transition="in" filter="circle(out)">
                                      <p:cBhvr>
                                        <p:cTn id="16" dur="500"/>
                                        <p:tgtEl>
                                          <p:spTgt spid="48133"/>
                                        </p:tgtEl>
                                      </p:cBhvr>
                                    </p:animEffect>
                                  </p:childTnLst>
                                </p:cTn>
                              </p:par>
                            </p:childTnLst>
                          </p:cTn>
                        </p:par>
                        <p:par>
                          <p:cTn id="17" fill="hold" nodeType="afterGroup">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2" grpId="0" autoUpdateAnimBg="0"/>
      <p:bldP spid="7" grpId="0" autoUpdateAnimBg="0"/>
      <p:bldP spid="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1"/>
          <p:cNvPicPr>
            <a:picLocks noChangeArrowheads="1"/>
          </p:cNvPicPr>
          <p:nvPr/>
        </p:nvPicPr>
        <p:blipFill>
          <a:blip r:embed="rId6">
            <a:extLst>
              <a:ext uri="{28A0092B-C50C-407E-A947-70E740481C1C}">
                <a14:useLocalDpi xmlns:a14="http://schemas.microsoft.com/office/drawing/2010/main" val="0"/>
              </a:ext>
            </a:extLst>
          </a:blip>
          <a:srcRect l="11848"/>
          <a:stretch>
            <a:fillRect/>
          </a:stretch>
        </p:blipFill>
        <p:spPr bwMode="auto">
          <a:xfrm>
            <a:off x="31750" y="0"/>
            <a:ext cx="1914525" cy="162877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90115" name="Rectangle 3"/>
          <p:cNvSpPr>
            <a:spLocks/>
          </p:cNvSpPr>
          <p:nvPr/>
        </p:nvSpPr>
        <p:spPr bwMode="auto">
          <a:xfrm>
            <a:off x="3624263" y="685800"/>
            <a:ext cx="3424237" cy="1019175"/>
          </a:xfrm>
          <a:prstGeom prst="rect">
            <a:avLst/>
          </a:prstGeom>
          <a:noFill/>
          <a:ln w="12700" cap="flat">
            <a:noFill/>
            <a:miter lim="800000"/>
            <a:headEnd type="none" w="med" len="med"/>
            <a:tailEnd type="none" w="med" len="med"/>
          </a:ln>
        </p:spPr>
        <p:txBody>
          <a:bodyPr wrap="none" lIns="0" tIns="0" rIns="40639" bIns="0">
            <a:spAutoFit/>
          </a:bodyPr>
          <a:lstStyle/>
          <a:p>
            <a:pPr marL="39688" algn="ctr" eaLnBrk="1" hangingPunct="1">
              <a:spcBef>
                <a:spcPts val="700"/>
              </a:spcBef>
              <a:defRPr/>
            </a:pPr>
            <a:r>
              <a:rPr lang="zh-TW" altLang="en-US" sz="3600" b="1" dirty="0">
                <a:solidFill>
                  <a:srgbClr val="FFC000"/>
                </a:solidFill>
                <a:effectLst>
                  <a:outerShdw blurRad="38100" dist="38100" dir="2700000" algn="tl">
                    <a:srgbClr val="808080"/>
                  </a:outerShdw>
                </a:effectLst>
              </a:rPr>
              <a:t>杜金斯教授</a:t>
            </a:r>
            <a:r>
              <a:rPr lang="zh-TW" altLang="en-US" sz="2500" b="1" dirty="0">
                <a:solidFill>
                  <a:srgbClr val="FFC000"/>
                </a:solidFill>
                <a:effectLst>
                  <a:outerShdw blurRad="38100" dist="38100" dir="2700000" algn="tl">
                    <a:srgbClr val="808080"/>
                  </a:outerShdw>
                </a:effectLst>
                <a:ea typeface="新細明體" pitchFamily="18" charset="-120"/>
              </a:rPr>
              <a:t> </a:t>
            </a:r>
          </a:p>
          <a:p>
            <a:pPr marL="39688" algn="ctr" eaLnBrk="1" hangingPunct="1">
              <a:spcBef>
                <a:spcPts val="700"/>
              </a:spcBef>
              <a:defRPr/>
            </a:pPr>
            <a:r>
              <a:rPr lang="zh-TW" altLang="en-US" sz="2500" b="1" dirty="0">
                <a:solidFill>
                  <a:srgbClr val="FFC000"/>
                </a:solidFill>
                <a:effectLst>
                  <a:outerShdw blurRad="38100" dist="38100" dir="2700000" algn="tl">
                    <a:srgbClr val="808080"/>
                  </a:outerShdw>
                </a:effectLst>
                <a:ea typeface="新細明體" pitchFamily="18" charset="-120"/>
              </a:rPr>
              <a:t>(</a:t>
            </a:r>
            <a:r>
              <a:rPr lang="en-US" altLang="zh-TW" sz="2500" b="1" dirty="0">
                <a:solidFill>
                  <a:srgbClr val="FFC000"/>
                </a:solidFill>
                <a:effectLst>
                  <a:outerShdw blurRad="38100" dist="38100" dir="2700000" algn="tl">
                    <a:srgbClr val="808080"/>
                  </a:outerShdw>
                </a:effectLst>
                <a:latin typeface="Times New Roman" pitchFamily="18" charset="0"/>
                <a:ea typeface="ヒラギノ角ゴ ProN W3"/>
                <a:cs typeface="Times New Roman" pitchFamily="18" charset="0"/>
              </a:rPr>
              <a:t>Prof. Richard Dawkins</a:t>
            </a:r>
            <a:r>
              <a:rPr lang="en-US" altLang="zh-TW" sz="2500" b="1" dirty="0">
                <a:solidFill>
                  <a:srgbClr val="FFC000"/>
                </a:solidFill>
                <a:effectLst>
                  <a:outerShdw blurRad="38100" dist="38100" dir="2700000" algn="tl">
                    <a:srgbClr val="808080"/>
                  </a:outerShdw>
                </a:effectLst>
                <a:ea typeface="ヒラギノ角ゴ ProN W3"/>
                <a:cs typeface="Arial" pitchFamily="34" charset="0"/>
              </a:rPr>
              <a:t>)</a:t>
            </a:r>
          </a:p>
        </p:txBody>
      </p:sp>
      <p:pic>
        <p:nvPicPr>
          <p:cNvPr id="3" name="dawkins_kis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43808" y="1844824"/>
            <a:ext cx="4300827" cy="3225621"/>
          </a:xfrm>
          <a:prstGeom prst="rect">
            <a:avLst/>
          </a:prstGeom>
        </p:spPr>
      </p:pic>
      <p:sp>
        <p:nvSpPr>
          <p:cNvPr id="2" name="文字方塊 1"/>
          <p:cNvSpPr txBox="1"/>
          <p:nvPr/>
        </p:nvSpPr>
        <p:spPr>
          <a:xfrm>
            <a:off x="251520" y="1704975"/>
            <a:ext cx="1008112" cy="307777"/>
          </a:xfrm>
          <a:prstGeom prst="rect">
            <a:avLst/>
          </a:prstGeom>
          <a:noFill/>
        </p:spPr>
        <p:txBody>
          <a:bodyPr wrap="square" rtlCol="0">
            <a:spAutoFit/>
          </a:bodyPr>
          <a:lstStyle/>
          <a:p>
            <a:r>
              <a:rPr lang="en-US" altLang="zh-HK" sz="1400" dirty="0" smtClean="0">
                <a:solidFill>
                  <a:schemeClr val="tx2">
                    <a:lumMod val="95000"/>
                    <a:lumOff val="5000"/>
                  </a:schemeClr>
                </a:solidFill>
              </a:rPr>
              <a:t>(1941-  )</a:t>
            </a:r>
            <a:endParaRPr lang="zh-HK" altLang="en-US" sz="1400" dirty="0">
              <a:solidFill>
                <a:schemeClr val="tx2">
                  <a:lumMod val="95000"/>
                  <a:lumOff val="5000"/>
                </a:schemeClr>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4925" y="4060825"/>
            <a:ext cx="80660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eaLnBrk="1" hangingPunct="1">
              <a:spcBef>
                <a:spcPts val="700"/>
              </a:spcBef>
              <a:buClr>
                <a:srgbClr val="FFC000"/>
              </a:buClr>
              <a:buSzPct val="80000"/>
              <a:buFontTx/>
              <a:buBlip>
                <a:blip r:embed="rId4"/>
              </a:buBlip>
            </a:pPr>
            <a:r>
              <a:rPr lang="zh-TW" altLang="en-US" sz="3600" b="1">
                <a:solidFill>
                  <a:srgbClr val="FFFFCC"/>
                </a:solidFill>
              </a:rPr>
              <a:t>突變不會產生對稱的眼睛、耳朵或一雙長短相若的腿等。</a:t>
            </a:r>
            <a:r>
              <a:rPr lang="zh-TW" altLang="en-US"/>
              <a:t> </a:t>
            </a:r>
            <a:endParaRPr lang="en-US" altLang="zh-TW"/>
          </a:p>
        </p:txBody>
      </p:sp>
      <p:pic>
        <p:nvPicPr>
          <p:cNvPr id="1027" name="Picture 3" descr="C:\Users\DD\Documents\Ceviri BG\Presentations\konferans evrim ing en son\slayt resimler\gold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71450"/>
            <a:ext cx="5364163"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 Box 7"/>
          <p:cNvSpPr txBox="1">
            <a:spLocks noChangeArrowheads="1"/>
          </p:cNvSpPr>
          <p:nvPr/>
        </p:nvSpPr>
        <p:spPr bwMode="auto">
          <a:xfrm>
            <a:off x="935038" y="2460625"/>
            <a:ext cx="7453312"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eaLnBrk="1" hangingPunct="1">
              <a:lnSpc>
                <a:spcPct val="110000"/>
              </a:lnSpc>
              <a:spcBef>
                <a:spcPct val="50000"/>
              </a:spcBef>
            </a:pPr>
            <a:r>
              <a:rPr lang="zh-TW" altLang="en-US" sz="4000" b="1">
                <a:solidFill>
                  <a:srgbClr val="FFCC00"/>
                </a:solidFill>
              </a:rPr>
              <a:t>突變不會懂得對稱、和諧、秩序或黃金比例。</a:t>
            </a:r>
            <a:r>
              <a:rPr lang="zh-TW" altLang="en-US"/>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par>
                          <p:cTn id="10" fill="hold" nodeType="afterGroup">
                            <p:stCondLst>
                              <p:cond delay="500"/>
                            </p:stCondLst>
                            <p:childTnLst>
                              <p:par>
                                <p:cTn id="11" presetID="9" presetClass="entr" presetSubtype="0" fill="hold" nodeType="afterEffect">
                                  <p:stCondLst>
                                    <p:cond delay="0"/>
                                  </p:stCondLst>
                                  <p:childTnLst>
                                    <p:set>
                                      <p:cBhvr>
                                        <p:cTn id="12" dur="1" fill="hold">
                                          <p:stCondLst>
                                            <p:cond delay="0"/>
                                          </p:stCondLst>
                                        </p:cTn>
                                        <p:tgtEl>
                                          <p:spTgt spid="79879">
                                            <p:txEl>
                                              <p:pRg st="0" end="0"/>
                                            </p:txEl>
                                          </p:spTgt>
                                        </p:tgtEl>
                                        <p:attrNameLst>
                                          <p:attrName>style.visibility</p:attrName>
                                        </p:attrNameLst>
                                      </p:cBhvr>
                                      <p:to>
                                        <p:strVal val="visible"/>
                                      </p:to>
                                    </p:set>
                                    <p:animEffect transition="in" filter="dissolve">
                                      <p:cBhvr>
                                        <p:cTn id="13" dur="500"/>
                                        <p:tgtEl>
                                          <p:spTgt spid="79879">
                                            <p:txEl>
                                              <p:pRg st="0" end="0"/>
                                            </p:txEl>
                                          </p:spTgt>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908175" y="1700213"/>
            <a:ext cx="619283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eaLnBrk="1" hangingPunct="1">
              <a:lnSpc>
                <a:spcPct val="150000"/>
              </a:lnSpc>
              <a:spcBef>
                <a:spcPts val="700"/>
              </a:spcBef>
              <a:buClr>
                <a:srgbClr val="FFC000"/>
              </a:buClr>
              <a:buSzPct val="80000"/>
              <a:buFontTx/>
              <a:buBlip>
                <a:blip r:embed="rId4"/>
              </a:buBlip>
            </a:pPr>
            <a:r>
              <a:rPr lang="zh-TW" altLang="en-US" sz="4400" dirty="0">
                <a:solidFill>
                  <a:srgbClr val="FFFFFF"/>
                </a:solidFill>
              </a:rPr>
              <a:t>簡言之，</a:t>
            </a:r>
            <a:r>
              <a:rPr lang="zh-TW" altLang="en-US" sz="4400" dirty="0">
                <a:solidFill>
                  <a:srgbClr val="FFFF00"/>
                </a:solidFill>
              </a:rPr>
              <a:t>自然界不存在進化的機制，這與化石的</a:t>
            </a:r>
            <a:r>
              <a:rPr lang="zh-TW" altLang="en-US" sz="4400">
                <a:solidFill>
                  <a:srgbClr val="FFFF00"/>
                </a:solidFill>
              </a:rPr>
              <a:t>紀錄相吻合</a:t>
            </a:r>
            <a:r>
              <a:rPr lang="zh-TW" altLang="en-US" sz="4400" dirty="0">
                <a:solidFill>
                  <a:srgbClr val="FFFF00"/>
                </a:solidFill>
              </a:rPr>
              <a:t>。</a:t>
            </a:r>
            <a:endParaRPr lang="en-US" altLang="zh-TW" sz="44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7" name="Rectangle 1"/>
          <p:cNvSpPr>
            <a:spLocks/>
          </p:cNvSpPr>
          <p:nvPr/>
        </p:nvSpPr>
        <p:spPr bwMode="auto">
          <a:xfrm>
            <a:off x="2620963" y="1916113"/>
            <a:ext cx="4038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b="1">
                <a:solidFill>
                  <a:srgbClr val="FFCC00"/>
                </a:solidFill>
              </a:rPr>
              <a:t>問題三</a:t>
            </a:r>
          </a:p>
        </p:txBody>
      </p:sp>
      <p:sp>
        <p:nvSpPr>
          <p:cNvPr id="91138" name="Rectangle 2"/>
          <p:cNvSpPr>
            <a:spLocks/>
          </p:cNvSpPr>
          <p:nvPr/>
        </p:nvSpPr>
        <p:spPr bwMode="auto">
          <a:xfrm>
            <a:off x="323850" y="3716338"/>
            <a:ext cx="79216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4000" b="1">
                <a:solidFill>
                  <a:srgbClr val="FFFFFF"/>
                </a:solidFill>
                <a:latin typeface="標楷體" pitchFamily="65" charset="-120"/>
              </a:rPr>
              <a:t>可有任何化石證據支持進化論呢？</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91137"/>
                                        </p:tgtEl>
                                        <p:attrNameLst>
                                          <p:attrName>style.visibility</p:attrName>
                                        </p:attrNameLst>
                                      </p:cBhvr>
                                      <p:to>
                                        <p:strVal val="visible"/>
                                      </p:to>
                                    </p:set>
                                    <p:anim calcmode="lin" valueType="num">
                                      <p:cBhvr>
                                        <p:cTn id="7" dur="500" fill="hold"/>
                                        <p:tgtEl>
                                          <p:spTgt spid="91137"/>
                                        </p:tgtEl>
                                        <p:attrNameLst>
                                          <p:attrName>ppt_w</p:attrName>
                                        </p:attrNameLst>
                                      </p:cBhvr>
                                      <p:tavLst>
                                        <p:tav tm="0">
                                          <p:val>
                                            <p:fltVal val="0"/>
                                          </p:val>
                                        </p:tav>
                                        <p:tav tm="100000">
                                          <p:val>
                                            <p:strVal val="#ppt_w"/>
                                          </p:val>
                                        </p:tav>
                                      </p:tavLst>
                                    </p:anim>
                                    <p:anim calcmode="lin" valueType="num">
                                      <p:cBhvr>
                                        <p:cTn id="8" dur="500" fill="hold"/>
                                        <p:tgtEl>
                                          <p:spTgt spid="91137"/>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91138"/>
                                        </p:tgtEl>
                                        <p:attrNameLst>
                                          <p:attrName>style.visibility</p:attrName>
                                        </p:attrNameLst>
                                      </p:cBhvr>
                                      <p:to>
                                        <p:strVal val="visible"/>
                                      </p:to>
                                    </p:set>
                                    <p:animEffect transition="in" filter="wipe(left)">
                                      <p:cBhvr>
                                        <p:cTn id="12" dur="5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7" grpId="0" autoUpdateAnimBg="0"/>
      <p:bldP spid="9113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C:\Users\DD\Documents\Ceviri BG\Presentations\konferans evrim ing en son\slayt resimler\drw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725" y="508000"/>
            <a:ext cx="920115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Content Placeholder 2"/>
          <p:cNvSpPr>
            <a:spLocks noGrp="1"/>
          </p:cNvSpPr>
          <p:nvPr>
            <p:ph idx="1"/>
          </p:nvPr>
        </p:nvSpPr>
        <p:spPr>
          <a:xfrm>
            <a:off x="3581400" y="1371600"/>
            <a:ext cx="4806950" cy="1625600"/>
          </a:xfrm>
        </p:spPr>
        <p:txBody>
          <a:bodyPr/>
          <a:lstStyle/>
          <a:p>
            <a:pPr marL="446088" indent="-446088">
              <a:buFont typeface="Wingdings" pitchFamily="2" charset="2"/>
              <a:buNone/>
              <a:defRPr/>
            </a:pPr>
            <a:r>
              <a:rPr lang="en-US" altLang="zh-TW" b="1" dirty="0" smtClean="0">
                <a:effectLst>
                  <a:outerShdw blurRad="38100" dist="38100" dir="2700000" algn="tl">
                    <a:srgbClr val="808080"/>
                  </a:outerShdw>
                </a:effectLst>
                <a:latin typeface="標楷體" pitchFamily="65" charset="-120"/>
                <a:ea typeface="標楷體" pitchFamily="65" charset="-120"/>
              </a:rPr>
              <a:t>「</a:t>
            </a:r>
            <a:r>
              <a:rPr lang="zh-TW" altLang="en-US" b="1" dirty="0" smtClean="0">
                <a:effectLst>
                  <a:outerShdw blurRad="38100" dist="38100" dir="2700000" algn="tl">
                    <a:srgbClr val="808080"/>
                  </a:outerShdw>
                </a:effectLst>
                <a:latin typeface="標楷體" pitchFamily="65" charset="-120"/>
                <a:ea typeface="標楷體" pitchFamily="65" charset="-120"/>
              </a:rPr>
              <a:t>巧合」是達爾文進化論的假神，假設它能造就一切及能行神蹟。</a:t>
            </a:r>
            <a:r>
              <a:rPr lang="zh-TW" altLang="en-US" b="1" dirty="0" smtClean="0">
                <a:effectLst>
                  <a:outerShdw blurRad="38100" dist="38100" dir="2700000" algn="tl">
                    <a:srgbClr val="808080"/>
                  </a:outerShdw>
                </a:effectLst>
                <a:cs typeface="Arial" pitchFamily="34" charset="0"/>
              </a:rPr>
              <a:t> </a:t>
            </a:r>
            <a:endParaRPr lang="tr-TR" b="1" dirty="0" smtClean="0">
              <a:effectLst>
                <a:outerShdw blurRad="38100" dist="38100" dir="2700000" algn="tl">
                  <a:srgbClr val="808080"/>
                </a:outerShdw>
              </a:effectLst>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Content Placeholder 2"/>
          <p:cNvSpPr>
            <a:spLocks noGrp="1"/>
          </p:cNvSpPr>
          <p:nvPr>
            <p:ph idx="1"/>
          </p:nvPr>
        </p:nvSpPr>
        <p:spPr>
          <a:xfrm>
            <a:off x="4343400" y="1143000"/>
            <a:ext cx="3476625" cy="3429000"/>
          </a:xfrm>
        </p:spPr>
        <p:txBody>
          <a:bodyPr/>
          <a:lstStyle/>
          <a:p>
            <a:pPr marL="39688" indent="0">
              <a:lnSpc>
                <a:spcPct val="150000"/>
              </a:lnSpc>
              <a:buFont typeface="Wingdings" pitchFamily="2" charset="2"/>
              <a:buNone/>
            </a:pPr>
            <a:r>
              <a:rPr lang="zh-TW" altLang="en-US" sz="3400" b="1" smtClean="0">
                <a:latin typeface="標楷體" pitchFamily="65" charset="-120"/>
                <a:ea typeface="標楷體" pitchFamily="65" charset="-120"/>
              </a:rPr>
              <a:t>至今出土超過3億5千萬件化石，屬於完備的生物結構；它們從未演化過。</a:t>
            </a:r>
            <a:r>
              <a:rPr lang="zh-TW" altLang="en-US" sz="3400" b="1" smtClean="0">
                <a:cs typeface="Arial" pitchFamily="34" charset="0"/>
              </a:rPr>
              <a:t> </a:t>
            </a:r>
            <a:endParaRPr lang="en-US" altLang="zh-TW" sz="3400" b="1" smtClean="0">
              <a:cs typeface="Arial" pitchFamily="34" charset="0"/>
            </a:endParaRPr>
          </a:p>
        </p:txBody>
      </p:sp>
      <p:pic>
        <p:nvPicPr>
          <p:cNvPr id="53252" name="Picture 2" descr="C:\Users\DD\Documents\Ceviri BG\Presentations\konferans evrim ing en son\slayt resimler\foss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4259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D\Documents\Ceviri BG\Presentations\konferans evrim ing en son\slayt resimler\in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0000">
            <a:off x="1795463" y="349250"/>
            <a:ext cx="658177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p:cNvSpPr>
          <p:nvPr/>
        </p:nvSpPr>
        <p:spPr bwMode="auto">
          <a:xfrm>
            <a:off x="1979613" y="1052513"/>
            <a:ext cx="504031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lnSpc>
                <a:spcPct val="130000"/>
              </a:lnSpc>
              <a:spcBef>
                <a:spcPts val="700"/>
              </a:spcBef>
            </a:pPr>
            <a:r>
              <a:rPr lang="zh-TW" altLang="en-US" sz="4000" b="1">
                <a:solidFill>
                  <a:srgbClr val="FFFFFF"/>
                </a:solidFill>
                <a:latin typeface="標楷體" pitchFamily="65" charset="-120"/>
              </a:rPr>
              <a:t>而沒有一件是達爾文所稱的中間型生物。</a:t>
            </a:r>
            <a:r>
              <a:rPr lang="zh-TW" altLang="en-US" sz="4000" b="1">
                <a:solidFill>
                  <a:srgbClr val="FFCC00"/>
                </a:solidFill>
                <a:ea typeface="ヒラギノ角ゴ ProN W3"/>
                <a:cs typeface="Arial" pitchFamily="34" charset="0"/>
              </a:rPr>
              <a:t> </a:t>
            </a:r>
            <a:endParaRPr lang="en-US" altLang="zh-TW" sz="4000" b="1">
              <a:solidFill>
                <a:srgbClr val="FFCC00"/>
              </a:solidFill>
              <a:ea typeface="ヒラギノ角ゴ ProN W3"/>
              <a:cs typeface="Arial" pitchFamily="34" charset="0"/>
            </a:endParaRPr>
          </a:p>
        </p:txBody>
      </p:sp>
      <p:sp>
        <p:nvSpPr>
          <p:cNvPr id="6" name="文字方塊 5"/>
          <p:cNvSpPr txBox="1"/>
          <p:nvPr/>
        </p:nvSpPr>
        <p:spPr>
          <a:xfrm rot="20416973">
            <a:off x="3357516" y="3946303"/>
            <a:ext cx="3744913" cy="708025"/>
          </a:xfrm>
          <a:prstGeom prst="rect">
            <a:avLst/>
          </a:prstGeom>
          <a:noFill/>
          <a:ln>
            <a:noFill/>
          </a:ln>
        </p:spPr>
        <p:txBody>
          <a:bodyPr>
            <a:spAutoFit/>
          </a:bodyPr>
          <a:lstStyle/>
          <a:p>
            <a:pPr>
              <a:defRPr/>
            </a:pPr>
            <a:r>
              <a:rPr lang="en-US" altLang="zh-HK" sz="4000" b="1" dirty="0" err="1">
                <a:solidFill>
                  <a:schemeClr val="bg1">
                    <a:lumMod val="20000"/>
                    <a:lumOff val="80000"/>
                  </a:schemeClr>
                </a:solidFill>
                <a:effectLst>
                  <a:outerShdw blurRad="38100" dist="38100" dir="2700000" algn="tl">
                    <a:srgbClr val="000000">
                      <a:alpha val="43137"/>
                    </a:srgbClr>
                  </a:outerShdw>
                </a:effectLst>
              </a:rPr>
              <a:t>純屬虛構的圖像</a:t>
            </a:r>
            <a:endParaRPr lang="en-US" altLang="zh-HK" sz="4000" b="1" dirty="0">
              <a:solidFill>
                <a:schemeClr val="bg1">
                  <a:lumMod val="20000"/>
                  <a:lumOff val="80000"/>
                </a:schemeClr>
              </a:solidFill>
              <a:effectLst>
                <a:outerShdw blurRad="38100" dist="38100" dir="2700000" algn="tl">
                  <a:srgbClr val="000000">
                    <a:alpha val="43137"/>
                  </a:srgbClr>
                </a:outerShdw>
              </a:effectLst>
            </a:endParaRPr>
          </a:p>
        </p:txBody>
      </p:sp>
      <p:sp>
        <p:nvSpPr>
          <p:cNvPr id="5" name="文字方塊 4"/>
          <p:cNvSpPr txBox="1"/>
          <p:nvPr/>
        </p:nvSpPr>
        <p:spPr>
          <a:xfrm rot="20416973">
            <a:off x="3313593" y="3946304"/>
            <a:ext cx="3744913" cy="708025"/>
          </a:xfrm>
          <a:prstGeom prst="rect">
            <a:avLst/>
          </a:prstGeom>
          <a:noFill/>
          <a:ln>
            <a:noFill/>
          </a:ln>
        </p:spPr>
        <p:txBody>
          <a:bodyPr>
            <a:spAutoFit/>
          </a:bodyPr>
          <a:lstStyle/>
          <a:p>
            <a:pPr>
              <a:defRPr/>
            </a:pPr>
            <a:r>
              <a:rPr lang="en-US" altLang="zh-HK" sz="4000" b="1" dirty="0" err="1">
                <a:effectLst>
                  <a:outerShdw blurRad="38100" dist="38100" dir="2700000" algn="tl">
                    <a:srgbClr val="000000">
                      <a:alpha val="43137"/>
                    </a:srgbClr>
                  </a:outerShdw>
                </a:effectLst>
              </a:rPr>
              <a:t>純屬虛構的圖像</a:t>
            </a:r>
            <a:endParaRPr lang="en-US" altLang="zh-HK" sz="4000" b="1" dirty="0">
              <a:effectLst>
                <a:outerShdw blurRad="38100" dist="38100" dir="2700000" algn="tl">
                  <a:srgbClr val="000000">
                    <a:alpha val="43137"/>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out)">
                                      <p:cBhvr>
                                        <p:cTn id="7" dur="2000"/>
                                        <p:tgtEl>
                                          <p:spTgt spid="3075"/>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par>
                          <p:cTn id="11" fill="hold" nodeType="afterGroup">
                            <p:stCondLst>
                              <p:cond delay="2000"/>
                            </p:stCondLst>
                            <p:childTnLst>
                              <p:par>
                                <p:cTn id="12" presetID="53" presetClass="entr" presetSubtype="16"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dissolv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DD\Documents\Ceviri BG\Presentations\konferans evrim ing en son\slayt resimler\denizyildiz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420938"/>
            <a:ext cx="76088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DD\Documents\Ceviri BG\Presentations\konferans evrim ing en son\slayt resimler\denizanasi.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798888"/>
            <a:ext cx="35067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DD\Documents\Ceviri BG\Presentations\konferans evrim ing en son\slayt resimler\balik.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0" y="4043363"/>
            <a:ext cx="3560763"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a:spLocks noChangeArrowheads="1"/>
          </p:cNvSpPr>
          <p:nvPr/>
        </p:nvSpPr>
        <p:spPr bwMode="auto">
          <a:xfrm>
            <a:off x="1908175" y="2852738"/>
            <a:ext cx="457200" cy="182562"/>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9" name="Right Arrow 8"/>
          <p:cNvSpPr>
            <a:spLocks noChangeArrowheads="1"/>
          </p:cNvSpPr>
          <p:nvPr/>
        </p:nvSpPr>
        <p:spPr bwMode="auto">
          <a:xfrm>
            <a:off x="3322638" y="2814638"/>
            <a:ext cx="457200" cy="182562"/>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10" name="Right Arrow 9"/>
          <p:cNvSpPr>
            <a:spLocks noChangeArrowheads="1"/>
          </p:cNvSpPr>
          <p:nvPr/>
        </p:nvSpPr>
        <p:spPr bwMode="auto">
          <a:xfrm>
            <a:off x="5067300" y="2879725"/>
            <a:ext cx="457200" cy="182563"/>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11" name="Right Arrow 10"/>
          <p:cNvSpPr>
            <a:spLocks noChangeArrowheads="1"/>
          </p:cNvSpPr>
          <p:nvPr/>
        </p:nvSpPr>
        <p:spPr bwMode="auto">
          <a:xfrm>
            <a:off x="6659563" y="2741613"/>
            <a:ext cx="457200" cy="182562"/>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3" name="Round Single Corner Rectangle 2"/>
          <p:cNvSpPr/>
          <p:nvPr/>
        </p:nvSpPr>
        <p:spPr bwMode="auto">
          <a:xfrm>
            <a:off x="2089150" y="2420938"/>
            <a:ext cx="4714875" cy="1384300"/>
          </a:xfrm>
          <a:prstGeom prst="round1Rect">
            <a:avLst/>
          </a:prstGeom>
          <a:solidFill>
            <a:srgbClr val="000000"/>
          </a:solidFill>
          <a:ln w="12700" cap="flat" cmpd="sng" algn="ctr">
            <a:noFill/>
            <a:prstDash val="solid"/>
            <a:round/>
            <a:headEnd type="none" w="med" len="med"/>
            <a:tailEnd type="none" w="med" len="med"/>
          </a:ln>
          <a:effectLst/>
        </p:spPr>
        <p:txBody>
          <a:bodyPr/>
          <a:lstStyle/>
          <a:p>
            <a:pPr algn="ctr" eaLnBrk="1" hangingPunct="1">
              <a:spcBef>
                <a:spcPts val="700"/>
              </a:spcBef>
              <a:defRPr/>
            </a:pPr>
            <a:endParaRPr lang="en-US" sz="1200">
              <a:latin typeface="Arial" charset="0"/>
              <a:ea typeface="ヒラギノ角ゴ ProN W3" charset="-128"/>
              <a:sym typeface="Arial" charset="0"/>
            </a:endParaRPr>
          </a:p>
        </p:txBody>
      </p:sp>
      <p:sp>
        <p:nvSpPr>
          <p:cNvPr id="5" name="Snip and Round Single Corner Rectangle 4"/>
          <p:cNvSpPr/>
          <p:nvPr/>
        </p:nvSpPr>
        <p:spPr bwMode="auto">
          <a:xfrm>
            <a:off x="6804025" y="2636838"/>
            <a:ext cx="312738" cy="268287"/>
          </a:xfrm>
          <a:prstGeom prst="snipRoundRect">
            <a:avLst/>
          </a:prstGeom>
          <a:solidFill>
            <a:srgbClr val="000000"/>
          </a:solidFill>
          <a:ln w="12700" cap="flat" cmpd="sng" algn="ctr">
            <a:noFill/>
            <a:prstDash val="solid"/>
            <a:round/>
            <a:headEnd type="none" w="med" len="med"/>
            <a:tailEnd type="none" w="med" len="med"/>
          </a:ln>
          <a:effectLst/>
        </p:spPr>
        <p:txBody>
          <a:bodyPr/>
          <a:lstStyle/>
          <a:p>
            <a:pPr algn="ctr" eaLnBrk="1" hangingPunct="1">
              <a:spcBef>
                <a:spcPts val="700"/>
              </a:spcBef>
              <a:defRPr/>
            </a:pPr>
            <a:endParaRPr lang="en-US" sz="1200">
              <a:latin typeface="Arial" charset="0"/>
              <a:ea typeface="ヒラギノ角ゴ ProN W3" charset="-128"/>
              <a:sym typeface="Arial" charset="0"/>
            </a:endParaRPr>
          </a:p>
        </p:txBody>
      </p:sp>
      <p:sp>
        <p:nvSpPr>
          <p:cNvPr id="7" name="Rounded Rectangle 6"/>
          <p:cNvSpPr>
            <a:spLocks noChangeArrowheads="1"/>
          </p:cNvSpPr>
          <p:nvPr/>
        </p:nvSpPr>
        <p:spPr bwMode="auto">
          <a:xfrm>
            <a:off x="1860550" y="2771775"/>
            <a:ext cx="276225" cy="290513"/>
          </a:xfrm>
          <a:prstGeom prst="roundRect">
            <a:avLst>
              <a:gd name="adj" fmla="val 16667"/>
            </a:avLst>
          </a:prstGeom>
          <a:solidFill>
            <a:srgbClr val="0000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circle(out)">
                                      <p:cBhvr>
                                        <p:cTn id="28" dur="2000"/>
                                        <p:tgtEl>
                                          <p:spTgt spid="1027"/>
                                        </p:tgtEl>
                                      </p:cBhvr>
                                    </p:animEffect>
                                  </p:childTnLst>
                                </p:cTn>
                              </p:par>
                            </p:childTnLst>
                          </p:cTn>
                        </p:par>
                        <p:par>
                          <p:cTn id="29" fill="hold" nodeType="afterGroup">
                            <p:stCondLst>
                              <p:cond delay="3000"/>
                            </p:stCondLst>
                            <p:childTnLst>
                              <p:par>
                                <p:cTn id="30" presetID="6" presetClass="entr" presetSubtype="32" fill="hold" nodeType="after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circle(out)">
                                      <p:cBhvr>
                                        <p:cTn id="32" dur="2000"/>
                                        <p:tgtEl>
                                          <p:spTgt spid="1029"/>
                                        </p:tgtEl>
                                      </p:cBhvr>
                                    </p:animEffect>
                                  </p:childTnLst>
                                </p:cTn>
                              </p:par>
                            </p:childTnLst>
                          </p:cTn>
                        </p:par>
                        <p:par>
                          <p:cTn id="33" fill="hold" nodeType="afterGroup">
                            <p:stCondLst>
                              <p:cond delay="5000"/>
                            </p:stCondLst>
                            <p:childTnLst>
                              <p:par>
                                <p:cTn id="34" presetID="6" presetClass="entr" presetSubtype="16"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20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DD\Documents\Ceviri BG\Presentations\konferans evrim ing en son\slayt resimler\denizyildiz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420938"/>
            <a:ext cx="76088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3" descr="C:\Users\DD\Documents\Ceviri BG\Presentations\konferans evrim ing en son\slayt resimler\denizanasi.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798888"/>
            <a:ext cx="35067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C:\Users\DD\Documents\Ceviri BG\Presentations\konferans evrim ing en son\slayt resimler\balik.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0" y="4043363"/>
            <a:ext cx="3560763"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a:spLocks noChangeArrowheads="1"/>
          </p:cNvSpPr>
          <p:nvPr/>
        </p:nvSpPr>
        <p:spPr bwMode="auto">
          <a:xfrm>
            <a:off x="1908175" y="2852738"/>
            <a:ext cx="457200" cy="182562"/>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9" name="Right Arrow 8"/>
          <p:cNvSpPr>
            <a:spLocks noChangeArrowheads="1"/>
          </p:cNvSpPr>
          <p:nvPr/>
        </p:nvSpPr>
        <p:spPr bwMode="auto">
          <a:xfrm>
            <a:off x="3322638" y="2814638"/>
            <a:ext cx="457200" cy="182562"/>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10" name="Right Arrow 9"/>
          <p:cNvSpPr>
            <a:spLocks noChangeArrowheads="1"/>
          </p:cNvSpPr>
          <p:nvPr/>
        </p:nvSpPr>
        <p:spPr bwMode="auto">
          <a:xfrm>
            <a:off x="5067300" y="2879725"/>
            <a:ext cx="457200" cy="182563"/>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11" name="Right Arrow 10"/>
          <p:cNvSpPr>
            <a:spLocks noChangeArrowheads="1"/>
          </p:cNvSpPr>
          <p:nvPr/>
        </p:nvSpPr>
        <p:spPr bwMode="auto">
          <a:xfrm>
            <a:off x="6659563" y="2741613"/>
            <a:ext cx="457200" cy="182562"/>
          </a:xfrm>
          <a:prstGeom prst="rightArrow">
            <a:avLst>
              <a:gd name="adj1" fmla="val 50000"/>
              <a:gd name="adj2" fmla="val 50087"/>
            </a:avLst>
          </a:prstGeom>
          <a:solidFill>
            <a:srgbClr val="FFFF0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
        <p:nvSpPr>
          <p:cNvPr id="5" name="Snip and Round Single Corner Rectangle 4"/>
          <p:cNvSpPr/>
          <p:nvPr/>
        </p:nvSpPr>
        <p:spPr bwMode="auto">
          <a:xfrm>
            <a:off x="6804025" y="2636838"/>
            <a:ext cx="312738" cy="268287"/>
          </a:xfrm>
          <a:prstGeom prst="snipRoundRect">
            <a:avLst/>
          </a:prstGeom>
          <a:solidFill>
            <a:srgbClr val="000000"/>
          </a:solidFill>
          <a:ln w="12700" cap="flat" cmpd="sng" algn="ctr">
            <a:noFill/>
            <a:prstDash val="solid"/>
            <a:round/>
            <a:headEnd type="none" w="med" len="med"/>
            <a:tailEnd type="none" w="med" len="med"/>
          </a:ln>
          <a:effectLst/>
        </p:spPr>
        <p:txBody>
          <a:bodyPr/>
          <a:lstStyle/>
          <a:p>
            <a:pPr algn="ctr" eaLnBrk="1" hangingPunct="1">
              <a:spcBef>
                <a:spcPts val="700"/>
              </a:spcBef>
              <a:defRPr/>
            </a:pPr>
            <a:endParaRPr lang="en-US" sz="1200">
              <a:latin typeface="Arial" charset="0"/>
              <a:ea typeface="ヒラギノ角ゴ ProN W3" charset="-128"/>
              <a:sym typeface="Arial" charset="0"/>
            </a:endParaRPr>
          </a:p>
        </p:txBody>
      </p:sp>
      <p:sp>
        <p:nvSpPr>
          <p:cNvPr id="56331" name="Rounded Rectangle 6"/>
          <p:cNvSpPr>
            <a:spLocks noChangeArrowheads="1"/>
          </p:cNvSpPr>
          <p:nvPr/>
        </p:nvSpPr>
        <p:spPr bwMode="auto">
          <a:xfrm>
            <a:off x="1860550" y="2771775"/>
            <a:ext cx="276225" cy="290513"/>
          </a:xfrm>
          <a:prstGeom prst="roundRect">
            <a:avLst>
              <a:gd name="adj" fmla="val 16667"/>
            </a:avLst>
          </a:prstGeom>
          <a:solidFill>
            <a:srgbClr val="0000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1" hangingPunct="1">
              <a:spcBef>
                <a:spcPts val="700"/>
              </a:spcBef>
            </a:pPr>
            <a:endParaRPr lang="zh-TW" altLang="en-US" sz="1200">
              <a:ea typeface="ヒラギノ角ゴ ProN W3"/>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 name="Rectangle 1"/>
          <p:cNvSpPr>
            <a:spLocks/>
          </p:cNvSpPr>
          <p:nvPr/>
        </p:nvSpPr>
        <p:spPr bwMode="auto">
          <a:xfrm>
            <a:off x="1619250" y="1989138"/>
            <a:ext cx="6048375" cy="3384550"/>
          </a:xfrm>
          <a:prstGeom prst="rect">
            <a:avLst/>
          </a:prstGeom>
          <a:noFill/>
          <a:ln w="12700" cap="flat">
            <a:noFill/>
            <a:miter lim="800000"/>
            <a:headEnd type="none" w="med" len="med"/>
            <a:tailEnd type="none" w="med" len="med"/>
          </a:ln>
        </p:spPr>
        <p:txBody>
          <a:bodyPr lIns="0" tIns="0" rIns="40639" bIns="0" anchor="ctr"/>
          <a:lstStyle/>
          <a:p>
            <a:pPr marL="39688" eaLnBrk="1" hangingPunct="1">
              <a:lnSpc>
                <a:spcPct val="120000"/>
              </a:lnSpc>
              <a:defRPr/>
            </a:pPr>
            <a:r>
              <a:rPr lang="zh-TW" altLang="en-US" sz="3200" b="1" dirty="0">
                <a:solidFill>
                  <a:srgbClr val="FFFFFF"/>
                </a:solidFill>
                <a:latin typeface="標楷體" pitchFamily="65" charset="-120"/>
              </a:rPr>
              <a:t>「物種若是從其他物種逐步微小的演化而成；那麼，為甚麼我們不是到處都見到無數的過渡型呢？為何自然界不是因無數的物種而混亂不堪呢？相反的，我們所見的是各物種分類明確的</a:t>
            </a:r>
            <a:r>
              <a:rPr lang="zh-TW" altLang="en-US" sz="3200" b="1" dirty="0" smtClean="0">
                <a:solidFill>
                  <a:srgbClr val="FFFFFF"/>
                </a:solidFill>
                <a:latin typeface="標楷體" pitchFamily="65" charset="-120"/>
              </a:rPr>
              <a:t>！</a:t>
            </a:r>
            <a:r>
              <a:rPr lang="en-US" altLang="zh-TW" sz="3200" b="1" dirty="0" smtClean="0">
                <a:solidFill>
                  <a:srgbClr val="FFFFFF"/>
                </a:solidFill>
                <a:latin typeface="標楷體" pitchFamily="65" charset="-120"/>
              </a:rPr>
              <a:t>…</a:t>
            </a:r>
            <a:r>
              <a:rPr lang="en-US" altLang="zh-TW" sz="2600" b="1" dirty="0" smtClean="0">
                <a:solidFill>
                  <a:srgbClr val="FFFFFF"/>
                </a:solidFill>
                <a:effectLst>
                  <a:outerShdw blurRad="38100" dist="38100" dir="2700000" algn="tl">
                    <a:srgbClr val="808080"/>
                  </a:outerShdw>
                </a:effectLst>
                <a:ea typeface="ヒラギノ角ゴ ProN W3"/>
                <a:cs typeface="Arial" pitchFamily="34" charset="0"/>
              </a:rPr>
              <a:t> </a:t>
            </a:r>
            <a:r>
              <a:rPr lang="zh-TW" altLang="en-US" sz="2600" b="1" dirty="0">
                <a:solidFill>
                  <a:srgbClr val="FFFFFF"/>
                </a:solidFill>
                <a:effectLst>
                  <a:outerShdw blurRad="38100" dist="38100" dir="2700000" algn="tl">
                    <a:srgbClr val="808080"/>
                  </a:outerShdw>
                </a:effectLst>
                <a:ea typeface="ヒラギノ角ゴ ProN W3"/>
                <a:cs typeface="Arial" pitchFamily="34" charset="0"/>
              </a:rPr>
              <a:t>」</a:t>
            </a:r>
            <a:endParaRPr lang="en-US" altLang="zh-TW" sz="2600" b="1" dirty="0">
              <a:solidFill>
                <a:srgbClr val="FFFFFF"/>
              </a:solidFill>
              <a:effectLst>
                <a:outerShdw blurRad="38100" dist="38100" dir="2700000" algn="tl">
                  <a:srgbClr val="808080"/>
                </a:outerShdw>
              </a:effectLst>
              <a:ea typeface="ヒラギノ角ゴ ProN W3"/>
              <a:cs typeface="Arial" pitchFamily="34" charset="0"/>
            </a:endParaRPr>
          </a:p>
        </p:txBody>
      </p:sp>
      <p:sp>
        <p:nvSpPr>
          <p:cNvPr id="100355" name="Rectangle 3"/>
          <p:cNvSpPr>
            <a:spLocks/>
          </p:cNvSpPr>
          <p:nvPr/>
        </p:nvSpPr>
        <p:spPr bwMode="auto">
          <a:xfrm>
            <a:off x="2792596" y="1063710"/>
            <a:ext cx="45986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zh-TW" altLang="en-US" sz="3600" b="1" u="sng" dirty="0">
                <a:solidFill>
                  <a:srgbClr val="FFCC00"/>
                </a:solidFill>
                <a:latin typeface="標楷體" pitchFamily="65" charset="-120"/>
              </a:rPr>
              <a:t>達爾文</a:t>
            </a:r>
            <a:r>
              <a:rPr lang="zh-TW" altLang="en-US" sz="2800" b="1" dirty="0">
                <a:solidFill>
                  <a:srgbClr val="FFCC00"/>
                </a:solidFill>
                <a:latin typeface="標楷體" pitchFamily="65" charset="-120"/>
              </a:rPr>
              <a:t> (</a:t>
            </a:r>
            <a:r>
              <a:rPr lang="en-US" altLang="zh-TW" sz="2800" b="1" dirty="0">
                <a:solidFill>
                  <a:srgbClr val="FFCC00"/>
                </a:solidFill>
                <a:latin typeface="Times New Roman" pitchFamily="18" charset="0"/>
                <a:ea typeface="ヒラギノ角ゴ ProN W3"/>
                <a:cs typeface="Times New Roman" pitchFamily="18" charset="0"/>
              </a:rPr>
              <a:t>Charles Darwin</a:t>
            </a:r>
            <a:r>
              <a:rPr lang="en-US" altLang="zh-TW" sz="2800" b="1" dirty="0" smtClean="0">
                <a:solidFill>
                  <a:srgbClr val="FFCC00"/>
                </a:solidFill>
                <a:latin typeface="Times New Roman" pitchFamily="18" charset="0"/>
                <a:ea typeface="ヒラギノ角ゴ ProN W3"/>
                <a:cs typeface="Times New Roman" pitchFamily="18" charset="0"/>
              </a:rPr>
              <a:t>) </a:t>
            </a:r>
            <a:r>
              <a:rPr lang="en-US" altLang="zh-TW" sz="2800" b="1" dirty="0" smtClean="0">
                <a:solidFill>
                  <a:srgbClr val="FFCC00"/>
                </a:solidFill>
                <a:ea typeface="ヒラギノ角ゴ ProN W3"/>
                <a:cs typeface="Arial" pitchFamily="34" charset="0"/>
              </a:rPr>
              <a:t>:</a:t>
            </a:r>
            <a:endParaRPr lang="en-US" altLang="zh-TW" sz="2800" b="1" dirty="0">
              <a:solidFill>
                <a:srgbClr val="FFCC00"/>
              </a:solidFill>
              <a:ea typeface="ヒラギノ角ゴ ProN W3"/>
              <a:cs typeface="Arial" pitchFamily="34" charset="0"/>
            </a:endParaRPr>
          </a:p>
        </p:txBody>
      </p:sp>
      <p:pic>
        <p:nvPicPr>
          <p:cNvPr id="5734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584325" cy="223202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263440" y="2402078"/>
            <a:ext cx="1296144" cy="307777"/>
          </a:xfrm>
          <a:prstGeom prst="rect">
            <a:avLst/>
          </a:prstGeom>
          <a:noFill/>
        </p:spPr>
        <p:txBody>
          <a:bodyPr wrap="square" rtlCol="0">
            <a:spAutoFit/>
          </a:bodyPr>
          <a:lstStyle/>
          <a:p>
            <a:r>
              <a:rPr lang="en-US" altLang="zh-HK" sz="1400" dirty="0" smtClean="0">
                <a:solidFill>
                  <a:schemeClr val="tx2">
                    <a:lumMod val="95000"/>
                    <a:lumOff val="5000"/>
                  </a:schemeClr>
                </a:solidFill>
              </a:rPr>
              <a:t>(1809</a:t>
            </a:r>
            <a:r>
              <a:rPr lang="en-US" altLang="zh-HK" sz="1400" dirty="0" smtClean="0">
                <a:solidFill>
                  <a:srgbClr val="FFFFFF"/>
                </a:solidFill>
              </a:rPr>
              <a:t>-1882)</a:t>
            </a:r>
            <a:endParaRPr lang="zh-HK" altLang="en-US" sz="1400" dirty="0">
              <a:solidFill>
                <a:srgbClr val="FFFFFF"/>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0355"/>
                                        </p:tgtEl>
                                        <p:attrNameLst>
                                          <p:attrName>style.visibility</p:attrName>
                                        </p:attrNameLst>
                                      </p:cBhvr>
                                      <p:to>
                                        <p:strVal val="visible"/>
                                      </p:to>
                                    </p:set>
                                    <p:anim calcmode="lin" valueType="num">
                                      <p:cBhvr>
                                        <p:cTn id="7" dur="500" fill="hold"/>
                                        <p:tgtEl>
                                          <p:spTgt spid="100355"/>
                                        </p:tgtEl>
                                        <p:attrNameLst>
                                          <p:attrName>ppt_w</p:attrName>
                                        </p:attrNameLst>
                                      </p:cBhvr>
                                      <p:tavLst>
                                        <p:tav tm="0">
                                          <p:val>
                                            <p:fltVal val="0"/>
                                          </p:val>
                                        </p:tav>
                                        <p:tav tm="100000">
                                          <p:val>
                                            <p:strVal val="#ppt_w"/>
                                          </p:val>
                                        </p:tav>
                                      </p:tavLst>
                                    </p:anim>
                                    <p:anim calcmode="lin" valueType="num">
                                      <p:cBhvr>
                                        <p:cTn id="8" dur="500" fill="hold"/>
                                        <p:tgtEl>
                                          <p:spTgt spid="100355"/>
                                        </p:tgtEl>
                                        <p:attrNameLst>
                                          <p:attrName>ppt_h</p:attrName>
                                        </p:attrNameLst>
                                      </p:cBhvr>
                                      <p:tavLst>
                                        <p:tav tm="0">
                                          <p:val>
                                            <p:fltVal val="0"/>
                                          </p:val>
                                        </p:tav>
                                        <p:tav tm="100000">
                                          <p:val>
                                            <p:strVal val="#ppt_h"/>
                                          </p:val>
                                        </p:tav>
                                      </p:tavLst>
                                    </p:anim>
                                    <p:animEffect transition="in" filter="fade">
                                      <p:cBhvr>
                                        <p:cTn id="9" dur="500"/>
                                        <p:tgtEl>
                                          <p:spTgt spid="100355"/>
                                        </p:tgtEl>
                                      </p:cBhvr>
                                    </p:animEffect>
                                  </p:childTnLst>
                                </p:cTn>
                              </p:par>
                            </p:childTnLst>
                          </p:cTn>
                        </p:par>
                        <p:par>
                          <p:cTn id="10" fill="hold" nodeType="afterGroup">
                            <p:stCondLst>
                              <p:cond delay="500"/>
                            </p:stCondLst>
                            <p:childTnLst>
                              <p:par>
                                <p:cTn id="11" presetID="10" presetClass="entr" presetSubtype="0" fill="hold" grpId="0" nodeType="afterEffect">
                                  <p:stCondLst>
                                    <p:cond delay="500"/>
                                  </p:stCondLst>
                                  <p:childTnLst>
                                    <p:set>
                                      <p:cBhvr>
                                        <p:cTn id="12" dur="1" fill="hold">
                                          <p:stCondLst>
                                            <p:cond delay="0"/>
                                          </p:stCondLst>
                                        </p:cTn>
                                        <p:tgtEl>
                                          <p:spTgt spid="100353"/>
                                        </p:tgtEl>
                                        <p:attrNameLst>
                                          <p:attrName>style.visibility</p:attrName>
                                        </p:attrNameLst>
                                      </p:cBhvr>
                                      <p:to>
                                        <p:strVal val="visible"/>
                                      </p:to>
                                    </p:set>
                                    <p:animEffect transition="in" filter="fade">
                                      <p:cBhvr>
                                        <p:cTn id="13" dur="1000"/>
                                        <p:tgtEl>
                                          <p:spTgt spid="100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utoUpdateAnimBg="0"/>
      <p:bldP spid="10035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 name="Rectangle 1"/>
          <p:cNvSpPr>
            <a:spLocks/>
          </p:cNvSpPr>
          <p:nvPr/>
        </p:nvSpPr>
        <p:spPr bwMode="auto">
          <a:xfrm>
            <a:off x="1692275" y="2133600"/>
            <a:ext cx="604837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39688" eaLnBrk="1" hangingPunct="1">
              <a:lnSpc>
                <a:spcPct val="120000"/>
              </a:lnSpc>
            </a:pPr>
            <a:r>
              <a:rPr lang="zh-TW" altLang="en-US" sz="2800" b="1" dirty="0">
                <a:solidFill>
                  <a:srgbClr val="FFFFFF"/>
                </a:solidFill>
                <a:latin typeface="標楷體" pitchFamily="65" charset="-120"/>
              </a:rPr>
              <a:t>「 </a:t>
            </a:r>
            <a:r>
              <a:rPr lang="zh-TW" altLang="en-US" sz="2800" b="1" dirty="0" smtClean="0">
                <a:solidFill>
                  <a:srgbClr val="FFFFFF"/>
                </a:solidFill>
              </a:rPr>
              <a:t>…</a:t>
            </a:r>
            <a:r>
              <a:rPr lang="zh-TW" altLang="en-US" sz="2800" b="1" dirty="0">
                <a:solidFill>
                  <a:srgbClr val="FFFFFF"/>
                </a:solidFill>
                <a:latin typeface="標楷體" pitchFamily="65" charset="-120"/>
              </a:rPr>
              <a:t>但，根據這理論，應該有無數的過渡型存在，為何我們找不到數之不盡的過渡型埋藏於地殼呢？</a:t>
            </a:r>
            <a:r>
              <a:rPr lang="zh-TW" altLang="en-US" sz="2800" b="1" dirty="0">
                <a:solidFill>
                  <a:srgbClr val="FFFFFF"/>
                </a:solidFill>
              </a:rPr>
              <a:t>…</a:t>
            </a:r>
            <a:r>
              <a:rPr lang="zh-TW" altLang="en-US" sz="2800" b="1" dirty="0">
                <a:solidFill>
                  <a:srgbClr val="FFFFFF"/>
                </a:solidFill>
                <a:latin typeface="標楷體" pitchFamily="65" charset="-120"/>
              </a:rPr>
              <a:t>為何每一個地質構造及地層不是充滿著這些中間環節</a:t>
            </a:r>
            <a:r>
              <a:rPr lang="zh-TW" altLang="en-US" sz="2800" b="1" dirty="0" smtClean="0">
                <a:solidFill>
                  <a:srgbClr val="FFFFFF"/>
                </a:solidFill>
                <a:latin typeface="標楷體" pitchFamily="65" charset="-120"/>
              </a:rPr>
              <a:t>？</a:t>
            </a:r>
            <a:r>
              <a:rPr lang="zh-TW" altLang="en-US" sz="2800" b="1" dirty="0">
                <a:solidFill>
                  <a:srgbClr val="FFFFFF"/>
                </a:solidFill>
                <a:effectLst>
                  <a:outerShdw blurRad="38100" dist="38100" dir="2700000" algn="tl">
                    <a:srgbClr val="808080"/>
                  </a:outerShdw>
                </a:effectLst>
                <a:ea typeface="ヒラギノ角ゴ ProN W3"/>
                <a:cs typeface="Arial" pitchFamily="34" charset="0"/>
              </a:rPr>
              <a:t> 」</a:t>
            </a:r>
            <a:endParaRPr lang="zh-TW" altLang="en-US" sz="2800" b="1" dirty="0">
              <a:solidFill>
                <a:srgbClr val="FFFFFF"/>
              </a:solidFill>
              <a:latin typeface="標楷體" pitchFamily="65" charset="-120"/>
            </a:endParaRPr>
          </a:p>
        </p:txBody>
      </p:sp>
      <p:sp>
        <p:nvSpPr>
          <p:cNvPr id="100354" name="Rectangle 2"/>
          <p:cNvSpPr>
            <a:spLocks/>
          </p:cNvSpPr>
          <p:nvPr/>
        </p:nvSpPr>
        <p:spPr bwMode="auto">
          <a:xfrm>
            <a:off x="1692275" y="5300663"/>
            <a:ext cx="53213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Charles Darwin, The Origin of Species, s. 172, 280</a:t>
            </a:r>
          </a:p>
        </p:txBody>
      </p:sp>
      <p:pic>
        <p:nvPicPr>
          <p:cNvPr id="5837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584325" cy="223202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8374" name="Rectangle 3"/>
          <p:cNvSpPr>
            <a:spLocks/>
          </p:cNvSpPr>
          <p:nvPr/>
        </p:nvSpPr>
        <p:spPr bwMode="auto">
          <a:xfrm>
            <a:off x="2854325" y="1371600"/>
            <a:ext cx="44656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zh-TW" altLang="en-US" sz="3600" b="1" dirty="0">
                <a:solidFill>
                  <a:srgbClr val="FFCC00"/>
                </a:solidFill>
                <a:latin typeface="標楷體" pitchFamily="65" charset="-120"/>
              </a:rPr>
              <a:t>達爾文</a:t>
            </a:r>
            <a:r>
              <a:rPr lang="zh-TW" altLang="en-US" sz="2800" b="1" dirty="0">
                <a:solidFill>
                  <a:srgbClr val="FFCC00"/>
                </a:solidFill>
                <a:latin typeface="標楷體" pitchFamily="65" charset="-120"/>
              </a:rPr>
              <a:t> (</a:t>
            </a:r>
            <a:r>
              <a:rPr lang="en-US" altLang="zh-TW" sz="2800" b="1" dirty="0">
                <a:solidFill>
                  <a:srgbClr val="FFCC00"/>
                </a:solidFill>
                <a:latin typeface="Times New Roman" pitchFamily="18" charset="0"/>
                <a:ea typeface="ヒラギノ角ゴ ProN W3"/>
                <a:cs typeface="Times New Roman" pitchFamily="18" charset="0"/>
              </a:rPr>
              <a:t>Charles Darwin)</a:t>
            </a:r>
            <a:r>
              <a:rPr lang="en-US" altLang="zh-TW" sz="2800" b="1" dirty="0">
                <a:solidFill>
                  <a:srgbClr val="FFCC00"/>
                </a:solidFill>
                <a:ea typeface="ヒラギノ角ゴ ProN W3"/>
                <a:cs typeface="Arial"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00353"/>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499"/>
                                          </p:stCondLst>
                                        </p:cTn>
                                        <p:tgtEl>
                                          <p:spTgt spid="10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utoUpdateAnimBg="0"/>
      <p:bldP spid="10035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p:cNvSpPr>
          <p:nvPr/>
        </p:nvSpPr>
        <p:spPr bwMode="auto">
          <a:xfrm>
            <a:off x="1547813" y="1973263"/>
            <a:ext cx="64801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39688" eaLnBrk="1" hangingPunct="1">
              <a:lnSpc>
                <a:spcPct val="120000"/>
              </a:lnSpc>
            </a:pPr>
            <a:r>
              <a:rPr lang="zh-TW" altLang="en-US" sz="3000" b="1">
                <a:solidFill>
                  <a:srgbClr val="FFFFFF"/>
                </a:solidFill>
                <a:latin typeface="標楷體" pitchFamily="65" charset="-120"/>
              </a:rPr>
              <a:t>「化石的紀錄是跳躍的，所有的證據均顯示紀錄是真實的：其中的缺口反映生命歷史真實事件─而非不齊全的化石紀錄所致。」</a:t>
            </a:r>
            <a:endParaRPr lang="en-US" altLang="zh-TW" sz="3000" b="1">
              <a:solidFill>
                <a:srgbClr val="FFFFFF"/>
              </a:solidFill>
              <a:latin typeface="標楷體" pitchFamily="65" charset="-120"/>
            </a:endParaRPr>
          </a:p>
        </p:txBody>
      </p:sp>
      <p:sp>
        <p:nvSpPr>
          <p:cNvPr id="6" name="Rectangle 2"/>
          <p:cNvSpPr>
            <a:spLocks/>
          </p:cNvSpPr>
          <p:nvPr/>
        </p:nvSpPr>
        <p:spPr bwMode="auto">
          <a:xfrm>
            <a:off x="1547813" y="4797425"/>
            <a:ext cx="53213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Niles Eldredge and Ian Tattersall, The Myths of Human Evolution, Columbia University Press, 1982, p. 59</a:t>
            </a:r>
          </a:p>
        </p:txBody>
      </p:sp>
      <p:sp>
        <p:nvSpPr>
          <p:cNvPr id="7" name="Rectangle 3"/>
          <p:cNvSpPr>
            <a:spLocks/>
          </p:cNvSpPr>
          <p:nvPr/>
        </p:nvSpPr>
        <p:spPr bwMode="auto">
          <a:xfrm>
            <a:off x="2103438" y="1295400"/>
            <a:ext cx="5838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zh-TW" altLang="en-US" sz="3600" b="1" dirty="0">
                <a:solidFill>
                  <a:srgbClr val="FFCC00"/>
                </a:solidFill>
                <a:latin typeface="標楷體" pitchFamily="65" charset="-120"/>
              </a:rPr>
              <a:t>尼爾斯</a:t>
            </a:r>
            <a:r>
              <a:rPr lang="en-US" altLang="zh-TW" sz="3600" b="1" dirty="0">
                <a:solidFill>
                  <a:srgbClr val="FFCC00"/>
                </a:solidFill>
              </a:rPr>
              <a:t>‧</a:t>
            </a:r>
            <a:r>
              <a:rPr lang="zh-TW" altLang="en-US" sz="3600" b="1" dirty="0">
                <a:solidFill>
                  <a:srgbClr val="FFCC00"/>
                </a:solidFill>
                <a:latin typeface="標楷體" pitchFamily="65" charset="-120"/>
              </a:rPr>
              <a:t>艾董</a:t>
            </a:r>
            <a:r>
              <a:rPr lang="en-US" altLang="zh-TW" sz="3200" b="1" dirty="0">
                <a:solidFill>
                  <a:srgbClr val="FFCC00"/>
                </a:solidFill>
                <a:latin typeface="標楷體" pitchFamily="65" charset="-120"/>
              </a:rPr>
              <a:t>(</a:t>
            </a:r>
            <a:r>
              <a:rPr lang="en-US" altLang="zh-TW" sz="3200" b="1" dirty="0">
                <a:solidFill>
                  <a:srgbClr val="FFCC00"/>
                </a:solidFill>
                <a:latin typeface="Times New Roman" pitchFamily="18" charset="0"/>
                <a:ea typeface="ヒラギノ角ゴ ProN W3"/>
                <a:cs typeface="Times New Roman" pitchFamily="18" charset="0"/>
              </a:rPr>
              <a:t>Niles </a:t>
            </a:r>
            <a:r>
              <a:rPr lang="en-US" altLang="zh-TW" sz="3200" b="1" dirty="0" err="1">
                <a:solidFill>
                  <a:srgbClr val="FFCC00"/>
                </a:solidFill>
                <a:latin typeface="Times New Roman" pitchFamily="18" charset="0"/>
                <a:ea typeface="ヒラギノ角ゴ ProN W3"/>
                <a:cs typeface="Times New Roman" pitchFamily="18" charset="0"/>
              </a:rPr>
              <a:t>Eldredge</a:t>
            </a:r>
            <a:r>
              <a:rPr lang="en-US" altLang="zh-TW" sz="3200" b="1" dirty="0">
                <a:solidFill>
                  <a:srgbClr val="FFCC00"/>
                </a:solidFill>
                <a:ea typeface="ヒラギノ角ゴ ProN W3"/>
                <a:cs typeface="Arial" pitchFamily="34" charset="0"/>
              </a:rPr>
              <a:t>):</a:t>
            </a:r>
          </a:p>
        </p:txBody>
      </p:sp>
      <p:pic>
        <p:nvPicPr>
          <p:cNvPr id="59398" name="Picture 2" descr="C:\Users\DD\Documents\Ceviri BG\Presentations\konferans evrim ing en son\slayt resimler\NilesEldred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1663700" cy="195897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9399" name="Object 7"/>
          <p:cNvGraphicFramePr>
            <a:graphicFrameLocks noChangeAspect="1"/>
          </p:cNvGraphicFramePr>
          <p:nvPr>
            <p:extLst>
              <p:ext uri="{D42A27DB-BD31-4B8C-83A1-F6EECF244321}">
                <p14:modId xmlns:p14="http://schemas.microsoft.com/office/powerpoint/2010/main" val="1353741361"/>
              </p:ext>
            </p:extLst>
          </p:nvPr>
        </p:nvGraphicFramePr>
        <p:xfrm>
          <a:off x="7161213" y="4134644"/>
          <a:ext cx="1562100" cy="2332037"/>
        </p:xfrm>
        <a:graphic>
          <a:graphicData uri="http://schemas.openxmlformats.org/presentationml/2006/ole">
            <mc:AlternateContent xmlns:mc="http://schemas.openxmlformats.org/markup-compatibility/2006">
              <mc:Choice xmlns:v="urn:schemas-microsoft-com:vml" Requires="v">
                <p:oleObj spid="_x0000_s59468" name="PhotoImpact" r:id="rId6" imgW="2526984" imgH="3771429" progId="PI3.Image">
                  <p:embed/>
                </p:oleObj>
              </mc:Choice>
              <mc:Fallback>
                <p:oleObj name="PhotoImpact" r:id="rId6" imgW="2526984" imgH="3771429" progId="PI3.Imag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213" y="4134644"/>
                        <a:ext cx="1562100" cy="2332037"/>
                      </a:xfrm>
                      <a:prstGeom prst="rect">
                        <a:avLst/>
                      </a:prstGeom>
                      <a:noFill/>
                      <a:ln w="3810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nodeType="afterGroup">
                            <p:stCondLst>
                              <p:cond delay="5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nodeType="afterGroup">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28575"/>
            <a:ext cx="1450975" cy="204787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p:cNvSpPr>
            <a:spLocks/>
          </p:cNvSpPr>
          <p:nvPr/>
        </p:nvSpPr>
        <p:spPr bwMode="auto">
          <a:xfrm>
            <a:off x="1835150" y="1341438"/>
            <a:ext cx="64817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p>
            <a:pPr marL="39688" eaLnBrk="1" hangingPunct="1"/>
            <a:r>
              <a:rPr lang="zh-TW" altLang="en-US" sz="2800" b="1">
                <a:solidFill>
                  <a:srgbClr val="FFFFFF"/>
                </a:solidFill>
                <a:latin typeface="標楷體" pitchFamily="65" charset="-120"/>
              </a:rPr>
              <a:t>大多數化石的歷史有兩個</a:t>
            </a:r>
            <a:r>
              <a:rPr lang="zh-TW" altLang="en-US" sz="2800" b="1" u="sng">
                <a:solidFill>
                  <a:srgbClr val="FFFFFF"/>
                </a:solidFill>
                <a:latin typeface="標楷體" pitchFamily="65" charset="-120"/>
              </a:rPr>
              <a:t>與漸進主義不協調的</a:t>
            </a:r>
            <a:r>
              <a:rPr lang="zh-TW" altLang="en-US" sz="2800" b="1" u="sng">
                <a:solidFill>
                  <a:srgbClr val="FFFFFF"/>
                </a:solidFill>
              </a:rPr>
              <a:t>特徵</a:t>
            </a:r>
            <a:r>
              <a:rPr lang="zh-TW" altLang="en-US" sz="2800" b="1">
                <a:solidFill>
                  <a:srgbClr val="FFFFFF"/>
                </a:solidFill>
                <a:latin typeface="標楷體" pitchFamily="65" charset="-120"/>
              </a:rPr>
              <a:t>：</a:t>
            </a:r>
          </a:p>
        </p:txBody>
      </p:sp>
      <p:sp>
        <p:nvSpPr>
          <p:cNvPr id="8" name="Rectangle 3"/>
          <p:cNvSpPr>
            <a:spLocks/>
          </p:cNvSpPr>
          <p:nvPr/>
        </p:nvSpPr>
        <p:spPr bwMode="auto">
          <a:xfrm>
            <a:off x="3632200" y="188913"/>
            <a:ext cx="3387725"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3200" b="1" dirty="0">
                <a:solidFill>
                  <a:srgbClr val="FFCC00"/>
                </a:solidFill>
              </a:rPr>
              <a:t>古爾德</a:t>
            </a:r>
            <a:r>
              <a:rPr lang="zh-TW" altLang="en-US" sz="3200" b="1" dirty="0">
                <a:solidFill>
                  <a:srgbClr val="FFCC00"/>
                </a:solidFill>
                <a:ea typeface="新細明體" pitchFamily="18" charset="-120"/>
              </a:rPr>
              <a:t> </a:t>
            </a:r>
          </a:p>
          <a:p>
            <a:pPr marL="39688" algn="ctr" eaLnBrk="1" hangingPunct="1">
              <a:spcBef>
                <a:spcPts val="700"/>
              </a:spcBef>
            </a:pPr>
            <a:r>
              <a:rPr lang="zh-TW" altLang="en-US" sz="2400" b="1" dirty="0">
                <a:solidFill>
                  <a:srgbClr val="FFCC00"/>
                </a:solidFill>
                <a:ea typeface="新細明體" pitchFamily="18" charset="-120"/>
              </a:rPr>
              <a:t>(</a:t>
            </a:r>
            <a:r>
              <a:rPr lang="en-US" altLang="zh-TW" sz="2400" b="1" dirty="0">
                <a:solidFill>
                  <a:srgbClr val="FFCC00"/>
                </a:solidFill>
                <a:ea typeface="ヒラギノ角ゴ ProN W3"/>
                <a:cs typeface="Arial" pitchFamily="34" charset="0"/>
              </a:rPr>
              <a:t>Stephen Jay Gould):</a:t>
            </a:r>
          </a:p>
        </p:txBody>
      </p:sp>
      <p:sp>
        <p:nvSpPr>
          <p:cNvPr id="9" name="Rectangle 2"/>
          <p:cNvSpPr>
            <a:spLocks/>
          </p:cNvSpPr>
          <p:nvPr/>
        </p:nvSpPr>
        <p:spPr bwMode="auto">
          <a:xfrm>
            <a:off x="1911350" y="5445125"/>
            <a:ext cx="5321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S.J. Gould, "Evolution's Erratic Pace", Natural History,</a:t>
            </a:r>
          </a:p>
          <a:p>
            <a:pPr marL="39688" eaLnBrk="1" hangingPunct="1"/>
            <a:r>
              <a:rPr lang="en-US" altLang="zh-TW" sz="1400" i="1">
                <a:solidFill>
                  <a:srgbClr val="FFFFFF"/>
                </a:solidFill>
                <a:ea typeface="ヒラギノ角ゴ ProN W3"/>
                <a:cs typeface="Arial" pitchFamily="34" charset="0"/>
              </a:rPr>
              <a:t>vol. 86, May 1977.</a:t>
            </a:r>
          </a:p>
        </p:txBody>
      </p:sp>
      <p:sp>
        <p:nvSpPr>
          <p:cNvPr id="58375" name="Text Box 7"/>
          <p:cNvSpPr txBox="1">
            <a:spLocks noChangeArrowheads="1"/>
          </p:cNvSpPr>
          <p:nvPr/>
        </p:nvSpPr>
        <p:spPr bwMode="auto">
          <a:xfrm>
            <a:off x="539553" y="2564904"/>
            <a:ext cx="7272808" cy="293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spcBef>
                <a:spcPct val="10000"/>
              </a:spcBef>
            </a:pPr>
            <a:r>
              <a:rPr lang="en-US" altLang="zh-TW" sz="2600" b="1" dirty="0">
                <a:solidFill>
                  <a:srgbClr val="FFCC00"/>
                </a:solidFill>
              </a:rPr>
              <a:t>1)</a:t>
            </a:r>
            <a:r>
              <a:rPr lang="en-US" altLang="zh-TW" sz="2600" b="1" dirty="0">
                <a:solidFill>
                  <a:srgbClr val="FFFFFF"/>
                </a:solidFill>
              </a:rPr>
              <a:t> </a:t>
            </a:r>
            <a:r>
              <a:rPr lang="zh-TW" altLang="en-US" sz="2600" b="1" dirty="0">
                <a:solidFill>
                  <a:srgbClr val="FFCC00"/>
                </a:solidFill>
              </a:rPr>
              <a:t>停滯不前：</a:t>
            </a:r>
            <a:r>
              <a:rPr lang="zh-TW" altLang="en-US" sz="2600" b="1" dirty="0">
                <a:solidFill>
                  <a:srgbClr val="FFFFFF"/>
                </a:solidFill>
              </a:rPr>
              <a:t>大多數的種類在其生存於地球期間，並無任何方向性的轉變。</a:t>
            </a:r>
            <a:r>
              <a:rPr lang="zh-TW" altLang="en-US" sz="2600" b="1" u="sng" dirty="0">
                <a:solidFill>
                  <a:srgbClr val="FFFFFF"/>
                </a:solidFill>
              </a:rPr>
              <a:t>在化石紀錄中，它們的樣貌跟它們絕跡時無多大分別</a:t>
            </a:r>
            <a:r>
              <a:rPr lang="zh-TW" altLang="en-US" sz="2600" b="1" dirty="0">
                <a:solidFill>
                  <a:srgbClr val="FFFFFF"/>
                </a:solidFill>
              </a:rPr>
              <a:t>。形態的改變通常是有限及無方向性的。</a:t>
            </a:r>
          </a:p>
          <a:p>
            <a:pPr>
              <a:spcBef>
                <a:spcPct val="10000"/>
              </a:spcBef>
            </a:pPr>
            <a:r>
              <a:rPr lang="en-US" altLang="zh-TW" sz="2600" b="1" dirty="0">
                <a:solidFill>
                  <a:srgbClr val="FFCC00"/>
                </a:solidFill>
              </a:rPr>
              <a:t>2) </a:t>
            </a:r>
            <a:r>
              <a:rPr lang="zh-TW" altLang="en-US" sz="2600" b="1" dirty="0">
                <a:solidFill>
                  <a:srgbClr val="FFCC00"/>
                </a:solidFill>
              </a:rPr>
              <a:t>突然出現 ：</a:t>
            </a:r>
            <a:r>
              <a:rPr lang="zh-TW" altLang="en-US" sz="2600" b="1" dirty="0">
                <a:solidFill>
                  <a:srgbClr val="FFFFFF"/>
                </a:solidFill>
              </a:rPr>
              <a:t>在一個地區出現的品種都不會由祖先逐漸演化而成；</a:t>
            </a:r>
            <a:r>
              <a:rPr lang="zh-TW" altLang="en-US" sz="2600" b="1" dirty="0" smtClean="0">
                <a:solidFill>
                  <a:srgbClr val="FFFFFF"/>
                </a:solidFill>
              </a:rPr>
              <a:t>而是</a:t>
            </a:r>
            <a:r>
              <a:rPr lang="en-US" altLang="zh-TW" sz="2600" b="1" dirty="0" smtClean="0">
                <a:solidFill>
                  <a:srgbClr val="FFFFFF"/>
                </a:solidFill>
              </a:rPr>
              <a:t>”</a:t>
            </a:r>
            <a:r>
              <a:rPr lang="zh-TW" altLang="en-US" sz="2600" b="1" u="sng" dirty="0" smtClean="0">
                <a:solidFill>
                  <a:srgbClr val="FFFFFF"/>
                </a:solidFill>
              </a:rPr>
              <a:t>同</a:t>
            </a:r>
            <a:r>
              <a:rPr lang="zh-TW" altLang="en-US" sz="2600" b="1" u="sng" dirty="0">
                <a:solidFill>
                  <a:srgbClr val="FFFFFF"/>
                </a:solidFill>
              </a:rPr>
              <a:t>時間</a:t>
            </a:r>
            <a:r>
              <a:rPr lang="zh-TW" altLang="en-US" sz="2600" b="1" u="sng" dirty="0" smtClean="0">
                <a:solidFill>
                  <a:srgbClr val="FFFFFF"/>
                </a:solidFill>
              </a:rPr>
              <a:t>及完整</a:t>
            </a:r>
            <a:r>
              <a:rPr lang="zh-TW" altLang="en-US" sz="2600" b="1" u="sng" dirty="0">
                <a:solidFill>
                  <a:srgbClr val="FFFFFF"/>
                </a:solidFill>
              </a:rPr>
              <a:t>地</a:t>
            </a:r>
            <a:r>
              <a:rPr lang="zh-TW" altLang="en-US" sz="2600" b="1" u="sng" dirty="0" smtClean="0">
                <a:solidFill>
                  <a:srgbClr val="FFFFFF"/>
                </a:solidFill>
              </a:rPr>
              <a:t>出現</a:t>
            </a:r>
            <a:r>
              <a:rPr lang="en-US" altLang="zh-TW" sz="2600" b="1" dirty="0" smtClean="0">
                <a:solidFill>
                  <a:srgbClr val="FFFFFF"/>
                </a:solidFill>
              </a:rPr>
              <a:t>”</a:t>
            </a:r>
            <a:r>
              <a:rPr lang="zh-TW" altLang="en-US" sz="2600" b="1" dirty="0" smtClean="0">
                <a:solidFill>
                  <a:srgbClr val="FFFFFF"/>
                </a:solidFill>
              </a:rPr>
              <a:t>。</a:t>
            </a:r>
            <a:endParaRPr lang="zh-CN" altLang="en-US" sz="2600" dirty="0"/>
          </a:p>
        </p:txBody>
      </p:sp>
      <p:sp>
        <p:nvSpPr>
          <p:cNvPr id="10" name="文字方塊 9"/>
          <p:cNvSpPr txBox="1"/>
          <p:nvPr/>
        </p:nvSpPr>
        <p:spPr>
          <a:xfrm>
            <a:off x="-244" y="2122486"/>
            <a:ext cx="1187868" cy="307777"/>
          </a:xfrm>
          <a:prstGeom prst="rect">
            <a:avLst/>
          </a:prstGeom>
          <a:noFill/>
        </p:spPr>
        <p:txBody>
          <a:bodyPr wrap="square" rtlCol="0">
            <a:spAutoFit/>
          </a:bodyPr>
          <a:lstStyle/>
          <a:p>
            <a:pPr algn="ctr"/>
            <a:r>
              <a:rPr lang="en-US" altLang="zh-HK" sz="1400" dirty="0" smtClean="0">
                <a:solidFill>
                  <a:schemeClr val="tx2"/>
                </a:solidFill>
              </a:rPr>
              <a:t>(1941-2002)</a:t>
            </a:r>
            <a:endParaRPr lang="zh-HK" altLang="en-US" sz="1400" dirty="0">
              <a:solidFill>
                <a:schemeClr val="tx2"/>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nodeType="afterGroup">
                            <p:stCondLst>
                              <p:cond delay="500"/>
                            </p:stCondLst>
                            <p:childTnLst>
                              <p:par>
                                <p:cTn id="11" presetID="0" presetClass="entr" presetSubtype="0" fill="hold" grpId="0" nodeType="afterEffect">
                                  <p:stCondLst>
                                    <p:cond delay="500"/>
                                  </p:stCondLst>
                                  <p:childTnLst>
                                    <p:set>
                                      <p:cBhvr>
                                        <p:cTn id="12" dur="1" fill="hold">
                                          <p:stCondLst>
                                            <p:cond delay="999"/>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8375">
                                            <p:txEl>
                                              <p:pRg st="0" end="0"/>
                                            </p:txEl>
                                          </p:spTgt>
                                        </p:tgtEl>
                                        <p:attrNameLst>
                                          <p:attrName>style.visibility</p:attrName>
                                        </p:attrNameLst>
                                      </p:cBhvr>
                                      <p:to>
                                        <p:strVal val="visible"/>
                                      </p:to>
                                    </p:set>
                                    <p:animEffect transition="in" filter="dissolve">
                                      <p:cBhvr>
                                        <p:cTn id="17" dur="500"/>
                                        <p:tgtEl>
                                          <p:spTgt spid="5837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8375">
                                            <p:txEl>
                                              <p:pRg st="1" end="1"/>
                                            </p:txEl>
                                          </p:spTgt>
                                        </p:tgtEl>
                                        <p:attrNameLst>
                                          <p:attrName>style.visibility</p:attrName>
                                        </p:attrNameLst>
                                      </p:cBhvr>
                                      <p:to>
                                        <p:strVal val="visible"/>
                                      </p:to>
                                    </p:set>
                                    <p:animEffect transition="in" filter="dissolve">
                                      <p:cBhvr>
                                        <p:cTn id="22" dur="500"/>
                                        <p:tgtEl>
                                          <p:spTgt spid="58375">
                                            <p:txEl>
                                              <p:pRg st="1" end="1"/>
                                            </p:txEl>
                                          </p:spTgt>
                                        </p:tgtEl>
                                      </p:cBhvr>
                                    </p:animEffect>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rrowheads="1"/>
          </p:cNvPicPr>
          <p:nvPr/>
        </p:nvPicPr>
        <p:blipFill>
          <a:blip r:embed="rId3">
            <a:extLst>
              <a:ext uri="{28A0092B-C50C-407E-A947-70E740481C1C}">
                <a14:useLocalDpi xmlns:a14="http://schemas.microsoft.com/office/drawing/2010/main" val="0"/>
              </a:ext>
            </a:extLst>
          </a:blip>
          <a:srcRect l="26901"/>
          <a:stretch>
            <a:fillRect/>
          </a:stretch>
        </p:blipFill>
        <p:spPr bwMode="auto">
          <a:xfrm>
            <a:off x="0" y="1628775"/>
            <a:ext cx="1763713" cy="49688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421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3562350"/>
            <a:ext cx="46466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09" name="Rectangle 1"/>
          <p:cNvSpPr>
            <a:spLocks/>
          </p:cNvSpPr>
          <p:nvPr/>
        </p:nvSpPr>
        <p:spPr bwMode="auto">
          <a:xfrm>
            <a:off x="2133600" y="1447800"/>
            <a:ext cx="6110288" cy="2845296"/>
          </a:xfrm>
          <a:prstGeom prst="rect">
            <a:avLst/>
          </a:prstGeom>
          <a:noFill/>
          <a:ln w="12700" cap="flat">
            <a:noFill/>
            <a:miter lim="800000"/>
            <a:headEnd type="none" w="med" len="med"/>
            <a:tailEnd type="none" w="med" len="med"/>
          </a:ln>
        </p:spPr>
        <p:txBody>
          <a:bodyPr lIns="0" tIns="0" rIns="40639" bIns="0" anchor="ctr"/>
          <a:lstStyle/>
          <a:p>
            <a:pPr marL="39688" eaLnBrk="1" hangingPunct="1">
              <a:spcBef>
                <a:spcPts val="700"/>
              </a:spcBef>
              <a:defRPr/>
            </a:pPr>
            <a:r>
              <a:rPr lang="zh-TW" altLang="en-US" sz="2800" b="1" dirty="0">
                <a:solidFill>
                  <a:srgbClr val="FFFFFF"/>
                </a:solidFill>
                <a:latin typeface="標楷體" pitchFamily="65" charset="-120"/>
              </a:rPr>
              <a:t>要證明進化論的一個主要難題是化石</a:t>
            </a:r>
            <a:r>
              <a:rPr lang="zh-TW" altLang="en-US" sz="2800" b="1" dirty="0">
                <a:solidFill>
                  <a:srgbClr val="FFFFFF"/>
                </a:solidFill>
                <a:effectLst>
                  <a:outerShdw blurRad="38100" dist="38100" dir="2700000" algn="tl">
                    <a:srgbClr val="808080"/>
                  </a:outerShdw>
                </a:effectLst>
                <a:latin typeface="Times New Roman"/>
                <a:ea typeface="新細明體" pitchFamily="18" charset="-120"/>
                <a:sym typeface="Lucida Grande"/>
              </a:rPr>
              <a:t>…</a:t>
            </a:r>
            <a:r>
              <a:rPr lang="zh-TW" altLang="en-US" sz="2800" b="1" dirty="0">
                <a:solidFill>
                  <a:srgbClr val="FFFFFF"/>
                </a:solidFill>
                <a:effectLst>
                  <a:outerShdw blurRad="38100" dist="38100" dir="2700000" algn="tl">
                    <a:srgbClr val="808080"/>
                  </a:outerShdw>
                </a:effectLst>
                <a:ea typeface="ヒラギノ角ゴ ProN W3"/>
                <a:cs typeface="Arial" pitchFamily="34" charset="0"/>
                <a:sym typeface="Lucida Grande"/>
              </a:rPr>
              <a:t> </a:t>
            </a:r>
            <a:r>
              <a:rPr lang="zh-TW" altLang="en-US" sz="2800" b="1" dirty="0">
                <a:solidFill>
                  <a:srgbClr val="FFFFFF"/>
                </a:solidFill>
                <a:latin typeface="標楷體" pitchFamily="65" charset="-120"/>
                <a:sym typeface="Lucida Grande"/>
              </a:rPr>
              <a:t>化石的紀錄從來沒有半點支持達爾文假設的中間型的變形品種。反之，物種突然地出現及消失；這種異常的情況，為創造論者提供了有力的支持，這是指每樣物種都是上主的創造</a:t>
            </a:r>
            <a:r>
              <a:rPr lang="zh-TW" altLang="en-US" sz="2800" b="1" dirty="0" smtClean="0">
                <a:solidFill>
                  <a:srgbClr val="FFFFFF"/>
                </a:solidFill>
                <a:latin typeface="標楷體" pitchFamily="65" charset="-120"/>
                <a:sym typeface="Lucida Grande"/>
              </a:rPr>
              <a:t>。</a:t>
            </a:r>
            <a:endParaRPr lang="en-US" altLang="zh-TW" sz="2800" b="1" dirty="0" smtClean="0">
              <a:solidFill>
                <a:srgbClr val="FFFFFF"/>
              </a:solidFill>
              <a:latin typeface="標楷體" pitchFamily="65" charset="-120"/>
              <a:sym typeface="Lucida Grande"/>
            </a:endParaRPr>
          </a:p>
          <a:p>
            <a:pPr marL="39688" eaLnBrk="1" hangingPunct="1">
              <a:spcBef>
                <a:spcPts val="700"/>
              </a:spcBef>
              <a:defRPr/>
            </a:pPr>
            <a:endParaRPr lang="en-US" altLang="zh-TW" sz="1200" b="1" dirty="0">
              <a:solidFill>
                <a:srgbClr val="FFFFFF"/>
              </a:solidFill>
              <a:effectLst>
                <a:outerShdw blurRad="38100" dist="38100" dir="2700000" algn="tl">
                  <a:srgbClr val="808080"/>
                </a:outerShdw>
              </a:effectLst>
              <a:ea typeface="ヒラギノ角ゴ ProN W3"/>
              <a:cs typeface="Arial" pitchFamily="34" charset="0"/>
              <a:sym typeface="Lucida Grande"/>
            </a:endParaRPr>
          </a:p>
        </p:txBody>
      </p:sp>
      <p:sp>
        <p:nvSpPr>
          <p:cNvPr id="7" name="Rectangle 3"/>
          <p:cNvSpPr>
            <a:spLocks/>
          </p:cNvSpPr>
          <p:nvPr/>
        </p:nvSpPr>
        <p:spPr bwMode="auto">
          <a:xfrm>
            <a:off x="4114800" y="333375"/>
            <a:ext cx="2674938"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3200" b="1" dirty="0">
                <a:solidFill>
                  <a:srgbClr val="FFCC00"/>
                </a:solidFill>
                <a:latin typeface="標楷體" pitchFamily="65" charset="-120"/>
              </a:rPr>
              <a:t>查爾奈奇</a:t>
            </a:r>
            <a:r>
              <a:rPr lang="zh-TW" altLang="en-US" sz="2400" b="1" dirty="0">
                <a:solidFill>
                  <a:srgbClr val="FFCC00"/>
                </a:solidFill>
                <a:latin typeface="標楷體" pitchFamily="65" charset="-120"/>
              </a:rPr>
              <a:t> </a:t>
            </a:r>
          </a:p>
          <a:p>
            <a:pPr marL="39688" algn="ctr" eaLnBrk="1" hangingPunct="1">
              <a:spcBef>
                <a:spcPts val="700"/>
              </a:spcBef>
            </a:pPr>
            <a:r>
              <a:rPr lang="zh-TW" altLang="en-US" sz="2400" b="1" dirty="0">
                <a:solidFill>
                  <a:srgbClr val="FFCC00"/>
                </a:solidFill>
                <a:latin typeface="標楷體" pitchFamily="65" charset="-120"/>
              </a:rPr>
              <a:t>(</a:t>
            </a:r>
            <a:r>
              <a:rPr lang="en-US" altLang="zh-TW" sz="2400" b="1" dirty="0">
                <a:solidFill>
                  <a:srgbClr val="FFCC00"/>
                </a:solidFill>
                <a:ea typeface="ヒラギノ角ゴ ProN W3"/>
                <a:cs typeface="Arial" pitchFamily="34" charset="0"/>
              </a:rPr>
              <a:t>Mark </a:t>
            </a:r>
            <a:r>
              <a:rPr lang="en-US" altLang="zh-TW" sz="2400" b="1" dirty="0" err="1">
                <a:solidFill>
                  <a:srgbClr val="FFCC00"/>
                </a:solidFill>
                <a:ea typeface="ヒラギノ角ゴ ProN W3"/>
                <a:cs typeface="Arial" pitchFamily="34" charset="0"/>
              </a:rPr>
              <a:t>Czarnecki</a:t>
            </a:r>
            <a:r>
              <a:rPr lang="en-US" altLang="zh-TW" sz="2400" b="1" dirty="0">
                <a:solidFill>
                  <a:srgbClr val="FFCC00"/>
                </a:solidFill>
                <a:ea typeface="ヒラギノ角ゴ ProN W3"/>
                <a:cs typeface="Arial" pitchFamily="34" charset="0"/>
              </a:rPr>
              <a:t>):</a:t>
            </a:r>
          </a:p>
        </p:txBody>
      </p:sp>
      <p:sp>
        <p:nvSpPr>
          <p:cNvPr id="2" name="文字方塊 1"/>
          <p:cNvSpPr txBox="1"/>
          <p:nvPr/>
        </p:nvSpPr>
        <p:spPr>
          <a:xfrm>
            <a:off x="1763713" y="4243268"/>
            <a:ext cx="2304256" cy="830997"/>
          </a:xfrm>
          <a:prstGeom prst="rect">
            <a:avLst/>
          </a:prstGeom>
          <a:noFill/>
        </p:spPr>
        <p:txBody>
          <a:bodyPr wrap="square" rtlCol="0">
            <a:spAutoFit/>
          </a:bodyPr>
          <a:lstStyle/>
          <a:p>
            <a:r>
              <a:rPr lang="en-US" altLang="zh-HK" sz="1000" i="1" dirty="0">
                <a:solidFill>
                  <a:srgbClr val="FFFFFF"/>
                </a:solidFill>
              </a:rPr>
              <a:t>(</a:t>
            </a:r>
            <a:r>
              <a:rPr lang="en-US" altLang="zh-HK" sz="1200" i="1" dirty="0">
                <a:solidFill>
                  <a:srgbClr val="FFFFFF"/>
                </a:solidFill>
              </a:rPr>
              <a:t>Mark </a:t>
            </a:r>
            <a:r>
              <a:rPr lang="en-US" altLang="zh-HK" sz="1200" i="1" dirty="0" err="1">
                <a:solidFill>
                  <a:srgbClr val="FFFFFF"/>
                </a:solidFill>
              </a:rPr>
              <a:t>Czarnecki</a:t>
            </a:r>
            <a:r>
              <a:rPr lang="en-US" altLang="zh-HK" sz="1200" i="1" dirty="0">
                <a:solidFill>
                  <a:srgbClr val="FFFFFF"/>
                </a:solidFill>
              </a:rPr>
              <a:t>, "The Revival of the Creationist Crusade," MacLean's, January 19, 1981, p. 56.)</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0-#ppt_w/2"/>
                                          </p:val>
                                        </p:tav>
                                        <p:tav tm="100000">
                                          <p:val>
                                            <p:strVal val="#ppt_x"/>
                                          </p:val>
                                        </p:tav>
                                      </p:tavLst>
                                    </p:anim>
                                    <p:anim calcmode="lin" valueType="num">
                                      <p:cBhvr additive="base">
                                        <p:cTn id="8" dur="500" fill="hold"/>
                                        <p:tgtEl>
                                          <p:spTgt spid="942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94209"/>
                                        </p:tgtEl>
                                        <p:attrNameLst>
                                          <p:attrName>style.visibility</p:attrName>
                                        </p:attrNameLst>
                                      </p:cBhvr>
                                      <p:to>
                                        <p:strVal val="visible"/>
                                      </p:to>
                                    </p:set>
                                    <p:anim calcmode="lin" valueType="num">
                                      <p:cBhvr additive="base">
                                        <p:cTn id="12" dur="500" fill="hold"/>
                                        <p:tgtEl>
                                          <p:spTgt spid="94209"/>
                                        </p:tgtEl>
                                        <p:attrNameLst>
                                          <p:attrName>ppt_x</p:attrName>
                                        </p:attrNameLst>
                                      </p:cBhvr>
                                      <p:tavLst>
                                        <p:tav tm="0">
                                          <p:val>
                                            <p:strVal val="#ppt_x"/>
                                          </p:val>
                                        </p:tav>
                                        <p:tav tm="100000">
                                          <p:val>
                                            <p:strVal val="#ppt_x"/>
                                          </p:val>
                                        </p:tav>
                                      </p:tavLst>
                                    </p:anim>
                                    <p:anim calcmode="lin" valueType="num">
                                      <p:cBhvr additive="base">
                                        <p:cTn id="13" dur="500" fill="hold"/>
                                        <p:tgtEl>
                                          <p:spTgt spid="94209"/>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1000"/>
                                  </p:stCondLst>
                                  <p:childTnLst>
                                    <p:set>
                                      <p:cBhvr>
                                        <p:cTn id="15" dur="1" fill="hold">
                                          <p:stCondLst>
                                            <p:cond delay="0"/>
                                          </p:stCondLst>
                                        </p:cTn>
                                        <p:tgtEl>
                                          <p:spTgt spid="94211"/>
                                        </p:tgtEl>
                                        <p:attrNameLst>
                                          <p:attrName>style.visibility</p:attrName>
                                        </p:attrNameLst>
                                      </p:cBhvr>
                                      <p:to>
                                        <p:strVal val="visible"/>
                                      </p:to>
                                    </p:set>
                                    <p:anim calcmode="lin" valueType="num">
                                      <p:cBhvr additive="base">
                                        <p:cTn id="16" dur="500" fill="hold"/>
                                        <p:tgtEl>
                                          <p:spTgt spid="94211"/>
                                        </p:tgtEl>
                                        <p:attrNameLst>
                                          <p:attrName>ppt_x</p:attrName>
                                        </p:attrNameLst>
                                      </p:cBhvr>
                                      <p:tavLst>
                                        <p:tav tm="0">
                                          <p:val>
                                            <p:strVal val="1+#ppt_w/2"/>
                                          </p:val>
                                        </p:tav>
                                        <p:tav tm="100000">
                                          <p:val>
                                            <p:strVal val="#ppt_x"/>
                                          </p:val>
                                        </p:tav>
                                      </p:tavLst>
                                    </p:anim>
                                    <p:anim calcmode="lin" valueType="num">
                                      <p:cBhvr additive="base">
                                        <p:cTn id="17" dur="500" fill="hold"/>
                                        <p:tgtEl>
                                          <p:spTgt spid="94211"/>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30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 grpId="0" autoUpdateAnimBg="0"/>
      <p:bldP spid="7"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geology, Period, Carboniferous, Jurassic, Triass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 y="397316"/>
            <a:ext cx="5867773" cy="60633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格 1"/>
          <p:cNvGraphicFramePr>
            <a:graphicFrameLocks noGrp="1"/>
          </p:cNvGraphicFramePr>
          <p:nvPr>
            <p:extLst>
              <p:ext uri="{D42A27DB-BD31-4B8C-83A1-F6EECF244321}">
                <p14:modId xmlns:p14="http://schemas.microsoft.com/office/powerpoint/2010/main" val="725537678"/>
              </p:ext>
            </p:extLst>
          </p:nvPr>
        </p:nvGraphicFramePr>
        <p:xfrm>
          <a:off x="5899014" y="1196752"/>
          <a:ext cx="3336032" cy="1463040"/>
        </p:xfrm>
        <a:graphic>
          <a:graphicData uri="http://schemas.openxmlformats.org/drawingml/2006/table">
            <a:tbl>
              <a:tblPr firstRow="1" bandRow="1">
                <a:tableStyleId>{5FD0F851-EC5A-4D38-B0AD-8093EC10F338}</a:tableStyleId>
              </a:tblPr>
              <a:tblGrid>
                <a:gridCol w="367825"/>
                <a:gridCol w="1104449"/>
                <a:gridCol w="1863758"/>
              </a:tblGrid>
              <a:tr h="305589">
                <a:tc>
                  <a:txBody>
                    <a:bodyPr/>
                    <a:lstStyle/>
                    <a:p>
                      <a:r>
                        <a:rPr lang="en-US" altLang="zh-HK" dirty="0" smtClean="0">
                          <a:solidFill>
                            <a:srgbClr val="FFFFFF"/>
                          </a:solidFill>
                        </a:rPr>
                        <a:t>A</a:t>
                      </a:r>
                      <a:endParaRPr lang="zh-HK" altLang="en-US" dirty="0">
                        <a:solidFill>
                          <a:srgbClr val="FFFFFF"/>
                        </a:solidFill>
                      </a:endParaRPr>
                    </a:p>
                  </a:txBody>
                  <a:tcPr>
                    <a:lnB w="12700" cap="flat" cmpd="sng" algn="ctr">
                      <a:solidFill>
                        <a:schemeClr val="accent1">
                          <a:lumMod val="20000"/>
                          <a:lumOff val="80000"/>
                        </a:schemeClr>
                      </a:solidFill>
                      <a:prstDash val="solid"/>
                      <a:round/>
                      <a:headEnd type="none" w="med" len="med"/>
                      <a:tailEnd type="none" w="med" len="med"/>
                    </a:lnB>
                  </a:tcPr>
                </a:tc>
                <a:tc>
                  <a:txBody>
                    <a:bodyPr/>
                    <a:lstStyle/>
                    <a:p>
                      <a:r>
                        <a:rPr lang="zh-HK" altLang="en-US" b="1" dirty="0" smtClean="0">
                          <a:solidFill>
                            <a:srgbClr val="FFFF00"/>
                          </a:solidFill>
                          <a:effectLst>
                            <a:outerShdw blurRad="38100" dist="38100" dir="2700000" algn="tl">
                              <a:srgbClr val="000000">
                                <a:alpha val="43137"/>
                              </a:srgbClr>
                            </a:outerShdw>
                          </a:effectLst>
                        </a:rPr>
                        <a:t>前寒武紀</a:t>
                      </a:r>
                      <a:endParaRPr lang="zh-HK" altLang="en-US" b="1" dirty="0">
                        <a:solidFill>
                          <a:srgbClr val="FFFF00"/>
                        </a:solidFill>
                        <a:effectLst>
                          <a:outerShdw blurRad="38100" dist="38100" dir="2700000" algn="tl">
                            <a:srgbClr val="000000">
                              <a:alpha val="43137"/>
                            </a:srgbClr>
                          </a:outerShdw>
                        </a:effectLst>
                      </a:endParaRPr>
                    </a:p>
                  </a:txBody>
                  <a:tcPr>
                    <a:lnB w="12700" cap="flat" cmpd="sng" algn="ctr">
                      <a:solidFill>
                        <a:schemeClr val="accent1">
                          <a:lumMod val="20000"/>
                          <a:lumOff val="80000"/>
                        </a:schemeClr>
                      </a:solidFill>
                      <a:prstDash val="solid"/>
                      <a:round/>
                      <a:headEnd type="none" w="med" len="med"/>
                      <a:tailEnd type="none" w="med" len="med"/>
                    </a:lnB>
                  </a:tcPr>
                </a:tc>
                <a:tc>
                  <a:txBody>
                    <a:bodyPr/>
                    <a:lstStyle/>
                    <a:p>
                      <a:r>
                        <a:rPr lang="en-US" altLang="zh-HK" sz="1400" b="0" dirty="0" smtClean="0">
                          <a:solidFill>
                            <a:srgbClr val="FFFFFF"/>
                          </a:solidFill>
                        </a:rPr>
                        <a:t>46-5.43</a:t>
                      </a:r>
                      <a:r>
                        <a:rPr lang="zh-HK" altLang="en-US" sz="1400" b="0" dirty="0" smtClean="0">
                          <a:solidFill>
                            <a:srgbClr val="FFFFFF"/>
                          </a:solidFill>
                        </a:rPr>
                        <a:t>億年前</a:t>
                      </a:r>
                      <a:endParaRPr lang="zh-HK" altLang="en-US" sz="1400" b="0" dirty="0">
                        <a:solidFill>
                          <a:srgbClr val="FFFFFF"/>
                        </a:solidFill>
                      </a:endParaRPr>
                    </a:p>
                  </a:txBody>
                  <a:tcPr anchor="ctr">
                    <a:lnB w="12700" cap="flat" cmpd="sng" algn="ctr">
                      <a:solidFill>
                        <a:schemeClr val="accent1">
                          <a:lumMod val="20000"/>
                          <a:lumOff val="80000"/>
                        </a:schemeClr>
                      </a:solidFill>
                      <a:prstDash val="solid"/>
                      <a:round/>
                      <a:headEnd type="none" w="med" len="med"/>
                      <a:tailEnd type="none" w="med" len="med"/>
                    </a:lnB>
                  </a:tcPr>
                </a:tc>
              </a:tr>
              <a:tr h="305589">
                <a:tc>
                  <a:txBody>
                    <a:bodyPr/>
                    <a:lstStyle/>
                    <a:p>
                      <a:r>
                        <a:rPr lang="en-US" altLang="zh-HK" b="1" dirty="0" smtClean="0">
                          <a:solidFill>
                            <a:srgbClr val="FFFFFF"/>
                          </a:solidFill>
                        </a:rPr>
                        <a:t>B</a:t>
                      </a:r>
                      <a:endParaRPr lang="zh-HK" altLang="en-US" b="1" dirty="0">
                        <a:solidFill>
                          <a:srgbClr val="FFFFFF"/>
                        </a:solidFill>
                      </a:endParaRPr>
                    </a:p>
                  </a:txBody>
                  <a:tcPr>
                    <a:lnL>
                      <a:noFill/>
                    </a:lnL>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r>
                        <a:rPr lang="zh-HK" altLang="en-US" b="1" dirty="0" smtClean="0">
                          <a:solidFill>
                            <a:srgbClr val="FFFF00"/>
                          </a:solidFill>
                          <a:effectLst>
                            <a:outerShdw blurRad="38100" dist="38100" dir="2700000" algn="tl">
                              <a:srgbClr val="000000">
                                <a:alpha val="43137"/>
                              </a:srgbClr>
                            </a:outerShdw>
                          </a:effectLst>
                        </a:rPr>
                        <a:t>古生代</a:t>
                      </a:r>
                      <a:endParaRPr lang="zh-HK" altLang="en-US" b="1" dirty="0">
                        <a:solidFill>
                          <a:srgbClr val="FFFF00"/>
                        </a:solidFill>
                        <a:effectLst>
                          <a:outerShdw blurRad="38100" dist="38100" dir="2700000" algn="tl">
                            <a:srgbClr val="000000">
                              <a:alpha val="43137"/>
                            </a:srgbClr>
                          </a:outerShdw>
                        </a:effectLst>
                      </a:endParaRPr>
                    </a:p>
                  </a:txBody>
                  <a:tcP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r>
                        <a:rPr lang="en-US" altLang="zh-HK" sz="1400" dirty="0" smtClean="0">
                          <a:solidFill>
                            <a:srgbClr val="FFFFFF"/>
                          </a:solidFill>
                        </a:rPr>
                        <a:t>5.43-2.48</a:t>
                      </a:r>
                      <a:r>
                        <a:rPr lang="zh-HK" altLang="en-US" sz="1400" dirty="0" smtClean="0">
                          <a:solidFill>
                            <a:srgbClr val="FFFFFF"/>
                          </a:solidFill>
                        </a:rPr>
                        <a:t>億年前</a:t>
                      </a:r>
                      <a:endParaRPr lang="zh-HK" altLang="en-US" sz="1400" dirty="0">
                        <a:solidFill>
                          <a:srgbClr val="FFFFFF"/>
                        </a:solidFill>
                      </a:endParaRPr>
                    </a:p>
                  </a:txBody>
                  <a:tcPr anchor="ct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05589">
                <a:tc>
                  <a:txBody>
                    <a:bodyPr/>
                    <a:lstStyle/>
                    <a:p>
                      <a:r>
                        <a:rPr lang="en-US" altLang="zh-HK" b="1" dirty="0" smtClean="0">
                          <a:solidFill>
                            <a:srgbClr val="FFFFFF"/>
                          </a:solidFill>
                        </a:rPr>
                        <a:t>C</a:t>
                      </a:r>
                      <a:endParaRPr lang="zh-HK" altLang="en-US" b="1" dirty="0">
                        <a:solidFill>
                          <a:srgbClr val="FFFFFF"/>
                        </a:solidFill>
                      </a:endParaRPr>
                    </a:p>
                  </a:txBody>
                  <a:tcP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r>
                        <a:rPr lang="zh-HK" altLang="en-US" b="1" dirty="0" smtClean="0">
                          <a:solidFill>
                            <a:srgbClr val="FFFF00"/>
                          </a:solidFill>
                          <a:effectLst>
                            <a:outerShdw blurRad="38100" dist="38100" dir="2700000" algn="tl">
                              <a:srgbClr val="000000">
                                <a:alpha val="43137"/>
                              </a:srgbClr>
                            </a:outerShdw>
                          </a:effectLst>
                        </a:rPr>
                        <a:t>中生代</a:t>
                      </a:r>
                      <a:endParaRPr lang="zh-HK" altLang="en-US" b="1" dirty="0">
                        <a:solidFill>
                          <a:srgbClr val="FFFF00"/>
                        </a:solidFill>
                        <a:effectLst>
                          <a:outerShdw blurRad="38100" dist="38100" dir="2700000" algn="tl">
                            <a:srgbClr val="000000">
                              <a:alpha val="43137"/>
                            </a:srgbClr>
                          </a:outerShdw>
                        </a:effectLst>
                      </a:endParaRPr>
                    </a:p>
                  </a:txBody>
                  <a:tcP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r>
                        <a:rPr lang="en-US" altLang="zh-HK" sz="1400" dirty="0" smtClean="0">
                          <a:solidFill>
                            <a:srgbClr val="FFFFFF"/>
                          </a:solidFill>
                        </a:rPr>
                        <a:t>2.48</a:t>
                      </a:r>
                      <a:r>
                        <a:rPr lang="zh-HK" altLang="en-US" sz="1400" dirty="0" smtClean="0">
                          <a:solidFill>
                            <a:srgbClr val="FFFFFF"/>
                          </a:solidFill>
                        </a:rPr>
                        <a:t>億</a:t>
                      </a:r>
                      <a:r>
                        <a:rPr lang="en-US" altLang="zh-HK" sz="1400" dirty="0" smtClean="0">
                          <a:solidFill>
                            <a:srgbClr val="FFFFFF"/>
                          </a:solidFill>
                        </a:rPr>
                        <a:t>-6,500</a:t>
                      </a:r>
                      <a:r>
                        <a:rPr lang="zh-HK" altLang="en-US" sz="1400" dirty="0" smtClean="0">
                          <a:solidFill>
                            <a:srgbClr val="FFFFFF"/>
                          </a:solidFill>
                        </a:rPr>
                        <a:t>萬年前</a:t>
                      </a:r>
                      <a:endParaRPr lang="zh-HK" altLang="en-US" sz="1400" dirty="0">
                        <a:solidFill>
                          <a:srgbClr val="FFFFFF"/>
                        </a:solidFill>
                      </a:endParaRPr>
                    </a:p>
                  </a:txBody>
                  <a:tcPr anchor="ct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05589">
                <a:tc>
                  <a:txBody>
                    <a:bodyPr/>
                    <a:lstStyle/>
                    <a:p>
                      <a:r>
                        <a:rPr lang="en-US" altLang="zh-HK" b="1" dirty="0" smtClean="0">
                          <a:solidFill>
                            <a:srgbClr val="FFFFFF"/>
                          </a:solidFill>
                        </a:rPr>
                        <a:t>D</a:t>
                      </a:r>
                      <a:endParaRPr lang="zh-HK" altLang="en-US" b="1" dirty="0">
                        <a:solidFill>
                          <a:srgbClr val="FFFFFF"/>
                        </a:solidFill>
                      </a:endParaRPr>
                    </a:p>
                  </a:txBody>
                  <a:tcPr>
                    <a:lnT w="12700" cap="flat" cmpd="sng" algn="ctr">
                      <a:solidFill>
                        <a:schemeClr val="accent1">
                          <a:lumMod val="20000"/>
                          <a:lumOff val="80000"/>
                        </a:schemeClr>
                      </a:solidFill>
                      <a:prstDash val="solid"/>
                      <a:round/>
                      <a:headEnd type="none" w="med" len="med"/>
                      <a:tailEnd type="none" w="med" len="med"/>
                    </a:lnT>
                  </a:tcPr>
                </a:tc>
                <a:tc>
                  <a:txBody>
                    <a:bodyPr/>
                    <a:lstStyle/>
                    <a:p>
                      <a:r>
                        <a:rPr lang="zh-HK" altLang="en-US" b="1" dirty="0" smtClean="0">
                          <a:solidFill>
                            <a:srgbClr val="FFFF00"/>
                          </a:solidFill>
                          <a:effectLst>
                            <a:outerShdw blurRad="38100" dist="38100" dir="2700000" algn="tl">
                              <a:srgbClr val="000000">
                                <a:alpha val="43137"/>
                              </a:srgbClr>
                            </a:outerShdw>
                          </a:effectLst>
                        </a:rPr>
                        <a:t>新生代</a:t>
                      </a:r>
                      <a:endParaRPr lang="zh-HK" altLang="en-US" b="1" dirty="0">
                        <a:solidFill>
                          <a:srgbClr val="FFFF00"/>
                        </a:solidFill>
                        <a:effectLst>
                          <a:outerShdw blurRad="38100" dist="38100" dir="2700000" algn="tl">
                            <a:srgbClr val="000000">
                              <a:alpha val="43137"/>
                            </a:srgbClr>
                          </a:outerShdw>
                        </a:effectLst>
                      </a:endParaRPr>
                    </a:p>
                  </a:txBody>
                  <a:tcPr>
                    <a:lnT w="12700" cap="flat" cmpd="sng" algn="ctr">
                      <a:solidFill>
                        <a:schemeClr val="accent1">
                          <a:lumMod val="20000"/>
                          <a:lumOff val="80000"/>
                        </a:schemeClr>
                      </a:solidFill>
                      <a:prstDash val="solid"/>
                      <a:round/>
                      <a:headEnd type="none" w="med" len="med"/>
                      <a:tailEnd type="none" w="med" len="med"/>
                    </a:lnT>
                  </a:tcPr>
                </a:tc>
                <a:tc>
                  <a:txBody>
                    <a:bodyPr/>
                    <a:lstStyle/>
                    <a:p>
                      <a:r>
                        <a:rPr lang="en-US" altLang="zh-HK" sz="1400" dirty="0" smtClean="0">
                          <a:solidFill>
                            <a:srgbClr val="FFFFFF"/>
                          </a:solidFill>
                        </a:rPr>
                        <a:t>6,500</a:t>
                      </a:r>
                      <a:r>
                        <a:rPr lang="zh-HK" altLang="en-US" sz="1400" dirty="0" smtClean="0">
                          <a:solidFill>
                            <a:srgbClr val="FFFFFF"/>
                          </a:solidFill>
                        </a:rPr>
                        <a:t>萬年前至今</a:t>
                      </a:r>
                      <a:endParaRPr lang="zh-HK" altLang="en-US" sz="1400" dirty="0">
                        <a:solidFill>
                          <a:srgbClr val="FFFFFF"/>
                        </a:solidFill>
                      </a:endParaRPr>
                    </a:p>
                  </a:txBody>
                  <a:tcPr anchor="ctr">
                    <a:lnT w="12700" cap="flat" cmpd="sng" algn="ctr">
                      <a:solidFill>
                        <a:schemeClr val="accent1">
                          <a:lumMod val="20000"/>
                          <a:lumOff val="80000"/>
                        </a:schemeClr>
                      </a:solidFill>
                      <a:prstDash val="solid"/>
                      <a:round/>
                      <a:headEnd type="none" w="med" len="med"/>
                      <a:tailEnd type="none" w="med" len="med"/>
                    </a:lnT>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673518483"/>
              </p:ext>
            </p:extLst>
          </p:nvPr>
        </p:nvGraphicFramePr>
        <p:xfrm>
          <a:off x="5868144" y="3645024"/>
          <a:ext cx="3744416" cy="2225040"/>
        </p:xfrm>
        <a:graphic>
          <a:graphicData uri="http://schemas.openxmlformats.org/drawingml/2006/table">
            <a:tbl>
              <a:tblPr firstRow="1" bandRow="1">
                <a:tableStyleId>{C083E6E3-FA7D-4D7B-A595-EF9225AFEA82}</a:tableStyleId>
              </a:tblPr>
              <a:tblGrid>
                <a:gridCol w="432048"/>
                <a:gridCol w="1008112"/>
                <a:gridCol w="2304256"/>
              </a:tblGrid>
              <a:tr h="370840">
                <a:tc>
                  <a:txBody>
                    <a:bodyPr/>
                    <a:lstStyle/>
                    <a:p>
                      <a:r>
                        <a:rPr lang="en-US" altLang="zh-HK" dirty="0" smtClean="0">
                          <a:solidFill>
                            <a:srgbClr val="FFFFFF"/>
                          </a:solidFill>
                        </a:rPr>
                        <a:t>1</a:t>
                      </a:r>
                      <a:endParaRPr lang="zh-HK" altLang="en-US" dirty="0">
                        <a:solidFill>
                          <a:srgbClr val="FFFFFF"/>
                        </a:solidFill>
                      </a:endParaRPr>
                    </a:p>
                  </a:txBody>
                  <a:tcPr anchor="ctr"/>
                </a:tc>
                <a:tc>
                  <a:txBody>
                    <a:bodyPr/>
                    <a:lstStyle/>
                    <a:p>
                      <a:r>
                        <a:rPr lang="zh-HK" altLang="en-US" dirty="0" smtClean="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寒武紀</a:t>
                      </a:r>
                      <a:endParaRPr lang="zh-HK" altLang="en-US" dirty="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endParaRPr>
                    </a:p>
                  </a:txBody>
                  <a:tcPr anchor="ctr"/>
                </a:tc>
                <a:tc>
                  <a:txBody>
                    <a:bodyPr/>
                    <a:lstStyle/>
                    <a:p>
                      <a:r>
                        <a:rPr lang="en-US" altLang="zh-HK" sz="1400" dirty="0" smtClean="0">
                          <a:solidFill>
                            <a:srgbClr val="FFFFFF"/>
                          </a:solidFill>
                        </a:rPr>
                        <a:t>5.43</a:t>
                      </a:r>
                      <a:r>
                        <a:rPr lang="zh-HK" altLang="en-US" sz="1400" dirty="0" smtClean="0">
                          <a:solidFill>
                            <a:srgbClr val="FFFFFF"/>
                          </a:solidFill>
                        </a:rPr>
                        <a:t>億到</a:t>
                      </a:r>
                      <a:r>
                        <a:rPr lang="en-US" altLang="zh-HK" sz="1400" dirty="0" smtClean="0">
                          <a:solidFill>
                            <a:srgbClr val="FFFFFF"/>
                          </a:solidFill>
                        </a:rPr>
                        <a:t>4.9</a:t>
                      </a:r>
                      <a:r>
                        <a:rPr lang="zh-HK" altLang="en-US" sz="1400" dirty="0" smtClean="0">
                          <a:solidFill>
                            <a:srgbClr val="FFFFFF"/>
                          </a:solidFill>
                        </a:rPr>
                        <a:t>億年前</a:t>
                      </a:r>
                      <a:endParaRPr lang="zh-HK" altLang="en-US" sz="1400" dirty="0">
                        <a:solidFill>
                          <a:srgbClr val="FFFFFF"/>
                        </a:solidFill>
                      </a:endParaRPr>
                    </a:p>
                  </a:txBody>
                  <a:tcPr anchor="ctr"/>
                </a:tc>
              </a:tr>
              <a:tr h="370840">
                <a:tc>
                  <a:txBody>
                    <a:bodyPr/>
                    <a:lstStyle/>
                    <a:p>
                      <a:endParaRPr lang="zh-HK" altLang="en-US" dirty="0"/>
                    </a:p>
                  </a:txBody>
                  <a:tcPr anchor="ctr"/>
                </a:tc>
                <a:tc>
                  <a:txBody>
                    <a:bodyPr/>
                    <a:lstStyle/>
                    <a:p>
                      <a:endParaRPr lang="zh-HK" altLang="en-US"/>
                    </a:p>
                  </a:txBody>
                  <a:tcPr anchor="ctr"/>
                </a:tc>
                <a:tc>
                  <a:txBody>
                    <a:bodyPr/>
                    <a:lstStyle/>
                    <a:p>
                      <a:endParaRPr lang="zh-HK" altLang="en-US"/>
                    </a:p>
                  </a:txBody>
                  <a:tcPr anchor="ctr"/>
                </a:tc>
              </a:tr>
              <a:tr h="370840">
                <a:tc>
                  <a:txBody>
                    <a:bodyPr/>
                    <a:lstStyle/>
                    <a:p>
                      <a:endParaRPr lang="zh-HK" altLang="en-US"/>
                    </a:p>
                  </a:txBody>
                  <a:tcPr anchor="ctr"/>
                </a:tc>
                <a:tc>
                  <a:txBody>
                    <a:bodyPr/>
                    <a:lstStyle/>
                    <a:p>
                      <a:endParaRPr lang="zh-HK" altLang="en-US"/>
                    </a:p>
                  </a:txBody>
                  <a:tcPr anchor="ctr"/>
                </a:tc>
                <a:tc>
                  <a:txBody>
                    <a:bodyPr/>
                    <a:lstStyle/>
                    <a:p>
                      <a:endParaRPr lang="zh-HK" altLang="en-US"/>
                    </a:p>
                  </a:txBody>
                  <a:tcPr anchor="ctr"/>
                </a:tc>
              </a:tr>
              <a:tr h="370840">
                <a:tc>
                  <a:txBody>
                    <a:bodyPr/>
                    <a:lstStyle/>
                    <a:p>
                      <a:r>
                        <a:rPr lang="en-US" altLang="zh-HK" dirty="0" smtClean="0">
                          <a:solidFill>
                            <a:srgbClr val="FFFFFF"/>
                          </a:solidFill>
                        </a:rPr>
                        <a:t>8</a:t>
                      </a:r>
                      <a:endParaRPr lang="zh-HK" altLang="en-US" dirty="0">
                        <a:solidFill>
                          <a:srgbClr val="FFFFFF"/>
                        </a:solidFill>
                      </a:endParaRPr>
                    </a:p>
                  </a:txBody>
                  <a:tcPr anchor="ctr"/>
                </a:tc>
                <a:tc>
                  <a:txBody>
                    <a:bodyPr/>
                    <a:lstStyle/>
                    <a:p>
                      <a:r>
                        <a:rPr lang="zh-HK" altLang="en-US" b="1" dirty="0" smtClean="0">
                          <a:solidFill>
                            <a:srgbClr val="FFFF00"/>
                          </a:solidFill>
                          <a:effectLst>
                            <a:outerShdw blurRad="38100" dist="38100" dir="2700000" algn="tl">
                              <a:srgbClr val="000000">
                                <a:alpha val="43137"/>
                              </a:srgbClr>
                            </a:outerShdw>
                          </a:effectLst>
                        </a:rPr>
                        <a:t>侏羅紀</a:t>
                      </a:r>
                      <a:endParaRPr lang="zh-HK" altLang="en-US" b="1" dirty="0">
                        <a:solidFill>
                          <a:srgbClr val="FFFF00"/>
                        </a:solidFill>
                        <a:effectLst>
                          <a:outerShdw blurRad="38100" dist="38100" dir="2700000" algn="tl">
                            <a:srgbClr val="000000">
                              <a:alpha val="43137"/>
                            </a:srgbClr>
                          </a:outerShdw>
                        </a:effectLst>
                      </a:endParaRPr>
                    </a:p>
                  </a:txBody>
                  <a:tcPr anchor="ctr"/>
                </a:tc>
                <a:tc>
                  <a:txBody>
                    <a:bodyPr/>
                    <a:lstStyle/>
                    <a:p>
                      <a:r>
                        <a:rPr lang="en-US" altLang="zh-HK" sz="1400" dirty="0" smtClean="0">
                          <a:solidFill>
                            <a:srgbClr val="FFFFFF"/>
                          </a:solidFill>
                        </a:rPr>
                        <a:t>2.06</a:t>
                      </a:r>
                      <a:r>
                        <a:rPr lang="zh-HK" altLang="en-US" sz="1400" dirty="0" smtClean="0">
                          <a:solidFill>
                            <a:srgbClr val="FFFFFF"/>
                          </a:solidFill>
                        </a:rPr>
                        <a:t>億到</a:t>
                      </a:r>
                      <a:r>
                        <a:rPr lang="en-US" altLang="zh-HK" sz="1400" dirty="0" smtClean="0">
                          <a:solidFill>
                            <a:srgbClr val="FFFFFF"/>
                          </a:solidFill>
                        </a:rPr>
                        <a:t>1.44</a:t>
                      </a:r>
                      <a:r>
                        <a:rPr lang="zh-HK" altLang="en-US" sz="1400" dirty="0" smtClean="0">
                          <a:solidFill>
                            <a:srgbClr val="FFFFFF"/>
                          </a:solidFill>
                        </a:rPr>
                        <a:t>億年前</a:t>
                      </a:r>
                      <a:endParaRPr lang="zh-HK" altLang="en-US" sz="1400" dirty="0">
                        <a:solidFill>
                          <a:srgbClr val="FFFFFF"/>
                        </a:solidFill>
                      </a:endParaRPr>
                    </a:p>
                  </a:txBody>
                  <a:tcPr anchor="ctr"/>
                </a:tc>
              </a:tr>
              <a:tr h="370840">
                <a:tc>
                  <a:txBody>
                    <a:bodyPr/>
                    <a:lstStyle/>
                    <a:p>
                      <a:endParaRPr lang="zh-HK" altLang="en-US"/>
                    </a:p>
                  </a:txBody>
                  <a:tcPr anchor="ctr"/>
                </a:tc>
                <a:tc>
                  <a:txBody>
                    <a:bodyPr/>
                    <a:lstStyle/>
                    <a:p>
                      <a:endParaRPr lang="zh-HK" altLang="en-US"/>
                    </a:p>
                  </a:txBody>
                  <a:tcPr anchor="ctr"/>
                </a:tc>
                <a:tc>
                  <a:txBody>
                    <a:bodyPr/>
                    <a:lstStyle/>
                    <a:p>
                      <a:endParaRPr lang="zh-HK" altLang="en-US"/>
                    </a:p>
                  </a:txBody>
                  <a:tcPr anchor="ctr"/>
                </a:tc>
              </a:tr>
              <a:tr h="370840">
                <a:tc>
                  <a:txBody>
                    <a:bodyPr/>
                    <a:lstStyle/>
                    <a:p>
                      <a:endParaRPr lang="zh-HK" altLang="en-US" dirty="0"/>
                    </a:p>
                  </a:txBody>
                  <a:tcPr anchor="ctr"/>
                </a:tc>
                <a:tc>
                  <a:txBody>
                    <a:bodyPr/>
                    <a:lstStyle/>
                    <a:p>
                      <a:endParaRPr lang="zh-HK" altLang="en-US"/>
                    </a:p>
                  </a:txBody>
                  <a:tcPr anchor="ctr"/>
                </a:tc>
                <a:tc>
                  <a:txBody>
                    <a:bodyPr/>
                    <a:lstStyle/>
                    <a:p>
                      <a:endParaRPr lang="zh-HK" altLang="en-US" dirty="0"/>
                    </a:p>
                  </a:txBody>
                  <a:tcPr anchor="ctr"/>
                </a:tc>
              </a:tr>
            </a:tbl>
          </a:graphicData>
        </a:graphic>
      </p:graphicFrame>
      <p:sp>
        <p:nvSpPr>
          <p:cNvPr id="4" name="文字方塊 3"/>
          <p:cNvSpPr txBox="1"/>
          <p:nvPr/>
        </p:nvSpPr>
        <p:spPr>
          <a:xfrm>
            <a:off x="574534" y="620688"/>
            <a:ext cx="2952328" cy="830997"/>
          </a:xfrm>
          <a:prstGeom prst="rect">
            <a:avLst/>
          </a:prstGeom>
          <a:noFill/>
        </p:spPr>
        <p:txBody>
          <a:bodyPr wrap="square" rtlCol="0">
            <a:spAutoFit/>
          </a:bodyPr>
          <a:lstStyle/>
          <a:p>
            <a:r>
              <a:rPr lang="zh-HK" altLang="zh-HK" b="1" dirty="0">
                <a:solidFill>
                  <a:schemeClr val="tx2">
                    <a:lumMod val="95000"/>
                    <a:lumOff val="5000"/>
                  </a:schemeClr>
                </a:solidFill>
              </a:rPr>
              <a:t>地質年代</a:t>
            </a:r>
            <a:endParaRPr lang="zh-HK" altLang="en-US" dirty="0">
              <a:solidFill>
                <a:schemeClr val="tx2">
                  <a:lumMod val="95000"/>
                  <a:lumOff val="5000"/>
                </a:schemeClr>
              </a:solidFill>
            </a:endParaRPr>
          </a:p>
        </p:txBody>
      </p:sp>
    </p:spTree>
    <p:extLst>
      <p:ext uri="{BB962C8B-B14F-4D97-AF65-F5344CB8AC3E}">
        <p14:creationId xmlns:p14="http://schemas.microsoft.com/office/powerpoint/2010/main" val="769529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7" name="Rectangle 1"/>
          <p:cNvSpPr>
            <a:spLocks/>
          </p:cNvSpPr>
          <p:nvPr/>
        </p:nvSpPr>
        <p:spPr bwMode="auto">
          <a:xfrm>
            <a:off x="2484438" y="1773238"/>
            <a:ext cx="4038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b="1">
                <a:solidFill>
                  <a:srgbClr val="FFCC00"/>
                </a:solidFill>
                <a:latin typeface="標楷體" pitchFamily="65" charset="-120"/>
              </a:rPr>
              <a:t>問題一</a:t>
            </a:r>
            <a:r>
              <a:rPr lang="zh-TW" altLang="en-US" b="1">
                <a:solidFill>
                  <a:srgbClr val="FFCC00"/>
                </a:solidFill>
                <a:ea typeface="ヒラギノ角ゴ ProN W3"/>
                <a:cs typeface="Arial" pitchFamily="34" charset="0"/>
              </a:rPr>
              <a:t> </a:t>
            </a:r>
            <a:endParaRPr lang="en-US" altLang="zh-TW" b="1">
              <a:solidFill>
                <a:srgbClr val="FFCC00"/>
              </a:solidFill>
              <a:ea typeface="ヒラギノ角ゴ ProN W3"/>
              <a:cs typeface="Arial" pitchFamily="34" charset="0"/>
            </a:endParaRPr>
          </a:p>
        </p:txBody>
      </p:sp>
      <p:sp>
        <p:nvSpPr>
          <p:cNvPr id="45058" name="Rectangle 2"/>
          <p:cNvSpPr>
            <a:spLocks/>
          </p:cNvSpPr>
          <p:nvPr/>
        </p:nvSpPr>
        <p:spPr bwMode="auto">
          <a:xfrm>
            <a:off x="611188" y="3357563"/>
            <a:ext cx="7632700" cy="1473200"/>
          </a:xfrm>
          <a:prstGeom prst="rect">
            <a:avLst/>
          </a:prstGeom>
          <a:noFill/>
          <a:ln w="12700" cap="flat">
            <a:noFill/>
            <a:miter lim="800000"/>
            <a:headEnd type="none" w="med" len="med"/>
            <a:tailEnd type="none" w="med" len="med"/>
          </a:ln>
        </p:spPr>
        <p:txBody>
          <a:bodyPr lIns="0" tIns="0" rIns="40639" bIns="0"/>
          <a:lstStyle/>
          <a:p>
            <a:pPr marL="39688" algn="ctr" eaLnBrk="1" hangingPunct="1">
              <a:spcBef>
                <a:spcPts val="700"/>
              </a:spcBef>
              <a:defRPr/>
            </a:pPr>
            <a:r>
              <a:rPr lang="zh-TW" altLang="en-US" b="1" dirty="0">
                <a:solidFill>
                  <a:srgbClr val="FFFFFF"/>
                </a:solidFill>
                <a:effectLst>
                  <a:outerShdw blurRad="38100" dist="38100" dir="2700000" algn="tl">
                    <a:srgbClr val="808080"/>
                  </a:outerShdw>
                </a:effectLst>
                <a:latin typeface="標楷體" pitchFamily="65" charset="-120"/>
              </a:rPr>
              <a:t>首個活細胞是如何生成的？</a:t>
            </a:r>
            <a:r>
              <a:rPr lang="zh-TW" altLang="en-US" b="1" dirty="0">
                <a:solidFill>
                  <a:srgbClr val="FFFFFF"/>
                </a:solidFill>
                <a:effectLst>
                  <a:outerShdw blurRad="38100" dist="38100" dir="2700000" algn="tl">
                    <a:srgbClr val="808080"/>
                  </a:outerShdw>
                </a:effectLst>
                <a:ea typeface="ヒラギノ角ゴ ProN W3"/>
                <a:cs typeface="Arial" pitchFamily="34" charset="0"/>
              </a:rPr>
              <a:t> </a:t>
            </a:r>
            <a:endParaRPr lang="en-US" altLang="zh-TW" b="1" dirty="0">
              <a:solidFill>
                <a:srgbClr val="FFFFFF"/>
              </a:solidFill>
              <a:effectLst>
                <a:outerShdw blurRad="38100" dist="38100" dir="2700000" algn="tl">
                  <a:srgbClr val="808080"/>
                </a:outerShdw>
              </a:effectLst>
              <a:ea typeface="ヒラギノ角ゴ ProN W3"/>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45057"/>
                                        </p:tgtEl>
                                        <p:attrNameLst>
                                          <p:attrName>style.visibility</p:attrName>
                                        </p:attrNameLst>
                                      </p:cBhvr>
                                      <p:to>
                                        <p:strVal val="visible"/>
                                      </p:to>
                                    </p:set>
                                    <p:anim calcmode="lin" valueType="num">
                                      <p:cBhvr>
                                        <p:cTn id="7" dur="500" fill="hold"/>
                                        <p:tgtEl>
                                          <p:spTgt spid="45057"/>
                                        </p:tgtEl>
                                        <p:attrNameLst>
                                          <p:attrName>ppt_w</p:attrName>
                                        </p:attrNameLst>
                                      </p:cBhvr>
                                      <p:tavLst>
                                        <p:tav tm="0">
                                          <p:val>
                                            <p:fltVal val="0"/>
                                          </p:val>
                                        </p:tav>
                                        <p:tav tm="100000">
                                          <p:val>
                                            <p:strVal val="#ppt_w"/>
                                          </p:val>
                                        </p:tav>
                                      </p:tavLst>
                                    </p:anim>
                                    <p:anim calcmode="lin" valueType="num">
                                      <p:cBhvr>
                                        <p:cTn id="8" dur="500" fill="hold"/>
                                        <p:tgtEl>
                                          <p:spTgt spid="45057"/>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45058"/>
                                        </p:tgtEl>
                                        <p:attrNameLst>
                                          <p:attrName>style.visibility</p:attrName>
                                        </p:attrNameLst>
                                      </p:cBhvr>
                                      <p:to>
                                        <p:strVal val="visible"/>
                                      </p:to>
                                    </p:set>
                                    <p:animEffect transition="in" filter="wipe(left)">
                                      <p:cBhvr>
                                        <p:cTn id="12"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 grpId="0" autoUpdateAnimBg="0"/>
      <p:bldP spid="4505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D\Documents\Ceviri BG\Presentations\konferans evrim ing en son\slayt resimler\CAMBRIYEN\cambyeni.tiff.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1763"/>
            <a:ext cx="8604250" cy="61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11" descr="C:\Users\DD\Documents\Ceviri BG\Presentations\konferans evrim ing en son\slayt resimler\back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p:cNvSpPr>
          <p:nvPr/>
        </p:nvSpPr>
        <p:spPr bwMode="auto">
          <a:xfrm>
            <a:off x="3492500" y="692150"/>
            <a:ext cx="4319588" cy="1566863"/>
          </a:xfrm>
          <a:prstGeom prst="rect">
            <a:avLst/>
          </a:prstGeom>
          <a:noFill/>
          <a:ln>
            <a:noFill/>
          </a:ln>
          <a:extLst/>
        </p:spPr>
        <p:txBody>
          <a:bodyPr lIns="0" tIns="0" rIns="40639" bIns="0">
            <a:spAutoFit/>
          </a:bodyPr>
          <a:lstStyle/>
          <a:p>
            <a:pPr marL="39688" algn="ctr" eaLnBrk="1" hangingPunct="1">
              <a:spcBef>
                <a:spcPts val="700"/>
              </a:spcBef>
              <a:defRPr/>
            </a:pPr>
            <a:r>
              <a:rPr lang="zh-TW" altLang="en-US" sz="6000" b="1" dirty="0">
                <a:solidFill>
                  <a:srgbClr val="FFFFFF"/>
                </a:solidFill>
                <a:effectLst>
                  <a:outerShdw blurRad="38100" dist="38100" dir="2700000" algn="tl">
                    <a:srgbClr val="808080"/>
                  </a:outerShdw>
                </a:effectLst>
              </a:rPr>
              <a:t>寒武紀</a:t>
            </a:r>
            <a:endParaRPr lang="en-US" altLang="zh-TW" sz="6000" b="1" dirty="0">
              <a:solidFill>
                <a:srgbClr val="FFFFFF"/>
              </a:solidFill>
              <a:effectLst>
                <a:outerShdw blurRad="38100" dist="38100" dir="2700000" algn="tl">
                  <a:srgbClr val="808080"/>
                </a:outerShdw>
              </a:effectLst>
            </a:endParaRPr>
          </a:p>
          <a:p>
            <a:pPr marL="39688" algn="ctr" eaLnBrk="1" hangingPunct="1">
              <a:spcBef>
                <a:spcPts val="700"/>
              </a:spcBef>
              <a:defRPr/>
            </a:pPr>
            <a:r>
              <a:rPr lang="en-US" altLang="zh-TW" sz="3600" b="1" dirty="0">
                <a:solidFill>
                  <a:srgbClr val="FFFFFF"/>
                </a:solidFill>
                <a:effectLst>
                  <a:outerShdw blurRad="38100" dist="38100" dir="2700000" algn="tl">
                    <a:srgbClr val="808080"/>
                  </a:outerShdw>
                </a:effectLst>
              </a:rPr>
              <a:t>Cambrian Age</a:t>
            </a:r>
          </a:p>
        </p:txBody>
      </p:sp>
      <p:pic>
        <p:nvPicPr>
          <p:cNvPr id="3" name="KAMBRIY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H="1">
            <a:off x="251520" y="332656"/>
            <a:ext cx="2028495" cy="1521371"/>
          </a:xfrm>
          <a:prstGeom prst="rect">
            <a:avLst/>
          </a:prstGeom>
        </p:spPr>
      </p:pic>
      <p:sp>
        <p:nvSpPr>
          <p:cNvPr id="2" name="文字方塊 1"/>
          <p:cNvSpPr txBox="1"/>
          <p:nvPr/>
        </p:nvSpPr>
        <p:spPr>
          <a:xfrm>
            <a:off x="4355976" y="2636912"/>
            <a:ext cx="2448272" cy="369332"/>
          </a:xfrm>
          <a:prstGeom prst="rect">
            <a:avLst/>
          </a:prstGeom>
          <a:noFill/>
        </p:spPr>
        <p:txBody>
          <a:bodyPr wrap="square" rtlCol="0">
            <a:spAutoFit/>
          </a:bodyPr>
          <a:lstStyle/>
          <a:p>
            <a:r>
              <a:rPr lang="en-US" altLang="zh-HK" sz="1800" dirty="0" smtClean="0"/>
              <a:t>(</a:t>
            </a:r>
            <a:endParaRPr lang="zh-HK" altLang="en-US" sz="1800" dirty="0"/>
          </a:p>
        </p:txBody>
      </p:sp>
      <p:sp>
        <p:nvSpPr>
          <p:cNvPr id="4" name="文字方塊 3"/>
          <p:cNvSpPr txBox="1"/>
          <p:nvPr/>
        </p:nvSpPr>
        <p:spPr>
          <a:xfrm>
            <a:off x="3960106" y="2492896"/>
            <a:ext cx="3384376" cy="461665"/>
          </a:xfrm>
          <a:prstGeom prst="rect">
            <a:avLst/>
          </a:prstGeom>
          <a:noFill/>
        </p:spPr>
        <p:txBody>
          <a:bodyPr wrap="square" rtlCol="0">
            <a:spAutoFit/>
          </a:bodyPr>
          <a:lstStyle/>
          <a:p>
            <a:pPr algn="ctr"/>
            <a:r>
              <a:rPr lang="en-US" altLang="zh-HK" sz="2400" b="1" dirty="0">
                <a:solidFill>
                  <a:srgbClr val="FFFF00"/>
                </a:solidFill>
                <a:effectLst>
                  <a:outerShdw blurRad="38100" dist="38100" dir="2700000" algn="tl">
                    <a:srgbClr val="000000">
                      <a:alpha val="43137"/>
                    </a:srgbClr>
                  </a:outerShdw>
                </a:effectLst>
              </a:rPr>
              <a:t>(5.43</a:t>
            </a:r>
            <a:r>
              <a:rPr lang="zh-HK" altLang="en-US" sz="2400" b="1" dirty="0">
                <a:solidFill>
                  <a:srgbClr val="FFFF00"/>
                </a:solidFill>
                <a:effectLst>
                  <a:outerShdw blurRad="38100" dist="38100" dir="2700000" algn="tl">
                    <a:srgbClr val="000000">
                      <a:alpha val="43137"/>
                    </a:srgbClr>
                  </a:outerShdw>
                </a:effectLst>
              </a:rPr>
              <a:t>億到</a:t>
            </a:r>
            <a:r>
              <a:rPr lang="en-US" altLang="zh-HK" sz="2400" b="1" dirty="0">
                <a:solidFill>
                  <a:srgbClr val="FFFF00"/>
                </a:solidFill>
                <a:effectLst>
                  <a:outerShdw blurRad="38100" dist="38100" dir="2700000" algn="tl">
                    <a:srgbClr val="000000">
                      <a:alpha val="43137"/>
                    </a:srgbClr>
                  </a:outerShdw>
                </a:effectLst>
              </a:rPr>
              <a:t>4.9</a:t>
            </a:r>
            <a:r>
              <a:rPr lang="zh-HK" altLang="en-US" sz="2400" b="1" dirty="0">
                <a:solidFill>
                  <a:srgbClr val="FFFF00"/>
                </a:solidFill>
                <a:effectLst>
                  <a:outerShdw blurRad="38100" dist="38100" dir="2700000" algn="tl">
                    <a:srgbClr val="000000">
                      <a:alpha val="43137"/>
                    </a:srgbClr>
                  </a:outerShdw>
                </a:effectLst>
              </a:rPr>
              <a:t>億年</a:t>
            </a:r>
            <a:r>
              <a:rPr lang="zh-HK" altLang="en-US" sz="2400" b="1" dirty="0" smtClean="0">
                <a:solidFill>
                  <a:srgbClr val="FFFF00"/>
                </a:solidFill>
                <a:effectLst>
                  <a:outerShdw blurRad="38100" dist="38100" dir="2700000" algn="tl">
                    <a:srgbClr val="000000">
                      <a:alpha val="43137"/>
                    </a:srgbClr>
                  </a:outerShdw>
                </a:effectLst>
              </a:rPr>
              <a:t>前</a:t>
            </a:r>
            <a:r>
              <a:rPr lang="en-US" altLang="zh-HK" sz="2400" b="1" dirty="0" smtClean="0">
                <a:solidFill>
                  <a:srgbClr val="FFFF00"/>
                </a:solidFill>
                <a:effectLst>
                  <a:outerShdw blurRad="38100" dist="38100" dir="2700000" algn="tl">
                    <a:srgbClr val="000000">
                      <a:alpha val="43137"/>
                    </a:srgbClr>
                  </a:outerShdw>
                </a:effectLst>
              </a:rPr>
              <a:t>)</a:t>
            </a:r>
            <a:endParaRPr lang="zh-HK" altLang="en-US" sz="2400" b="1" dirty="0">
              <a:solidFill>
                <a:srgbClr val="FFFF00"/>
              </a:solidFill>
              <a:effectLst>
                <a:outerShdw blurRad="38100" dist="38100" dir="2700000" algn="tl">
                  <a:srgbClr val="000000">
                    <a:alpha val="43137"/>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2000"/>
                                        <p:tgtEl>
                                          <p:spTgt spid="5122"/>
                                        </p:tgtEl>
                                      </p:cBhvr>
                                    </p:animEffect>
                                  </p:childTnLst>
                                </p:cTn>
                              </p:par>
                            </p:childTnLst>
                          </p:cTn>
                        </p:par>
                        <p:par>
                          <p:cTn id="8" fill="hold" nodeType="afterGroup">
                            <p:stCondLst>
                              <p:cond delay="2000"/>
                            </p:stCondLst>
                            <p:childTnLst>
                              <p:par>
                                <p:cTn id="9" presetID="1" presetClass="entr" presetSubtype="0" fill="hold" grpId="0" nodeType="afterEffect">
                                  <p:stCondLst>
                                    <p:cond delay="80"/>
                                  </p:stCondLst>
                                  <p:iterate type="lt">
                                    <p:tmAbs val="75"/>
                                  </p:iterate>
                                  <p:childTnLst>
                                    <p:set>
                                      <p:cBhvr>
                                        <p:cTn id="10" dur="1" fill="hold">
                                          <p:stCondLst>
                                            <p:cond delay="74"/>
                                          </p:stCondLst>
                                        </p:cTn>
                                        <p:tgtEl>
                                          <p:spTgt spid="6"/>
                                        </p:tgtEl>
                                        <p:attrNameLst>
                                          <p:attrName>style.visibility</p:attrName>
                                        </p:attrNameLst>
                                      </p:cBhvr>
                                      <p:to>
                                        <p:strVal val="visible"/>
                                      </p:to>
                                    </p:set>
                                  </p:childTnLst>
                                </p:cTn>
                              </p:par>
                            </p:childTnLst>
                          </p:cTn>
                        </p:par>
                        <p:par>
                          <p:cTn id="11" fill="hold">
                            <p:stCondLst>
                              <p:cond delay="3130"/>
                            </p:stCondLst>
                            <p:childTnLst>
                              <p:par>
                                <p:cTn id="12" presetID="1" presetClass="mediacall" presetSubtype="0" fill="hold" nodeType="afterEffect">
                                  <p:stCondLst>
                                    <p:cond delay="0"/>
                                  </p:stCondLst>
                                  <p:childTnLst>
                                    <p:cmd type="call" cmd="playFrom(0.0)">
                                      <p:cBhvr>
                                        <p:cTn id="13" dur="26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D\Documents\Ceviri BG\Presentations\konferans evrim ing en son\slayt resimler\kambriyen5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3221038" y="3605213"/>
            <a:ext cx="7154862"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1"/>
          <p:cNvSpPr>
            <a:spLocks noGrp="1" noChangeArrowheads="1"/>
          </p:cNvSpPr>
          <p:nvPr>
            <p:ph type="body" idx="1"/>
          </p:nvPr>
        </p:nvSpPr>
        <p:spPr>
          <a:xfrm>
            <a:off x="1511300" y="1676400"/>
            <a:ext cx="7632700" cy="2286000"/>
          </a:xfrm>
        </p:spPr>
        <p:txBody>
          <a:bodyPr rIns="132080"/>
          <a:lstStyle/>
          <a:p>
            <a:pPr eaLnBrk="1" hangingPunct="1">
              <a:lnSpc>
                <a:spcPct val="120000"/>
              </a:lnSpc>
              <a:buClr>
                <a:srgbClr val="FFC000"/>
              </a:buClr>
            </a:pPr>
            <a:r>
              <a:rPr lang="zh-TW" altLang="en-US" b="1" dirty="0" smtClean="0">
                <a:latin typeface="標楷體" pitchFamily="65" charset="-120"/>
                <a:ea typeface="標楷體" pitchFamily="65" charset="-120"/>
              </a:rPr>
              <a:t>所有各門生物突然一起出現</a:t>
            </a:r>
          </a:p>
          <a:p>
            <a:pPr eaLnBrk="1" hangingPunct="1">
              <a:lnSpc>
                <a:spcPct val="120000"/>
              </a:lnSpc>
              <a:buClr>
                <a:srgbClr val="FFC000"/>
              </a:buClr>
            </a:pPr>
            <a:r>
              <a:rPr lang="zh-TW" altLang="en-US" b="1" dirty="0" smtClean="0">
                <a:latin typeface="標楷體" pitchFamily="65" charset="-120"/>
                <a:ea typeface="標楷體" pitchFamily="65" charset="-120"/>
              </a:rPr>
              <a:t>沒有作為祖先的類型</a:t>
            </a:r>
            <a:endParaRPr lang="en-US" altLang="zh-TW" b="1" dirty="0" smtClean="0">
              <a:latin typeface="標楷體" pitchFamily="65" charset="-120"/>
              <a:ea typeface="標楷體" pitchFamily="65" charset="-120"/>
            </a:endParaRPr>
          </a:p>
          <a:p>
            <a:pPr eaLnBrk="1" hangingPunct="1">
              <a:lnSpc>
                <a:spcPct val="120000"/>
              </a:lnSpc>
              <a:buClr>
                <a:srgbClr val="FFC000"/>
              </a:buClr>
            </a:pPr>
            <a:r>
              <a:rPr lang="zh-TW" altLang="en-US" b="1" dirty="0" smtClean="0">
                <a:latin typeface="標楷體" pitchFamily="65" charset="-120"/>
                <a:ea typeface="標楷體" pitchFamily="65" charset="-120"/>
              </a:rPr>
              <a:t>複雜到驚人</a:t>
            </a:r>
            <a:endParaRPr lang="en-US" altLang="zh-TW" b="1" dirty="0" smtClean="0">
              <a:latin typeface="標楷體" pitchFamily="65" charset="-120"/>
              <a:ea typeface="標楷體" pitchFamily="65" charset="-120"/>
            </a:endParaRPr>
          </a:p>
        </p:txBody>
      </p:sp>
      <p:sp>
        <p:nvSpPr>
          <p:cNvPr id="65541" name="Rectangle 4"/>
          <p:cNvSpPr>
            <a:spLocks noGrp="1" noChangeArrowheads="1"/>
          </p:cNvSpPr>
          <p:nvPr>
            <p:ph type="title"/>
          </p:nvPr>
        </p:nvSpPr>
        <p:spPr>
          <a:xfrm>
            <a:off x="2843213" y="549275"/>
            <a:ext cx="5400675" cy="977900"/>
          </a:xfrm>
        </p:spPr>
        <p:txBody>
          <a:bodyPr rIns="132080"/>
          <a:lstStyle/>
          <a:p>
            <a:pPr indent="0" eaLnBrk="1" hangingPunct="1"/>
            <a:r>
              <a:rPr lang="zh-TW" altLang="en-US" sz="3600" b="1" smtClean="0">
                <a:solidFill>
                  <a:srgbClr val="FFCC00"/>
                </a:solidFill>
                <a:latin typeface="標楷體" pitchFamily="65" charset="-120"/>
                <a:ea typeface="標楷體" pitchFamily="65" charset="-120"/>
              </a:rPr>
              <a:t>寒武紀的爆發</a:t>
            </a:r>
          </a:p>
        </p:txBody>
      </p:sp>
      <p:pic>
        <p:nvPicPr>
          <p:cNvPr id="2051" name="Picture 3" descr="C:\Users\DD\Documents\Ceviri BG\Presentations\konferans evrim ing en son\slayt resimler\kambriyen5t-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0000">
            <a:off x="7646988" y="3379788"/>
            <a:ext cx="1452562"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p:cTn id="7" dur="500" fill="hold"/>
                                        <p:tgtEl>
                                          <p:spTgt spid="65541"/>
                                        </p:tgtEl>
                                        <p:attrNameLst>
                                          <p:attrName>ppt_w</p:attrName>
                                        </p:attrNameLst>
                                      </p:cBhvr>
                                      <p:tavLst>
                                        <p:tav tm="0">
                                          <p:val>
                                            <p:fltVal val="0"/>
                                          </p:val>
                                        </p:tav>
                                        <p:tav tm="100000">
                                          <p:val>
                                            <p:strVal val="#ppt_w"/>
                                          </p:val>
                                        </p:tav>
                                      </p:tavLst>
                                    </p:anim>
                                    <p:anim calcmode="lin" valueType="num">
                                      <p:cBhvr>
                                        <p:cTn id="8" dur="500" fill="hold"/>
                                        <p:tgtEl>
                                          <p:spTgt spid="65541"/>
                                        </p:tgtEl>
                                        <p:attrNameLst>
                                          <p:attrName>ppt_h</p:attrName>
                                        </p:attrNameLst>
                                      </p:cBhvr>
                                      <p:tavLst>
                                        <p:tav tm="0">
                                          <p:val>
                                            <p:fltVal val="0"/>
                                          </p:val>
                                        </p:tav>
                                        <p:tav tm="100000">
                                          <p:val>
                                            <p:strVal val="#ppt_h"/>
                                          </p:val>
                                        </p:tav>
                                      </p:tavLst>
                                    </p:anim>
                                    <p:animEffect transition="in" filter="fade">
                                      <p:cBhvr>
                                        <p:cTn id="9" dur="500"/>
                                        <p:tgtEl>
                                          <p:spTgt spid="65541"/>
                                        </p:tgtEl>
                                      </p:cBhvr>
                                    </p:animEffect>
                                  </p:childTnLst>
                                </p:cTn>
                              </p:par>
                            </p:childTnLst>
                          </p:cTn>
                        </p:par>
                        <p:par>
                          <p:cTn id="10" fill="hold" nodeType="afterGroup">
                            <p:stCondLst>
                              <p:cond delay="500"/>
                            </p:stCondLst>
                            <p:childTnLst>
                              <p:par>
                                <p:cTn id="11" presetID="6" presetClass="entr" presetSubtype="32"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out)">
                                      <p:cBhvr>
                                        <p:cTn id="13" dur="2000"/>
                                        <p:tgtEl>
                                          <p:spTgt spid="2050"/>
                                        </p:tgtEl>
                                      </p:cBhvr>
                                    </p:animEffect>
                                  </p:childTnLst>
                                </p:cTn>
                              </p:par>
                              <p:par>
                                <p:cTn id="14" presetID="6" presetClass="entr" presetSubtype="32"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circle(out)">
                                      <p:cBhvr>
                                        <p:cTn id="16" dur="2000"/>
                                        <p:tgtEl>
                                          <p:spTgt spid="2051"/>
                                        </p:tgtEl>
                                      </p:cBhvr>
                                    </p:animEffect>
                                  </p:childTnLst>
                                </p:cTn>
                              </p:par>
                            </p:childTnLst>
                          </p:cTn>
                        </p:par>
                        <p:par>
                          <p:cTn id="17" fill="hold">
                            <p:stCondLst>
                              <p:cond delay="2500"/>
                            </p:stCondLst>
                            <p:childTnLst>
                              <p:par>
                                <p:cTn id="18" presetID="9" presetClass="entr" presetSubtype="0" fill="hold" grpId="0" nodeType="afterEffect">
                                  <p:stCondLst>
                                    <p:cond delay="0"/>
                                  </p:stCondLst>
                                  <p:childTnLst>
                                    <p:set>
                                      <p:cBhvr>
                                        <p:cTn id="19" dur="1" fill="hold">
                                          <p:stCondLst>
                                            <p:cond delay="0"/>
                                          </p:stCondLst>
                                        </p:cTn>
                                        <p:tgtEl>
                                          <p:spTgt spid="65538">
                                            <p:txEl>
                                              <p:pRg st="0" end="0"/>
                                            </p:txEl>
                                          </p:spTgt>
                                        </p:tgtEl>
                                        <p:attrNameLst>
                                          <p:attrName>style.visibility</p:attrName>
                                        </p:attrNameLst>
                                      </p:cBhvr>
                                      <p:to>
                                        <p:strVal val="visible"/>
                                      </p:to>
                                    </p:set>
                                    <p:animEffect transition="in" filter="dissolve">
                                      <p:cBhvr>
                                        <p:cTn id="20" dur="500"/>
                                        <p:tgtEl>
                                          <p:spTgt spid="6553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5538">
                                            <p:txEl>
                                              <p:pRg st="1" end="1"/>
                                            </p:txEl>
                                          </p:spTgt>
                                        </p:tgtEl>
                                        <p:attrNameLst>
                                          <p:attrName>style.visibility</p:attrName>
                                        </p:attrNameLst>
                                      </p:cBhvr>
                                      <p:to>
                                        <p:strVal val="visible"/>
                                      </p:to>
                                    </p:set>
                                    <p:animEffect transition="in" filter="dissolve">
                                      <p:cBhvr>
                                        <p:cTn id="25" dur="500"/>
                                        <p:tgtEl>
                                          <p:spTgt spid="6553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5538">
                                            <p:txEl>
                                              <p:pRg st="2" end="2"/>
                                            </p:txEl>
                                          </p:spTgt>
                                        </p:tgtEl>
                                        <p:attrNameLst>
                                          <p:attrName>style.visibility</p:attrName>
                                        </p:attrNameLst>
                                      </p:cBhvr>
                                      <p:to>
                                        <p:strVal val="visible"/>
                                      </p:to>
                                    </p:set>
                                    <p:animEffect transition="in" filter="dissolve">
                                      <p:cBhvr>
                                        <p:cTn id="30" dur="500"/>
                                        <p:tgtEl>
                                          <p:spTgt spid="655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P spid="655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4763"/>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357438"/>
            <a:ext cx="3668712" cy="27527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0342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813" y="1785938"/>
            <a:ext cx="3668712" cy="27527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4517" name="Rectangle 4"/>
          <p:cNvSpPr>
            <a:spLocks noGrp="1" noChangeArrowheads="1"/>
          </p:cNvSpPr>
          <p:nvPr>
            <p:ph type="body" idx="4294967295"/>
          </p:nvPr>
        </p:nvSpPr>
        <p:spPr>
          <a:xfrm>
            <a:off x="2268538" y="1052513"/>
            <a:ext cx="5889625" cy="928687"/>
          </a:xfrm>
        </p:spPr>
        <p:txBody>
          <a:bodyPr rIns="132080"/>
          <a:lstStyle/>
          <a:p>
            <a:pPr marL="139700" indent="-100013" algn="ctr" eaLnBrk="1" hangingPunct="1">
              <a:lnSpc>
                <a:spcPct val="90000"/>
              </a:lnSpc>
              <a:buFont typeface="Wingdings" pitchFamily="2" charset="2"/>
              <a:buNone/>
              <a:tabLst>
                <a:tab pos="228600" algn="l"/>
                <a:tab pos="952500" algn="l"/>
              </a:tabLst>
            </a:pPr>
            <a:r>
              <a:rPr lang="zh-TW" altLang="en-US" sz="3600" b="1" smtClean="0">
                <a:solidFill>
                  <a:srgbClr val="FFCC00"/>
                </a:solidFill>
                <a:ea typeface="標楷體" pitchFamily="65" charset="-120"/>
              </a:rPr>
              <a:t>進化論的預期與化石的證據</a:t>
            </a:r>
          </a:p>
        </p:txBody>
      </p:sp>
      <p:sp>
        <p:nvSpPr>
          <p:cNvPr id="63494" name="Text Box 6"/>
          <p:cNvSpPr txBox="1">
            <a:spLocks noChangeArrowheads="1"/>
          </p:cNvSpPr>
          <p:nvPr/>
        </p:nvSpPr>
        <p:spPr bwMode="auto">
          <a:xfrm>
            <a:off x="428625" y="5072063"/>
            <a:ext cx="403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spcBef>
                <a:spcPct val="50000"/>
              </a:spcBef>
            </a:pPr>
            <a:r>
              <a:rPr lang="zh-TW" altLang="en-US" sz="2400" b="1">
                <a:solidFill>
                  <a:srgbClr val="FFFFFF"/>
                </a:solidFill>
              </a:rPr>
              <a:t>各門的起源：達爾文的預期</a:t>
            </a:r>
          </a:p>
        </p:txBody>
      </p:sp>
      <p:sp>
        <p:nvSpPr>
          <p:cNvPr id="63495" name="Text Box 7"/>
          <p:cNvSpPr txBox="1">
            <a:spLocks noChangeArrowheads="1"/>
          </p:cNvSpPr>
          <p:nvPr/>
        </p:nvSpPr>
        <p:spPr bwMode="auto">
          <a:xfrm>
            <a:off x="4214813" y="4500563"/>
            <a:ext cx="3624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spcBef>
                <a:spcPct val="50000"/>
              </a:spcBef>
            </a:pPr>
            <a:r>
              <a:rPr lang="zh-TW" altLang="en-US" sz="2400" b="1">
                <a:solidFill>
                  <a:srgbClr val="FFFFFF"/>
                </a:solidFill>
              </a:rPr>
              <a:t>各門的起源：化石的證據</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517">
                                            <p:txEl>
                                              <p:pRg st="0" end="0"/>
                                            </p:txEl>
                                          </p:spTgt>
                                        </p:tgtEl>
                                        <p:attrNameLst>
                                          <p:attrName>style.visibility</p:attrName>
                                        </p:attrNameLst>
                                      </p:cBhvr>
                                      <p:to>
                                        <p:strVal val="visible"/>
                                      </p:to>
                                    </p:set>
                                    <p:anim calcmode="lin" valueType="num">
                                      <p:cBhvr>
                                        <p:cTn id="7" dur="1000" fill="hold"/>
                                        <p:tgtEl>
                                          <p:spTgt spid="6451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451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4517">
                                            <p:txEl>
                                              <p:pRg st="0" end="0"/>
                                            </p:txEl>
                                          </p:spTgt>
                                        </p:tgtEl>
                                      </p:cBhvr>
                                    </p:animEffect>
                                  </p:childTnLst>
                                </p:cTn>
                              </p:par>
                            </p:childTnLst>
                          </p:cTn>
                        </p:par>
                        <p:par>
                          <p:cTn id="10" fill="hold" nodeType="afterGroup">
                            <p:stCondLst>
                              <p:cond delay="1000"/>
                            </p:stCondLst>
                            <p:childTnLst>
                              <p:par>
                                <p:cTn id="11" presetID="811225120" presetClass="entr" presetSubtype="0" fill="hold" nodeType="afterEffect">
                                  <p:stCondLst>
                                    <p:cond delay="1000"/>
                                  </p:stCondLst>
                                  <p:childTnLst>
                                    <p:set>
                                      <p:cBhvr>
                                        <p:cTn id="12" dur="1" fill="hold">
                                          <p:stCondLst>
                                            <p:cond delay="499"/>
                                          </p:stCondLst>
                                        </p:cTn>
                                        <p:tgtEl>
                                          <p:spTgt spid="103426"/>
                                        </p:tgtEl>
                                        <p:attrNameLst>
                                          <p:attrName>style.visibility</p:attrName>
                                        </p:attrNameLst>
                                      </p:cBhvr>
                                      <p:to>
                                        <p:strVal val="visible"/>
                                      </p:to>
                                    </p:set>
                                  </p:childTnLst>
                                </p:cTn>
                              </p:par>
                              <p:par>
                                <p:cTn id="13" presetID="9" presetClass="entr" presetSubtype="0" fill="hold" grpId="0" nodeType="withEffect">
                                  <p:stCondLst>
                                    <p:cond delay="1000"/>
                                  </p:stCondLst>
                                  <p:childTnLst>
                                    <p:set>
                                      <p:cBhvr>
                                        <p:cTn id="14" dur="1" fill="hold">
                                          <p:stCondLst>
                                            <p:cond delay="0"/>
                                          </p:stCondLst>
                                        </p:cTn>
                                        <p:tgtEl>
                                          <p:spTgt spid="63494"/>
                                        </p:tgtEl>
                                        <p:attrNameLst>
                                          <p:attrName>style.visibility</p:attrName>
                                        </p:attrNameLst>
                                      </p:cBhvr>
                                      <p:to>
                                        <p:strVal val="visible"/>
                                      </p:to>
                                    </p:set>
                                    <p:animEffect transition="in" filter="dissolve">
                                      <p:cBhvr>
                                        <p:cTn id="15" dur="1000"/>
                                        <p:tgtEl>
                                          <p:spTgt spid="634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11225120" presetClass="entr" presetSubtype="0" fill="hold" nodeType="clickEffect">
                                  <p:stCondLst>
                                    <p:cond delay="0"/>
                                  </p:stCondLst>
                                  <p:childTnLst>
                                    <p:set>
                                      <p:cBhvr>
                                        <p:cTn id="19" dur="1" fill="hold">
                                          <p:stCondLst>
                                            <p:cond delay="499"/>
                                          </p:stCondLst>
                                        </p:cTn>
                                        <p:tgtEl>
                                          <p:spTgt spid="103427"/>
                                        </p:tgtEl>
                                        <p:attrNameLst>
                                          <p:attrName>style.visibility</p:attrName>
                                        </p:attrNameLst>
                                      </p:cBhvr>
                                      <p:to>
                                        <p:strVal val="visible"/>
                                      </p:to>
                                    </p:set>
                                  </p:childTnLst>
                                </p:cTn>
                              </p:par>
                              <p:par>
                                <p:cTn id="20" presetID="9" presetClass="entr" presetSubtype="0" fill="hold" grpId="0" nodeType="withEffect">
                                  <p:stCondLst>
                                    <p:cond delay="1000"/>
                                  </p:stCondLst>
                                  <p:childTnLst>
                                    <p:set>
                                      <p:cBhvr>
                                        <p:cTn id="21" dur="1" fill="hold">
                                          <p:stCondLst>
                                            <p:cond delay="0"/>
                                          </p:stCondLst>
                                        </p:cTn>
                                        <p:tgtEl>
                                          <p:spTgt spid="63495"/>
                                        </p:tgtEl>
                                        <p:attrNameLst>
                                          <p:attrName>style.visibility</p:attrName>
                                        </p:attrNameLst>
                                      </p:cBhvr>
                                      <p:to>
                                        <p:strVal val="visible"/>
                                      </p:to>
                                    </p:set>
                                    <p:animEffect transition="in" filter="dissolve">
                                      <p:cBhvr>
                                        <p:cTn id="22" dur="10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build="p"/>
      <p:bldP spid="63494" grpId="0"/>
      <p:bldP spid="6349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DD\Documents\Ceviri BG\Presentations\konferans evrim ing en son\slayt resimler\KAMBRIYE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000" flipH="1">
            <a:off x="-9525" y="790575"/>
            <a:ext cx="8434388"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p:cNvSpPr>
            <a:spLocks noGrp="1"/>
          </p:cNvSpPr>
          <p:nvPr>
            <p:ph idx="1"/>
          </p:nvPr>
        </p:nvSpPr>
        <p:spPr>
          <a:xfrm>
            <a:off x="3048000" y="838200"/>
            <a:ext cx="4648200" cy="1676400"/>
          </a:xfrm>
        </p:spPr>
        <p:txBody>
          <a:bodyPr/>
          <a:lstStyle/>
          <a:p>
            <a:pPr marL="39688" indent="0">
              <a:buFont typeface="Wingdings" pitchFamily="2" charset="2"/>
              <a:buNone/>
            </a:pPr>
            <a:r>
              <a:rPr lang="zh-TW" altLang="en-US" smtClean="0">
                <a:solidFill>
                  <a:srgbClr val="FFC000"/>
                </a:solidFill>
                <a:latin typeface="標楷體" pitchFamily="65" charset="-120"/>
                <a:ea typeface="標楷體" pitchFamily="65" charset="-120"/>
              </a:rPr>
              <a:t>在寒武紀突然出現50門的生物，有35門至今仍然存活。</a:t>
            </a:r>
            <a:r>
              <a:rPr lang="zh-TW" altLang="en-US" smtClean="0">
                <a:solidFill>
                  <a:srgbClr val="FFC000"/>
                </a:solidFill>
              </a:rPr>
              <a:t> </a:t>
            </a:r>
            <a:endParaRPr lang="zh-TW" altLang="en-US" smtClean="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wipe(up)">
                                      <p:cBhvr>
                                        <p:cTn id="7" dur="2000"/>
                                        <p:tgtEl>
                                          <p:spTgt spid="66563">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1"/>
          <p:cNvPicPr>
            <a:picLocks noChangeArrowheads="1"/>
          </p:cNvPicPr>
          <p:nvPr/>
        </p:nvPicPr>
        <p:blipFill>
          <a:blip r:embed="rId4">
            <a:extLst>
              <a:ext uri="{28A0092B-C50C-407E-A947-70E740481C1C}">
                <a14:useLocalDpi xmlns:a14="http://schemas.microsoft.com/office/drawing/2010/main" val="0"/>
              </a:ext>
            </a:extLst>
          </a:blip>
          <a:srcRect l="11850" r="14839"/>
          <a:stretch>
            <a:fillRect/>
          </a:stretch>
        </p:blipFill>
        <p:spPr bwMode="auto">
          <a:xfrm>
            <a:off x="34925" y="44450"/>
            <a:ext cx="1830388" cy="1871663"/>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p:cNvSpPr>
            <a:spLocks/>
          </p:cNvSpPr>
          <p:nvPr/>
        </p:nvSpPr>
        <p:spPr bwMode="auto">
          <a:xfrm>
            <a:off x="1403350" y="2138363"/>
            <a:ext cx="6630988"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lnSpc>
                <a:spcPct val="125000"/>
              </a:lnSpc>
            </a:pPr>
            <a:r>
              <a:rPr lang="zh-TW" altLang="en-US" sz="3200" b="1" dirty="0">
                <a:solidFill>
                  <a:srgbClr val="FFFFFF"/>
                </a:solidFill>
                <a:latin typeface="標楷體" pitchFamily="65" charset="-120"/>
              </a:rPr>
              <a:t>「在寒武紀地層的岩石中，約有6億年歷史，是我們發現大多數的無脊椎動物中最古老的</a:t>
            </a:r>
            <a:r>
              <a:rPr lang="zh-TW" altLang="en-US" sz="3200" b="1" dirty="0">
                <a:solidFill>
                  <a:srgbClr val="FFFFFF"/>
                </a:solidFill>
              </a:rPr>
              <a:t>…</a:t>
            </a:r>
            <a:r>
              <a:rPr lang="zh-TW" altLang="en-US" sz="3200" b="1" dirty="0">
                <a:solidFill>
                  <a:srgbClr val="FFFFFF"/>
                </a:solidFill>
                <a:latin typeface="標楷體" pitchFamily="65" charset="-120"/>
              </a:rPr>
              <a:t>它們好像被安插在這裡，全無進化的歷史紀錄。 」</a:t>
            </a:r>
          </a:p>
        </p:txBody>
      </p:sp>
      <p:sp>
        <p:nvSpPr>
          <p:cNvPr id="6" name="Rectangle 3"/>
          <p:cNvSpPr>
            <a:spLocks/>
          </p:cNvSpPr>
          <p:nvPr/>
        </p:nvSpPr>
        <p:spPr bwMode="auto">
          <a:xfrm>
            <a:off x="2625725" y="1125538"/>
            <a:ext cx="52593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4000" b="1" u="sng">
                <a:solidFill>
                  <a:srgbClr val="FFCC00"/>
                </a:solidFill>
                <a:latin typeface="標楷體" pitchFamily="65" charset="-120"/>
              </a:rPr>
              <a:t>杜金斯</a:t>
            </a:r>
            <a:r>
              <a:rPr lang="zh-TW" altLang="en-US" sz="3000" b="1">
                <a:solidFill>
                  <a:srgbClr val="FFCC00"/>
                </a:solidFill>
                <a:latin typeface="標楷體" pitchFamily="65" charset="-120"/>
              </a:rPr>
              <a:t> (</a:t>
            </a:r>
            <a:r>
              <a:rPr lang="en-US" altLang="zh-TW" sz="3000" b="1">
                <a:solidFill>
                  <a:srgbClr val="FFCC00"/>
                </a:solidFill>
                <a:latin typeface="Times New Roman" pitchFamily="18" charset="0"/>
                <a:ea typeface="ヒラギノ角ゴ ProN W3"/>
                <a:cs typeface="Times New Roman" pitchFamily="18" charset="0"/>
              </a:rPr>
              <a:t>Richard Dawkins</a:t>
            </a:r>
            <a:r>
              <a:rPr lang="en-US" altLang="zh-TW" sz="3000" b="1">
                <a:solidFill>
                  <a:srgbClr val="FFCC00"/>
                </a:solidFill>
                <a:ea typeface="ヒラギノ角ゴ ProN W3"/>
                <a:cs typeface="Arial" pitchFamily="34" charset="0"/>
              </a:rPr>
              <a:t>):</a:t>
            </a:r>
          </a:p>
        </p:txBody>
      </p:sp>
      <p:sp>
        <p:nvSpPr>
          <p:cNvPr id="7" name="Rectangle 3"/>
          <p:cNvSpPr>
            <a:spLocks/>
          </p:cNvSpPr>
          <p:nvPr/>
        </p:nvSpPr>
        <p:spPr bwMode="auto">
          <a:xfrm>
            <a:off x="1403350" y="4937125"/>
            <a:ext cx="57610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Richard Dawkins, The Blind Watchmaker, London: W. W. Norton 1986, p. 229.</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0" presetClass="entr" presetSubtype="0" fill="hold" grpId="0" nodeType="afterEffect">
                                  <p:stCondLst>
                                    <p:cond delay="500"/>
                                  </p:stCondLst>
                                  <p:childTnLst>
                                    <p:set>
                                      <p:cBhvr>
                                        <p:cTn id="12" dur="1" fill="hold">
                                          <p:stCondLst>
                                            <p:cond delay="499"/>
                                          </p:stCondLst>
                                        </p:cTn>
                                        <p:tgtEl>
                                          <p:spTgt spid="2"/>
                                        </p:tgtEl>
                                        <p:attrNameLst>
                                          <p:attrName>style.visibility</p:attrName>
                                        </p:attrNameLst>
                                      </p:cBhvr>
                                      <p:to>
                                        <p:strVal val="visible"/>
                                      </p:to>
                                    </p:set>
                                  </p:childTnLst>
                                </p:cTn>
                              </p:par>
                            </p:childTnLst>
                          </p:cTn>
                        </p:par>
                        <p:par>
                          <p:cTn id="13" fill="hold" nodeType="afterGroup">
                            <p:stCondLst>
                              <p:cond delay="1500"/>
                            </p:stCondLst>
                            <p:childTnLst>
                              <p:par>
                                <p:cTn id="14" presetID="0" presetClass="entr" presetSubtype="0" fill="hold" grpId="0" nodeType="afterEffect">
                                  <p:stCondLst>
                                    <p:cond delay="100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autoUpdateAnimBg="0"/>
      <p:bldP spid="7"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p:cNvSpPr>
          <p:nvPr/>
        </p:nvSpPr>
        <p:spPr bwMode="auto">
          <a:xfrm>
            <a:off x="1547813" y="1989138"/>
            <a:ext cx="6840537" cy="2749550"/>
          </a:xfrm>
          <a:prstGeom prst="rect">
            <a:avLst/>
          </a:prstGeom>
          <a:noFill/>
          <a:ln w="12700" cap="flat">
            <a:noFill/>
            <a:miter lim="800000"/>
            <a:headEnd type="none" w="med" len="med"/>
            <a:tailEnd type="none" w="med" len="med"/>
          </a:ln>
        </p:spPr>
        <p:txBody>
          <a:bodyPr lIns="0" tIns="0" rIns="40639" bIns="0" anchor="ctr"/>
          <a:lstStyle/>
          <a:p>
            <a:pPr marL="39688" eaLnBrk="1" hangingPunct="1">
              <a:lnSpc>
                <a:spcPct val="125000"/>
              </a:lnSpc>
              <a:defRPr/>
            </a:pPr>
            <a:r>
              <a:rPr lang="zh-TW" altLang="en-US" sz="3200" b="1" dirty="0">
                <a:solidFill>
                  <a:srgbClr val="FFFFFF"/>
                </a:solidFill>
                <a:effectLst>
                  <a:outerShdw blurRad="38100" dist="38100" dir="2700000" algn="tl">
                    <a:srgbClr val="808080"/>
                  </a:outerShdw>
                </a:effectLst>
                <a:latin typeface="標楷體" pitchFamily="65" charset="-120"/>
              </a:rPr>
              <a:t>「化石紀錄為達爾文帶來悲傷多於快樂，沒有甚麼比得上寒武紀大爆發令他更難過。這段期間裡，差不多所有複雜的有機設計都同時出現。</a:t>
            </a:r>
            <a:r>
              <a:rPr lang="zh-TW" altLang="en-US" sz="3200" b="1" dirty="0">
                <a:solidFill>
                  <a:srgbClr val="FFFFFF"/>
                </a:solidFill>
                <a:effectLst>
                  <a:outerShdw blurRad="38100" dist="38100" dir="2700000" algn="tl">
                    <a:srgbClr val="808080"/>
                  </a:outerShdw>
                </a:effectLst>
                <a:latin typeface="Arial"/>
              </a:rPr>
              <a:t>…… 」</a:t>
            </a:r>
            <a:endParaRPr lang="en-US" altLang="zh-TW" sz="3200" b="1" dirty="0">
              <a:solidFill>
                <a:srgbClr val="FFFFFF"/>
              </a:solidFill>
              <a:effectLst>
                <a:outerShdw blurRad="38100" dist="38100" dir="2700000" algn="tl">
                  <a:srgbClr val="808080"/>
                </a:outerShdw>
              </a:effectLst>
              <a:latin typeface="標楷體" pitchFamily="65" charset="-120"/>
            </a:endParaRPr>
          </a:p>
        </p:txBody>
      </p:sp>
      <p:sp>
        <p:nvSpPr>
          <p:cNvPr id="9" name="Rectangle 2"/>
          <p:cNvSpPr>
            <a:spLocks/>
          </p:cNvSpPr>
          <p:nvPr/>
        </p:nvSpPr>
        <p:spPr bwMode="auto">
          <a:xfrm>
            <a:off x="1619250" y="4868863"/>
            <a:ext cx="5321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Stephen J Gould, The Panda's Thumb, 1980, pp. 238-239</a:t>
            </a:r>
          </a:p>
        </p:txBody>
      </p:sp>
      <p:sp>
        <p:nvSpPr>
          <p:cNvPr id="10" name="Rectangle 3"/>
          <p:cNvSpPr>
            <a:spLocks/>
          </p:cNvSpPr>
          <p:nvPr/>
        </p:nvSpPr>
        <p:spPr bwMode="auto">
          <a:xfrm>
            <a:off x="1882775" y="1125538"/>
            <a:ext cx="58578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4000" b="1" u="sng" dirty="0">
                <a:solidFill>
                  <a:srgbClr val="FFCC00"/>
                </a:solidFill>
                <a:latin typeface="Times New Roman" pitchFamily="18" charset="0"/>
                <a:cs typeface="Times New Roman" pitchFamily="18" charset="0"/>
              </a:rPr>
              <a:t>古爾德</a:t>
            </a:r>
            <a:r>
              <a:rPr lang="zh-TW" altLang="en-US" sz="3600" b="1" dirty="0">
                <a:solidFill>
                  <a:srgbClr val="FFCC00"/>
                </a:solidFill>
                <a:latin typeface="Times New Roman" pitchFamily="18" charset="0"/>
                <a:cs typeface="Times New Roman" pitchFamily="18" charset="0"/>
              </a:rPr>
              <a:t> </a:t>
            </a:r>
            <a:r>
              <a:rPr lang="en-US" altLang="zh-TW" sz="3600" b="1" dirty="0">
                <a:solidFill>
                  <a:srgbClr val="FFCC00"/>
                </a:solidFill>
                <a:latin typeface="Times New Roman" pitchFamily="18" charset="0"/>
                <a:cs typeface="Times New Roman" pitchFamily="18" charset="0"/>
              </a:rPr>
              <a:t>(</a:t>
            </a:r>
            <a:r>
              <a:rPr lang="en-US" altLang="zh-TW" sz="2800" b="1" dirty="0">
                <a:solidFill>
                  <a:srgbClr val="FFCC00"/>
                </a:solidFill>
                <a:latin typeface="Times New Roman" pitchFamily="18" charset="0"/>
                <a:cs typeface="Times New Roman" pitchFamily="18" charset="0"/>
              </a:rPr>
              <a:t>Stephen Jay Gould)</a:t>
            </a:r>
            <a:r>
              <a:rPr lang="en-US" altLang="zh-TW" sz="3200" b="1" dirty="0">
                <a:solidFill>
                  <a:srgbClr val="FFCC00"/>
                </a:solidFill>
                <a:latin typeface="Times New Roman" pitchFamily="18" charset="0"/>
                <a:cs typeface="Times New Roman" pitchFamily="18" charset="0"/>
              </a:rPr>
              <a:t>:</a:t>
            </a:r>
          </a:p>
        </p:txBody>
      </p:sp>
      <p:pic>
        <p:nvPicPr>
          <p:cNvPr id="7"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28575"/>
            <a:ext cx="1450975" cy="204787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10"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nodeType="afterGroup">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p:cNvSpPr>
          <p:nvPr/>
        </p:nvSpPr>
        <p:spPr bwMode="auto">
          <a:xfrm>
            <a:off x="827088" y="2205038"/>
            <a:ext cx="7561262"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439738" indent="-400050" eaLnBrk="1" hangingPunct="1">
              <a:spcBef>
                <a:spcPts val="700"/>
              </a:spcBef>
            </a:pPr>
            <a:r>
              <a:rPr lang="zh-CN" altLang="en-US" sz="4000" b="1">
                <a:solidFill>
                  <a:srgbClr val="FFCC00"/>
                </a:solidFill>
              </a:rPr>
              <a:t>「他是天地的創造者，當他判決一件事的時候，他只對那件事說聲</a:t>
            </a:r>
            <a:r>
              <a:rPr lang="en-US" altLang="zh-CN" sz="4000" b="1">
                <a:solidFill>
                  <a:srgbClr val="FFCC00"/>
                </a:solidFill>
              </a:rPr>
              <a:t>『</a:t>
            </a:r>
            <a:r>
              <a:rPr lang="zh-CN" altLang="en-US" sz="4000" b="1">
                <a:solidFill>
                  <a:srgbClr val="FFCC00"/>
                </a:solidFill>
              </a:rPr>
              <a:t>有</a:t>
            </a:r>
            <a:r>
              <a:rPr lang="en-US" altLang="zh-CN" sz="4000" b="1">
                <a:solidFill>
                  <a:srgbClr val="FFCC00"/>
                </a:solidFill>
              </a:rPr>
              <a:t>』</a:t>
            </a:r>
            <a:r>
              <a:rPr lang="zh-CN" altLang="en-US" sz="4000" b="1">
                <a:solidFill>
                  <a:srgbClr val="FFCC00"/>
                </a:solidFill>
              </a:rPr>
              <a:t>，它就有了。</a:t>
            </a:r>
            <a:r>
              <a:rPr lang="zh-CN" altLang="en-US"/>
              <a:t> </a:t>
            </a:r>
            <a:r>
              <a:rPr lang="zh-CN" altLang="en-US">
                <a:solidFill>
                  <a:srgbClr val="FFCC00"/>
                </a:solidFill>
              </a:rPr>
              <a:t>」</a:t>
            </a:r>
            <a:endParaRPr lang="en-US" altLang="zh-TW" sz="2800" b="1">
              <a:solidFill>
                <a:srgbClr val="FFCC00"/>
              </a:solidFill>
              <a:ea typeface="ヒラギノ角ゴ ProN W3"/>
              <a:cs typeface="Arial" pitchFamily="34" charset="0"/>
            </a:endParaRPr>
          </a:p>
        </p:txBody>
      </p:sp>
      <p:sp>
        <p:nvSpPr>
          <p:cNvPr id="68612" name="Text Box 4"/>
          <p:cNvSpPr txBox="1">
            <a:spLocks noChangeArrowheads="1"/>
          </p:cNvSpPr>
          <p:nvPr/>
        </p:nvSpPr>
        <p:spPr bwMode="auto">
          <a:xfrm>
            <a:off x="3635375" y="4292600"/>
            <a:ext cx="38893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r">
              <a:spcBef>
                <a:spcPct val="50000"/>
              </a:spcBef>
            </a:pPr>
            <a:r>
              <a:rPr lang="en-US" altLang="zh-TW" sz="3200" b="1">
                <a:solidFill>
                  <a:srgbClr val="FFCC00"/>
                </a:solidFill>
                <a:latin typeface="標楷體" pitchFamily="65" charset="-120"/>
              </a:rPr>
              <a:t>(</a:t>
            </a:r>
            <a:r>
              <a:rPr lang="zh-TW" altLang="en-US" sz="3200" b="1">
                <a:solidFill>
                  <a:srgbClr val="FFCC00"/>
                </a:solidFill>
                <a:latin typeface="標楷體" pitchFamily="65" charset="-120"/>
              </a:rPr>
              <a:t>古蘭經</a:t>
            </a:r>
            <a:r>
              <a:rPr lang="zh-TW" altLang="en-US" sz="3200" b="1">
                <a:solidFill>
                  <a:srgbClr val="FFCC00"/>
                </a:solidFill>
                <a:latin typeface="Times New Roman" pitchFamily="18" charset="0"/>
                <a:cs typeface="Times New Roman" pitchFamily="18" charset="0"/>
              </a:rPr>
              <a:t> </a:t>
            </a:r>
            <a:r>
              <a:rPr lang="en-US" altLang="zh-TW" sz="3200" b="1">
                <a:solidFill>
                  <a:srgbClr val="FFCC00"/>
                </a:solidFill>
                <a:latin typeface="Times New Roman" pitchFamily="18" charset="0"/>
                <a:cs typeface="Times New Roman" pitchFamily="18" charset="0"/>
              </a:rPr>
              <a:t>2:117</a:t>
            </a:r>
            <a:r>
              <a:rPr lang="en-US" altLang="zh-TW" sz="3200" b="1">
                <a:solidFill>
                  <a:srgbClr val="FFCC00"/>
                </a:solidFill>
                <a:latin typeface="標楷體" pitchFamily="65" charset="-120"/>
              </a:rPr>
              <a:t>)</a:t>
            </a:r>
            <a:endParaRPr lang="zh-CN" altLang="en-US" sz="3200" b="1">
              <a:solidFill>
                <a:srgbClr val="FFCC00"/>
              </a:solidFill>
              <a:latin typeface="標楷體" pitchFamily="65" charset="-120"/>
            </a:endParaRPr>
          </a:p>
        </p:txBody>
      </p:sp>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822450"/>
            <a:ext cx="606425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1"/>
          <p:cNvSpPr>
            <a:spLocks noGrp="1" noChangeArrowheads="1"/>
          </p:cNvSpPr>
          <p:nvPr>
            <p:ph type="title" idx="4294967295"/>
          </p:nvPr>
        </p:nvSpPr>
        <p:spPr>
          <a:xfrm>
            <a:off x="3924300" y="549275"/>
            <a:ext cx="2951163" cy="1295400"/>
          </a:xfrm>
          <a:solidFill>
            <a:srgbClr val="FFFFFF"/>
          </a:solidFill>
          <a:ln>
            <a:solidFill>
              <a:srgbClr val="000000"/>
            </a:solidFill>
            <a:miter lim="800000"/>
            <a:headEnd/>
            <a:tailEnd/>
          </a:ln>
        </p:spPr>
        <p:txBody>
          <a:bodyPr rIns="41275"/>
          <a:lstStyle/>
          <a:p>
            <a:pPr marL="41275" indent="0" eaLnBrk="1" hangingPunct="1"/>
            <a:r>
              <a:rPr lang="zh-TW" altLang="en-US" b="1" smtClean="0">
                <a:solidFill>
                  <a:srgbClr val="FFFFFF"/>
                </a:solidFill>
                <a:latin typeface="Tahoma" pitchFamily="34" charset="0"/>
                <a:cs typeface="Tahoma" pitchFamily="34" charset="0"/>
                <a:sym typeface="Tahoma" pitchFamily="34" charset="0"/>
              </a:rPr>
              <a:t>  </a:t>
            </a:r>
            <a:endParaRPr lang="zh-TW" altLang="en-US" b="1" smtClean="0">
              <a:solidFill>
                <a:srgbClr val="FFFFFF"/>
              </a:solidFill>
              <a:latin typeface="Tahoma" pitchFamily="34" charset="0"/>
              <a:ea typeface="ヒラギノ角ゴ ProN W6"/>
              <a:cs typeface="ヒラギノ角ゴ ProN W6"/>
              <a:sym typeface="Tahoma" pitchFamily="34" charset="0"/>
            </a:endParaRPr>
          </a:p>
        </p:txBody>
      </p:sp>
      <p:sp>
        <p:nvSpPr>
          <p:cNvPr id="66563" name="Line 3"/>
          <p:cNvSpPr>
            <a:spLocks noChangeShapeType="1"/>
          </p:cNvSpPr>
          <p:nvPr/>
        </p:nvSpPr>
        <p:spPr bwMode="auto">
          <a:xfrm rot="10800000" flipH="1">
            <a:off x="5653088" y="1246188"/>
            <a:ext cx="647700" cy="1368425"/>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sp>
        <p:nvSpPr>
          <p:cNvPr id="66564" name="Line 4"/>
          <p:cNvSpPr>
            <a:spLocks noChangeShapeType="1"/>
          </p:cNvSpPr>
          <p:nvPr/>
        </p:nvSpPr>
        <p:spPr bwMode="auto">
          <a:xfrm rot="10800000" flipH="1">
            <a:off x="5653088" y="1535113"/>
            <a:ext cx="647700" cy="1079500"/>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pic>
        <p:nvPicPr>
          <p:cNvPr id="6656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1295400"/>
            <a:ext cx="1582737" cy="1247775"/>
          </a:xfrm>
          <a:prstGeom prst="rect">
            <a:avLst/>
          </a:prstGeom>
          <a:noFill/>
          <a:ln w="635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6567" name="Rectangle 7"/>
          <p:cNvSpPr>
            <a:spLocks/>
          </p:cNvSpPr>
          <p:nvPr/>
        </p:nvSpPr>
        <p:spPr bwMode="auto">
          <a:xfrm>
            <a:off x="3348038" y="620713"/>
            <a:ext cx="40322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r>
              <a:rPr lang="zh-TW" altLang="en-US" sz="4400" b="1">
                <a:solidFill>
                  <a:srgbClr val="FF9900"/>
                </a:solidFill>
              </a:rPr>
              <a:t>三葉蟲化石</a:t>
            </a:r>
            <a:endParaRPr lang="en-US" altLang="zh-TW" sz="4400" b="1">
              <a:solidFill>
                <a:srgbClr val="FF9900"/>
              </a:solidFill>
            </a:endParaRPr>
          </a:p>
          <a:p>
            <a:pPr marL="39688" algn="ctr" eaLnBrk="1" hangingPunct="1"/>
            <a:r>
              <a:rPr lang="en-US" altLang="zh-TW" sz="3200" b="1">
                <a:solidFill>
                  <a:srgbClr val="FF9900"/>
                </a:solidFill>
              </a:rPr>
              <a:t>Trilobite</a:t>
            </a:r>
            <a:endParaRPr lang="zh-TW" altLang="en-US" sz="3200" b="1">
              <a:solidFill>
                <a:srgbClr val="FF9900"/>
              </a:solidFill>
            </a:endParaRPr>
          </a:p>
        </p:txBody>
      </p:sp>
      <p:sp>
        <p:nvSpPr>
          <p:cNvPr id="66568" name="Rectangle 8"/>
          <p:cNvSpPr>
            <a:spLocks/>
          </p:cNvSpPr>
          <p:nvPr/>
        </p:nvSpPr>
        <p:spPr bwMode="auto">
          <a:xfrm>
            <a:off x="1116013" y="6092825"/>
            <a:ext cx="4968875" cy="504825"/>
          </a:xfrm>
          <a:prstGeom prst="rect">
            <a:avLst/>
          </a:prstGeom>
          <a:noFill/>
          <a:ln>
            <a:noFill/>
          </a:ln>
          <a:extLst/>
        </p:spPr>
        <p:txBody>
          <a:bodyPr lIns="0" tIns="0" rIns="40639" bIns="0"/>
          <a:lstStyle/>
          <a:p>
            <a:pPr marL="39688" algn="ctr" eaLnBrk="1" hangingPunct="1">
              <a:spcBef>
                <a:spcPts val="700"/>
              </a:spcBef>
              <a:defRPr/>
            </a:pPr>
            <a:r>
              <a:rPr lang="zh-TW" altLang="en-US" sz="3200" b="1" dirty="0">
                <a:solidFill>
                  <a:schemeClr val="tx2"/>
                </a:solidFill>
                <a:effectLst>
                  <a:outerShdw blurRad="38100" dist="38100" dir="2700000" algn="tl">
                    <a:srgbClr val="FFFFFF"/>
                  </a:outerShdw>
                </a:effectLst>
                <a:latin typeface="標楷體" pitchFamily="65" charset="-120"/>
              </a:rPr>
              <a:t>5億2千萬年前的完美的眼睛</a:t>
            </a:r>
            <a:endParaRPr lang="en-US" altLang="zh-TW" sz="3200" b="1" dirty="0">
              <a:solidFill>
                <a:schemeClr val="tx2"/>
              </a:solidFill>
              <a:effectLst>
                <a:outerShdw blurRad="38100" dist="38100" dir="2700000" algn="tl">
                  <a:srgbClr val="FFFFFF"/>
                </a:outerShdw>
              </a:effectLst>
              <a:latin typeface="標楷體" pitchFamily="65" charset="-12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dissolve">
                                      <p:cBhvr>
                                        <p:cTn id="7" dur="500"/>
                                        <p:tgtEl>
                                          <p:spTgt spid="696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6567"/>
                                        </p:tgtEl>
                                        <p:attrNameLst>
                                          <p:attrName>style.visibility</p:attrName>
                                        </p:attrNameLst>
                                      </p:cBhvr>
                                      <p:to>
                                        <p:strVal val="visible"/>
                                      </p:to>
                                    </p:set>
                                    <p:animEffect transition="in" filter="dissolve">
                                      <p:cBhvr>
                                        <p:cTn id="10" dur="500"/>
                                        <p:tgtEl>
                                          <p:spTgt spid="66567"/>
                                        </p:tgtEl>
                                      </p:cBhvr>
                                    </p:animEffect>
                                  </p:childTnLst>
                                </p:cTn>
                              </p:par>
                            </p:childTnLst>
                          </p:cTn>
                        </p:par>
                        <p:par>
                          <p:cTn id="11" fill="hold" nodeType="afterGroup">
                            <p:stCondLst>
                              <p:cond delay="500"/>
                            </p:stCondLst>
                            <p:childTnLst>
                              <p:par>
                                <p:cTn id="12" presetID="1" presetClass="entr" presetSubtype="0" fill="hold" nodeType="afterEffect">
                                  <p:stCondLst>
                                    <p:cond delay="1000"/>
                                  </p:stCondLst>
                                  <p:childTnLst>
                                    <p:set>
                                      <p:cBhvr>
                                        <p:cTn id="13" dur="1" fill="hold">
                                          <p:stCondLst>
                                            <p:cond delay="499"/>
                                          </p:stCondLst>
                                        </p:cTn>
                                        <p:tgtEl>
                                          <p:spTgt spid="66562"/>
                                        </p:tgtEl>
                                        <p:attrNameLst>
                                          <p:attrName>style.visibility</p:attrName>
                                        </p:attrNameLst>
                                      </p:cBhvr>
                                      <p:to>
                                        <p:strVal val="visible"/>
                                      </p:to>
                                    </p:set>
                                  </p:childTnLst>
                                </p:cTn>
                              </p:par>
                            </p:childTnLst>
                          </p:cTn>
                        </p:par>
                        <p:par>
                          <p:cTn id="14" fill="hold" nodeType="afterGroup">
                            <p:stCondLst>
                              <p:cond delay="2000"/>
                            </p:stCondLst>
                            <p:childTnLst>
                              <p:par>
                                <p:cTn id="15" presetID="1" presetClass="entr" presetSubtype="0" fill="hold" grpId="0" nodeType="afterEffect">
                                  <p:stCondLst>
                                    <p:cond delay="0"/>
                                  </p:stCondLst>
                                  <p:iterate type="lt">
                                    <p:tmAbs val="75"/>
                                  </p:iterate>
                                  <p:childTnLst>
                                    <p:set>
                                      <p:cBhvr>
                                        <p:cTn id="16" dur="1" fill="hold">
                                          <p:stCondLst>
                                            <p:cond delay="74"/>
                                          </p:stCondLst>
                                        </p:cTn>
                                        <p:tgtEl>
                                          <p:spTgt spid="66568"/>
                                        </p:tgtEl>
                                        <p:attrNameLst>
                                          <p:attrName>style.visibility</p:attrName>
                                        </p:attrNameLst>
                                      </p:cBhvr>
                                      <p:to>
                                        <p:strVal val="visible"/>
                                      </p:to>
                                    </p:set>
                                  </p:childTnLst>
                                </p:cTn>
                              </p:par>
                              <p:par>
                                <p:cTn id="17" presetID="22" presetClass="entr" presetSubtype="4" fill="hold" grpId="0" nodeType="withEffect">
                                  <p:stCondLst>
                                    <p:cond delay="500"/>
                                  </p:stCondLst>
                                  <p:childTnLst>
                                    <p:set>
                                      <p:cBhvr>
                                        <p:cTn id="18" dur="1" fill="hold">
                                          <p:stCondLst>
                                            <p:cond delay="0"/>
                                          </p:stCondLst>
                                        </p:cTn>
                                        <p:tgtEl>
                                          <p:spTgt spid="66563"/>
                                        </p:tgtEl>
                                        <p:attrNameLst>
                                          <p:attrName>style.visibility</p:attrName>
                                        </p:attrNameLst>
                                      </p:cBhvr>
                                      <p:to>
                                        <p:strVal val="visible"/>
                                      </p:to>
                                    </p:set>
                                    <p:animEffect transition="in" filter="wipe(down)">
                                      <p:cBhvr>
                                        <p:cTn id="19" dur="1000"/>
                                        <p:tgtEl>
                                          <p:spTgt spid="66563"/>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66564"/>
                                        </p:tgtEl>
                                        <p:attrNameLst>
                                          <p:attrName>style.visibility</p:attrName>
                                        </p:attrNameLst>
                                      </p:cBhvr>
                                      <p:to>
                                        <p:strVal val="visible"/>
                                      </p:to>
                                    </p:set>
                                    <p:animEffect transition="in" filter="wipe(down)">
                                      <p:cBhvr>
                                        <p:cTn id="22" dur="1000"/>
                                        <p:tgtEl>
                                          <p:spTgt spid="66564"/>
                                        </p:tgtEl>
                                      </p:cBhvr>
                                    </p:animEffect>
                                  </p:childTnLst>
                                </p:cTn>
                              </p:par>
                            </p:childTnLst>
                          </p:cTn>
                        </p:par>
                        <p:par>
                          <p:cTn id="23" fill="hold" nodeType="afterGroup">
                            <p:stCondLst>
                              <p:cond delay="3500"/>
                            </p:stCondLst>
                            <p:childTnLst>
                              <p:par>
                                <p:cTn id="24" presetID="22" presetClass="entr" presetSubtype="8" fill="hold" nodeType="afterEffect">
                                  <p:stCondLst>
                                    <p:cond delay="0"/>
                                  </p:stCondLst>
                                  <p:childTnLst>
                                    <p:set>
                                      <p:cBhvr>
                                        <p:cTn id="25" dur="1" fill="hold">
                                          <p:stCondLst>
                                            <p:cond delay="0"/>
                                          </p:stCondLst>
                                        </p:cTn>
                                        <p:tgtEl>
                                          <p:spTgt spid="66566"/>
                                        </p:tgtEl>
                                        <p:attrNameLst>
                                          <p:attrName>style.visibility</p:attrName>
                                        </p:attrNameLst>
                                      </p:cBhvr>
                                      <p:to>
                                        <p:strVal val="visible"/>
                                      </p:to>
                                    </p:set>
                                    <p:animEffect transition="in" filter="wipe(left)">
                                      <p:cBhvr>
                                        <p:cTn id="26" dur="1000"/>
                                        <p:tgtEl>
                                          <p:spTgt spid="66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6563" grpId="0" animBg="1"/>
      <p:bldP spid="66564" grpId="0" animBg="1"/>
      <p:bldP spid="66567" grpId="0"/>
      <p:bldP spid="6656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1"/>
          <p:cNvPicPr>
            <a:picLocks noChangeArrowheads="1"/>
          </p:cNvPicPr>
          <p:nvPr/>
        </p:nvPicPr>
        <p:blipFill>
          <a:blip r:embed="rId4">
            <a:extLst>
              <a:ext uri="{28A0092B-C50C-407E-A947-70E740481C1C}">
                <a14:useLocalDpi xmlns:a14="http://schemas.microsoft.com/office/drawing/2010/main" val="0"/>
              </a:ext>
            </a:extLst>
          </a:blip>
          <a:srcRect l="10555" t="2437" r="5426" b="4877"/>
          <a:stretch>
            <a:fillRect/>
          </a:stretch>
        </p:blipFill>
        <p:spPr bwMode="auto">
          <a:xfrm>
            <a:off x="250825" y="2132013"/>
            <a:ext cx="4814888" cy="388937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7586"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1236663"/>
            <a:ext cx="3001962" cy="233680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7587" name="Rectangle 3"/>
          <p:cNvSpPr>
            <a:spLocks/>
          </p:cNvSpPr>
          <p:nvPr/>
        </p:nvSpPr>
        <p:spPr bwMode="auto">
          <a:xfrm>
            <a:off x="5076825" y="4724400"/>
            <a:ext cx="2592388" cy="935038"/>
          </a:xfrm>
          <a:prstGeom prst="rect">
            <a:avLst/>
          </a:prstGeom>
          <a:noFill/>
          <a:ln w="9525">
            <a:noFill/>
            <a:miter lim="800000"/>
            <a:headEnd/>
            <a:tailEnd/>
          </a:ln>
        </p:spPr>
        <p:txBody>
          <a:bodyPr lIns="0" tIns="0" rIns="40639" bIns="0"/>
          <a:lstStyle/>
          <a:p>
            <a:pPr marL="39688">
              <a:defRPr/>
            </a:pPr>
            <a:r>
              <a:rPr lang="zh-TW" altLang="en-US" sz="2800" b="1" dirty="0">
                <a:solidFill>
                  <a:srgbClr val="FF9900"/>
                </a:solidFill>
                <a:effectLst>
                  <a:outerShdw blurRad="38100" dist="38100" dir="2700000" algn="tl">
                    <a:srgbClr val="FFFFFF"/>
                  </a:outerShdw>
                </a:effectLst>
                <a:latin typeface="標楷體" pitchFamily="65" charset="-120"/>
              </a:rPr>
              <a:t>5億2千萬年前的完美的眼睛</a:t>
            </a:r>
            <a:endParaRPr lang="en-US" altLang="zh-TW" sz="2800" b="1" dirty="0">
              <a:solidFill>
                <a:srgbClr val="FF9900"/>
              </a:solidFill>
              <a:effectLst>
                <a:outerShdw blurRad="38100" dist="38100" dir="2700000" algn="tl">
                  <a:srgbClr val="FFFFFF"/>
                </a:outerShdw>
              </a:effectLst>
              <a:latin typeface="標楷體" pitchFamily="65" charset="-120"/>
            </a:endParaRPr>
          </a:p>
        </p:txBody>
      </p:sp>
      <p:sp>
        <p:nvSpPr>
          <p:cNvPr id="67589" name="Rectangle 5"/>
          <p:cNvSpPr>
            <a:spLocks/>
          </p:cNvSpPr>
          <p:nvPr/>
        </p:nvSpPr>
        <p:spPr bwMode="auto">
          <a:xfrm>
            <a:off x="3348038" y="473075"/>
            <a:ext cx="42830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bIns="38100"/>
          <a:lstStyle/>
          <a:p>
            <a:pPr marL="39688" algn="ctr" eaLnBrk="1" hangingPunct="1"/>
            <a:r>
              <a:rPr lang="zh-TW" altLang="en-US" sz="4000" b="1">
                <a:solidFill>
                  <a:srgbClr val="FFCC00"/>
                </a:solidFill>
              </a:rPr>
              <a:t>三葉蟲的眼睛</a:t>
            </a:r>
          </a:p>
        </p:txBody>
      </p:sp>
      <p:sp>
        <p:nvSpPr>
          <p:cNvPr id="7" name="文字方塊 6"/>
          <p:cNvSpPr txBox="1"/>
          <p:nvPr/>
        </p:nvSpPr>
        <p:spPr>
          <a:xfrm>
            <a:off x="6156325" y="3573463"/>
            <a:ext cx="1511300" cy="461962"/>
          </a:xfrm>
          <a:prstGeom prst="rect">
            <a:avLst/>
          </a:prstGeom>
          <a:noFill/>
        </p:spPr>
        <p:txBody>
          <a:bodyPr>
            <a:spAutoFit/>
          </a:bodyPr>
          <a:lstStyle/>
          <a:p>
            <a:pPr>
              <a:defRPr/>
            </a:pPr>
            <a:r>
              <a:rPr lang="en-US" sz="2400" b="1" dirty="0" err="1">
                <a:solidFill>
                  <a:srgbClr val="FFFFFF"/>
                </a:solidFill>
                <a:effectLst>
                  <a:outerShdw blurRad="38100" dist="38100" dir="2700000" algn="tl">
                    <a:srgbClr val="000000">
                      <a:alpha val="43137"/>
                    </a:srgbClr>
                  </a:outerShdw>
                </a:effectLst>
              </a:rPr>
              <a:t>蒼蠅眼晴</a:t>
            </a:r>
            <a:endParaRPr lang="en-US" sz="2400" b="1" dirty="0">
              <a:solidFill>
                <a:srgbClr val="FFFFFF"/>
              </a:solidFill>
              <a:effectLst>
                <a:outerShdw blurRad="38100" dist="38100" dir="2700000" algn="tl">
                  <a:srgbClr val="000000">
                    <a:alpha val="43137"/>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80"/>
                                  </p:stCondLst>
                                  <p:iterate type="lt">
                                    <p:tmAbs val="75"/>
                                  </p:iterate>
                                  <p:childTnLst>
                                    <p:set>
                                      <p:cBhvr>
                                        <p:cTn id="6" dur="1" fill="hold">
                                          <p:stCondLst>
                                            <p:cond delay="74"/>
                                          </p:stCondLst>
                                        </p:cTn>
                                        <p:tgtEl>
                                          <p:spTgt spid="67589"/>
                                        </p:tgtEl>
                                        <p:attrNameLst>
                                          <p:attrName>style.visibility</p:attrName>
                                        </p:attrNameLst>
                                      </p:cBhvr>
                                      <p:to>
                                        <p:strVal val="visible"/>
                                      </p:to>
                                    </p:set>
                                  </p:childTnLst>
                                </p:cTn>
                              </p:par>
                            </p:childTnLst>
                          </p:cTn>
                        </p:par>
                        <p:par>
                          <p:cTn id="7" fill="hold" nodeType="afterGroup">
                            <p:stCondLst>
                              <p:cond delay="530"/>
                            </p:stCondLst>
                            <p:childTnLst>
                              <p:par>
                                <p:cTn id="8" presetID="6" presetClass="entr" presetSubtype="32" fill="hold" nodeType="afterEffect">
                                  <p:stCondLst>
                                    <p:cond delay="0"/>
                                  </p:stCondLst>
                                  <p:childTnLst>
                                    <p:set>
                                      <p:cBhvr>
                                        <p:cTn id="9" dur="1" fill="hold">
                                          <p:stCondLst>
                                            <p:cond delay="0"/>
                                          </p:stCondLst>
                                        </p:cTn>
                                        <p:tgtEl>
                                          <p:spTgt spid="71682"/>
                                        </p:tgtEl>
                                        <p:attrNameLst>
                                          <p:attrName>style.visibility</p:attrName>
                                        </p:attrNameLst>
                                      </p:cBhvr>
                                      <p:to>
                                        <p:strVal val="visible"/>
                                      </p:to>
                                    </p:set>
                                    <p:animEffect transition="in" filter="circle(out)">
                                      <p:cBhvr>
                                        <p:cTn id="10" dur="2000"/>
                                        <p:tgtEl>
                                          <p:spTgt spid="71682"/>
                                        </p:tgtEl>
                                      </p:cBhvr>
                                    </p:animEffect>
                                  </p:childTnLst>
                                </p:cTn>
                              </p:par>
                              <p:par>
                                <p:cTn id="11" presetID="1" presetClass="entr" presetSubtype="0" fill="hold" grpId="0" nodeType="withEffect">
                                  <p:stCondLst>
                                    <p:cond delay="0"/>
                                  </p:stCondLst>
                                  <p:iterate type="lt">
                                    <p:tmAbs val="75"/>
                                  </p:iterate>
                                  <p:childTnLst>
                                    <p:set>
                                      <p:cBhvr>
                                        <p:cTn id="12" dur="1" fill="hold">
                                          <p:stCondLst>
                                            <p:cond delay="74"/>
                                          </p:stCondLst>
                                        </p:cTn>
                                        <p:tgtEl>
                                          <p:spTgt spid="67587"/>
                                        </p:tgtEl>
                                        <p:attrNameLst>
                                          <p:attrName>style.visibility</p:attrName>
                                        </p:attrNameLst>
                                      </p:cBhvr>
                                      <p:to>
                                        <p:strVal val="visible"/>
                                      </p:to>
                                    </p:set>
                                  </p:childTnLst>
                                </p:cTn>
                              </p:par>
                            </p:childTnLst>
                          </p:cTn>
                        </p:par>
                        <p:par>
                          <p:cTn id="13" fill="hold" nodeType="afterGroup">
                            <p:stCondLst>
                              <p:cond delay="2530"/>
                            </p:stCondLst>
                            <p:childTnLst>
                              <p:par>
                                <p:cTn id="14" presetID="6" presetClass="entr" presetSubtype="32" fill="hold" nodeType="afterEffect">
                                  <p:stCondLst>
                                    <p:cond delay="0"/>
                                  </p:stCondLst>
                                  <p:childTnLst>
                                    <p:set>
                                      <p:cBhvr>
                                        <p:cTn id="15" dur="1" fill="hold">
                                          <p:stCondLst>
                                            <p:cond delay="0"/>
                                          </p:stCondLst>
                                        </p:cTn>
                                        <p:tgtEl>
                                          <p:spTgt spid="67586"/>
                                        </p:tgtEl>
                                        <p:attrNameLst>
                                          <p:attrName>style.visibility</p:attrName>
                                        </p:attrNameLst>
                                      </p:cBhvr>
                                      <p:to>
                                        <p:strVal val="visible"/>
                                      </p:to>
                                    </p:set>
                                    <p:animEffect transition="in" filter="circle(out)">
                                      <p:cBhvr>
                                        <p:cTn id="16" dur="2000"/>
                                        <p:tgtEl>
                                          <p:spTgt spid="6758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P spid="67589" grpId="0" autoUpdateAnimBg="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9" name="Rectangle 1"/>
          <p:cNvSpPr>
            <a:spLocks/>
          </p:cNvSpPr>
          <p:nvPr/>
        </p:nvSpPr>
        <p:spPr bwMode="auto">
          <a:xfrm>
            <a:off x="1905000" y="2133600"/>
            <a:ext cx="6184900" cy="2413000"/>
          </a:xfrm>
          <a:prstGeom prst="rect">
            <a:avLst/>
          </a:prstGeom>
          <a:noFill/>
          <a:ln w="12700" cap="flat">
            <a:noFill/>
            <a:miter lim="800000"/>
            <a:headEnd type="none" w="med" len="med"/>
            <a:tailEnd type="none" w="med" len="med"/>
          </a:ln>
        </p:spPr>
        <p:txBody>
          <a:bodyPr lIns="0" tIns="0" rIns="40639" bIns="0" anchor="ctr"/>
          <a:lstStyle/>
          <a:p>
            <a:pPr marL="39688" eaLnBrk="1" hangingPunct="1">
              <a:lnSpc>
                <a:spcPct val="130000"/>
              </a:lnSpc>
              <a:defRPr/>
            </a:pPr>
            <a:r>
              <a:rPr lang="zh-TW" altLang="en-US" sz="3200" b="1">
                <a:solidFill>
                  <a:srgbClr val="FFFFFF"/>
                </a:solidFill>
                <a:latin typeface="標楷體" pitchFamily="65" charset="-120"/>
              </a:rPr>
              <a:t>若能證明任何複雜的器官存在，而不需要無數連續的輕微演化的話；那麼我的理論將絕對被打破了。</a:t>
            </a:r>
            <a:endParaRPr lang="zh-TW" altLang="en-US" sz="3200" b="1" u="sng">
              <a:solidFill>
                <a:srgbClr val="FFFFFF"/>
              </a:solidFill>
              <a:effectLst>
                <a:outerShdw blurRad="38100" dist="38100" dir="2700000" algn="tl">
                  <a:srgbClr val="808080"/>
                </a:outerShdw>
              </a:effectLst>
              <a:ea typeface="新細明體" pitchFamily="18" charset="-120"/>
              <a:sym typeface="Lucida Grande"/>
            </a:endParaRPr>
          </a:p>
        </p:txBody>
      </p:sp>
      <p:sp>
        <p:nvSpPr>
          <p:cNvPr id="63490" name="Rectangle 2"/>
          <p:cNvSpPr>
            <a:spLocks/>
          </p:cNvSpPr>
          <p:nvPr/>
        </p:nvSpPr>
        <p:spPr bwMode="auto">
          <a:xfrm>
            <a:off x="1914525" y="4721225"/>
            <a:ext cx="5321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Charles Darwin, The Origin of Species by Means of Natural Selection, The Modern Library, New York, p. 124-125.</a:t>
            </a:r>
          </a:p>
        </p:txBody>
      </p:sp>
      <p:pic>
        <p:nvPicPr>
          <p:cNvPr id="7168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6988"/>
            <a:ext cx="1584325" cy="2106612"/>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3"/>
          <p:cNvSpPr>
            <a:spLocks/>
          </p:cNvSpPr>
          <p:nvPr/>
        </p:nvSpPr>
        <p:spPr bwMode="auto">
          <a:xfrm>
            <a:off x="2627313" y="1196975"/>
            <a:ext cx="48656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zh-TW" altLang="en-US" sz="4000" b="1" u="sng">
                <a:solidFill>
                  <a:srgbClr val="FFCC00"/>
                </a:solidFill>
                <a:latin typeface="標楷體" pitchFamily="65" charset="-120"/>
              </a:rPr>
              <a:t>達爾文</a:t>
            </a:r>
            <a:r>
              <a:rPr lang="zh-TW" altLang="en-US" sz="4000" b="1">
                <a:solidFill>
                  <a:srgbClr val="FFCC00"/>
                </a:solidFill>
                <a:latin typeface="標楷體" pitchFamily="65" charset="-120"/>
              </a:rPr>
              <a:t> </a:t>
            </a:r>
            <a:r>
              <a:rPr lang="zh-TW" altLang="en-US" sz="2800" b="1">
                <a:solidFill>
                  <a:srgbClr val="FFCC00"/>
                </a:solidFill>
                <a:latin typeface="標楷體" pitchFamily="65" charset="-120"/>
              </a:rPr>
              <a:t>(</a:t>
            </a:r>
            <a:r>
              <a:rPr lang="en-US" altLang="zh-TW" sz="2800" b="1">
                <a:solidFill>
                  <a:srgbClr val="FFCC00"/>
                </a:solidFill>
                <a:ea typeface="ヒラギノ角ゴ ProN W3"/>
                <a:cs typeface="Arial" pitchFamily="34" charset="0"/>
              </a:rPr>
              <a:t>Charles Darwin):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nodeType="afterGroup">
                            <p:stCondLst>
                              <p:cond delay="500"/>
                            </p:stCondLst>
                            <p:childTnLst>
                              <p:par>
                                <p:cTn id="9" presetID="0" presetClass="entr" presetSubtype="0" fill="hold" grpId="0" nodeType="afterEffect">
                                  <p:stCondLst>
                                    <p:cond delay="500"/>
                                  </p:stCondLst>
                                  <p:childTnLst>
                                    <p:set>
                                      <p:cBhvr>
                                        <p:cTn id="10" dur="1" fill="hold">
                                          <p:stCondLst>
                                            <p:cond delay="499"/>
                                          </p:stCondLst>
                                        </p:cTn>
                                        <p:tgtEl>
                                          <p:spTgt spid="63489"/>
                                        </p:tgtEl>
                                        <p:attrNameLst>
                                          <p:attrName>style.visibility</p:attrName>
                                        </p:attrNameLst>
                                      </p:cBhvr>
                                      <p:to>
                                        <p:strVal val="visible"/>
                                      </p:to>
                                    </p:set>
                                  </p:childTnLst>
                                </p:cTn>
                              </p:par>
                            </p:childTnLst>
                          </p:cTn>
                        </p:par>
                        <p:par>
                          <p:cTn id="11" fill="hold" nodeType="afterGroup">
                            <p:stCondLst>
                              <p:cond delay="1500"/>
                            </p:stCondLst>
                            <p:childTnLst>
                              <p:par>
                                <p:cTn id="12" presetID="0" presetClass="entr" presetSubtype="0" fill="hold" grpId="0" nodeType="afterEffect">
                                  <p:stCondLst>
                                    <p:cond delay="0"/>
                                  </p:stCondLst>
                                  <p:childTnLst>
                                    <p:set>
                                      <p:cBhvr>
                                        <p:cTn id="13" dur="1" fill="hold">
                                          <p:stCondLst>
                                            <p:cond delay="499"/>
                                          </p:stCondLst>
                                        </p:cTn>
                                        <p:tgtEl>
                                          <p:spTgt spid="63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autoUpdateAnimBg="0"/>
      <p:bldP spid="63490" grpId="0" autoUpdateAnimBg="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C:\Users\DD\Documents\Ceviri BG\Presentations\konferans evrim ing en son\slayt resimler\su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15888"/>
            <a:ext cx="84582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circle(out)">
                                      <p:cBhvr>
                                        <p:cTn id="7" dur="2000"/>
                                        <p:tgtEl>
                                          <p:spTgt spid="239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09" name="Rectangle 1"/>
          <p:cNvSpPr>
            <a:spLocks/>
          </p:cNvSpPr>
          <p:nvPr/>
        </p:nvSpPr>
        <p:spPr bwMode="auto">
          <a:xfrm>
            <a:off x="1704975" y="1833563"/>
            <a:ext cx="6323013" cy="3390900"/>
          </a:xfrm>
          <a:prstGeom prst="rect">
            <a:avLst/>
          </a:prstGeom>
          <a:noFill/>
          <a:ln w="12700" cap="flat">
            <a:noFill/>
            <a:miter lim="800000"/>
            <a:headEnd type="none" w="med" len="med"/>
            <a:tailEnd type="none" w="med" len="med"/>
          </a:ln>
        </p:spPr>
        <p:txBody>
          <a:bodyPr lIns="0" tIns="0" rIns="40639" bIns="0" anchor="ctr"/>
          <a:lstStyle/>
          <a:p>
            <a:pPr marL="39688" eaLnBrk="1" hangingPunct="1">
              <a:lnSpc>
                <a:spcPct val="130000"/>
              </a:lnSpc>
              <a:defRPr/>
            </a:pPr>
            <a:r>
              <a:rPr lang="zh-TW" altLang="en-US" sz="3200" b="1">
                <a:solidFill>
                  <a:srgbClr val="FFFFFF"/>
                </a:solidFill>
                <a:effectLst>
                  <a:outerShdw blurRad="38100" dist="38100" dir="2700000" algn="tl">
                    <a:srgbClr val="808080"/>
                  </a:outerShdw>
                </a:effectLst>
                <a:latin typeface="標楷體" pitchFamily="65" charset="-120"/>
              </a:rPr>
              <a:t>由於眼睛配備別具一格的裝置，能為不同距離對焦、調整不同的光量和矯正球形和色調畸變，故若假設眼睛能出自天擇，我得坦白承認，很大程度是荒謬。</a:t>
            </a:r>
            <a:r>
              <a:rPr lang="zh-TW" altLang="en-US" sz="3200" b="1" u="sng">
                <a:solidFill>
                  <a:srgbClr val="FFFFFF"/>
                </a:solidFill>
                <a:effectLst>
                  <a:outerShdw blurRad="38100" dist="38100" dir="2700000" algn="tl">
                    <a:srgbClr val="808080"/>
                  </a:outerShdw>
                </a:effectLst>
                <a:ea typeface="ヒラギノ角ゴ ProN W3"/>
                <a:cs typeface="Arial" pitchFamily="34" charset="0"/>
              </a:rPr>
              <a:t> </a:t>
            </a:r>
          </a:p>
        </p:txBody>
      </p:sp>
      <p:sp>
        <p:nvSpPr>
          <p:cNvPr id="68610" name="Rectangle 2"/>
          <p:cNvSpPr>
            <a:spLocks/>
          </p:cNvSpPr>
          <p:nvPr/>
        </p:nvSpPr>
        <p:spPr bwMode="auto">
          <a:xfrm>
            <a:off x="1476375" y="5229225"/>
            <a:ext cx="54641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Charles Darwin, The Origin of Species, </a:t>
            </a:r>
            <a:r>
              <a:rPr lang="en-US" altLang="zh-TW" sz="1200" i="1">
                <a:solidFill>
                  <a:srgbClr val="FFFFFF"/>
                </a:solidFill>
                <a:ea typeface="ヒラギノ角ゴ ProN W3"/>
                <a:cs typeface="Arial" pitchFamily="34" charset="0"/>
              </a:rPr>
              <a:t>6th Edition, 1928, reprint, p.167</a:t>
            </a:r>
            <a:r>
              <a:rPr lang="en-US" altLang="zh-TW" sz="1400" i="1">
                <a:solidFill>
                  <a:srgbClr val="FFFFFF"/>
                </a:solidFill>
                <a:ea typeface="ヒラギノ角ゴ ProN W3"/>
                <a:cs typeface="Arial" pitchFamily="34" charset="0"/>
              </a:rPr>
              <a:t> </a:t>
            </a:r>
          </a:p>
        </p:txBody>
      </p:sp>
      <p:pic>
        <p:nvPicPr>
          <p:cNvPr id="7270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4450"/>
            <a:ext cx="1584325" cy="201612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3"/>
          <p:cNvSpPr>
            <a:spLocks/>
          </p:cNvSpPr>
          <p:nvPr/>
        </p:nvSpPr>
        <p:spPr bwMode="auto">
          <a:xfrm>
            <a:off x="2627313" y="1196975"/>
            <a:ext cx="48656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zh-TW" altLang="en-US" sz="4000" b="1" u="sng">
                <a:solidFill>
                  <a:srgbClr val="FFCC00"/>
                </a:solidFill>
                <a:latin typeface="標楷體" pitchFamily="65" charset="-120"/>
              </a:rPr>
              <a:t>達爾文</a:t>
            </a:r>
            <a:r>
              <a:rPr lang="zh-TW" altLang="en-US" sz="4000" b="1">
                <a:solidFill>
                  <a:srgbClr val="FFCC00"/>
                </a:solidFill>
                <a:latin typeface="標楷體" pitchFamily="65" charset="-120"/>
              </a:rPr>
              <a:t> </a:t>
            </a:r>
            <a:r>
              <a:rPr lang="zh-TW" altLang="en-US" sz="2800" b="1">
                <a:solidFill>
                  <a:srgbClr val="FFCC00"/>
                </a:solidFill>
                <a:latin typeface="標楷體" pitchFamily="65" charset="-120"/>
              </a:rPr>
              <a:t>(</a:t>
            </a:r>
            <a:r>
              <a:rPr lang="en-US" altLang="zh-TW" sz="2800" b="1">
                <a:solidFill>
                  <a:srgbClr val="FFCC00"/>
                </a:solidFill>
                <a:ea typeface="ヒラギノ角ゴ ProN W3"/>
                <a:cs typeface="Arial" pitchFamily="34" charset="0"/>
              </a:rPr>
              <a:t>Charles Darwin):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nodeType="afterGroup">
                            <p:stCondLst>
                              <p:cond delay="500"/>
                            </p:stCondLst>
                            <p:childTnLst>
                              <p:par>
                                <p:cTn id="9" presetID="0" presetClass="entr" presetSubtype="0" fill="hold" grpId="0" nodeType="afterEffect">
                                  <p:stCondLst>
                                    <p:cond delay="1000"/>
                                  </p:stCondLst>
                                  <p:childTnLst>
                                    <p:set>
                                      <p:cBhvr>
                                        <p:cTn id="10" dur="1" fill="hold">
                                          <p:stCondLst>
                                            <p:cond delay="499"/>
                                          </p:stCondLst>
                                        </p:cTn>
                                        <p:tgtEl>
                                          <p:spTgt spid="68609"/>
                                        </p:tgtEl>
                                        <p:attrNameLst>
                                          <p:attrName>style.visibility</p:attrName>
                                        </p:attrNameLst>
                                      </p:cBhvr>
                                      <p:to>
                                        <p:strVal val="visible"/>
                                      </p:to>
                                    </p:set>
                                  </p:childTnLst>
                                </p:cTn>
                              </p:par>
                            </p:childTnLst>
                          </p:cTn>
                        </p:par>
                        <p:par>
                          <p:cTn id="11" fill="hold" nodeType="afterGroup">
                            <p:stCondLst>
                              <p:cond delay="2000"/>
                            </p:stCondLst>
                            <p:childTnLst>
                              <p:par>
                                <p:cTn id="12" presetID="0" presetClass="entr" presetSubtype="0" fill="hold" grpId="0" nodeType="afterEffect">
                                  <p:stCondLst>
                                    <p:cond delay="0"/>
                                  </p:stCondLst>
                                  <p:childTnLst>
                                    <p:set>
                                      <p:cBhvr>
                                        <p:cTn id="13" dur="1" fill="hold">
                                          <p:stCondLst>
                                            <p:cond delay="499"/>
                                          </p:stCondLst>
                                        </p:cTn>
                                        <p:tgtEl>
                                          <p:spTgt spid="68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9" grpId="0" autoUpdateAnimBg="0"/>
      <p:bldP spid="68610" grpId="0" autoUpdateAnimBg="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2549525"/>
            <a:ext cx="45672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113" y="26988"/>
            <a:ext cx="43307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513" y="2924175"/>
            <a:ext cx="32766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1" descr="C:\Users\DD\Documents\Ceviri BG\Presentations\konferans evrim ing en son\slayt resimler\back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6988"/>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circle(out)">
                                      <p:cBhvr>
                                        <p:cTn id="7" dur="2000"/>
                                        <p:tgtEl>
                                          <p:spTgt spid="74754"/>
                                        </p:tgtEl>
                                      </p:cBhvr>
                                    </p:animEffect>
                                  </p:childTnLst>
                                </p:cTn>
                              </p:par>
                            </p:childTnLst>
                          </p:cTn>
                        </p:par>
                        <p:par>
                          <p:cTn id="8" fill="hold" nodeType="afterGroup">
                            <p:stCondLst>
                              <p:cond delay="2000"/>
                            </p:stCondLst>
                            <p:childTnLst>
                              <p:par>
                                <p:cTn id="9" presetID="6" presetClass="entr" presetSubtype="32" fill="hold" nodeType="afterEffect">
                                  <p:stCondLst>
                                    <p:cond delay="0"/>
                                  </p:stCondLst>
                                  <p:childTnLst>
                                    <p:set>
                                      <p:cBhvr>
                                        <p:cTn id="10" dur="1" fill="hold">
                                          <p:stCondLst>
                                            <p:cond delay="0"/>
                                          </p:stCondLst>
                                        </p:cTn>
                                        <p:tgtEl>
                                          <p:spTgt spid="74755"/>
                                        </p:tgtEl>
                                        <p:attrNameLst>
                                          <p:attrName>style.visibility</p:attrName>
                                        </p:attrNameLst>
                                      </p:cBhvr>
                                      <p:to>
                                        <p:strVal val="visible"/>
                                      </p:to>
                                    </p:set>
                                    <p:animEffect transition="in" filter="circle(out)">
                                      <p:cBhvr>
                                        <p:cTn id="11" dur="2000"/>
                                        <p:tgtEl>
                                          <p:spTgt spid="74755"/>
                                        </p:tgtEl>
                                      </p:cBhvr>
                                    </p:animEffect>
                                  </p:childTnLst>
                                </p:cTn>
                              </p:par>
                            </p:childTnLst>
                          </p:cTn>
                        </p:par>
                        <p:par>
                          <p:cTn id="12" fill="hold" nodeType="afterGroup">
                            <p:stCondLst>
                              <p:cond delay="4000"/>
                            </p:stCondLst>
                            <p:childTnLst>
                              <p:par>
                                <p:cTn id="13" presetID="2" presetClass="entr" presetSubtype="2" fill="hold" nodeType="afterEffect">
                                  <p:stCondLst>
                                    <p:cond delay="0"/>
                                  </p:stCondLst>
                                  <p:childTnLst>
                                    <p:set>
                                      <p:cBhvr>
                                        <p:cTn id="14" dur="1" fill="hold">
                                          <p:stCondLst>
                                            <p:cond delay="0"/>
                                          </p:stCondLst>
                                        </p:cTn>
                                        <p:tgtEl>
                                          <p:spTgt spid="74756"/>
                                        </p:tgtEl>
                                        <p:attrNameLst>
                                          <p:attrName>style.visibility</p:attrName>
                                        </p:attrNameLst>
                                      </p:cBhvr>
                                      <p:to>
                                        <p:strVal val="visible"/>
                                      </p:to>
                                    </p:set>
                                    <p:anim calcmode="lin" valueType="num">
                                      <p:cBhvr additive="base">
                                        <p:cTn id="15" dur="1000" fill="hold"/>
                                        <p:tgtEl>
                                          <p:spTgt spid="74756"/>
                                        </p:tgtEl>
                                        <p:attrNameLst>
                                          <p:attrName>ppt_x</p:attrName>
                                        </p:attrNameLst>
                                      </p:cBhvr>
                                      <p:tavLst>
                                        <p:tav tm="0">
                                          <p:val>
                                            <p:strVal val="1+#ppt_w/2"/>
                                          </p:val>
                                        </p:tav>
                                        <p:tav tm="100000">
                                          <p:val>
                                            <p:strVal val="#ppt_x"/>
                                          </p:val>
                                        </p:tav>
                                      </p:tavLst>
                                    </p:anim>
                                    <p:anim calcmode="lin" valueType="num">
                                      <p:cBhvr additive="base">
                                        <p:cTn id="16" dur="1000" fill="hold"/>
                                        <p:tgtEl>
                                          <p:spTgt spid="747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3" name="Rectangle 1"/>
          <p:cNvSpPr>
            <a:spLocks/>
          </p:cNvSpPr>
          <p:nvPr/>
        </p:nvSpPr>
        <p:spPr bwMode="auto">
          <a:xfrm>
            <a:off x="1619250" y="1844675"/>
            <a:ext cx="59578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eaLnBrk="1" hangingPunct="1">
              <a:spcAft>
                <a:spcPts val="1200"/>
              </a:spcAft>
            </a:pPr>
            <a:r>
              <a:rPr lang="zh-TW" altLang="en-US" sz="3200" b="1">
                <a:solidFill>
                  <a:srgbClr val="FFFFFF"/>
                </a:solidFill>
                <a:latin typeface="標楷體" pitchFamily="65" charset="-120"/>
              </a:rPr>
              <a:t>我清楚記得，當我想起眼睛時令我全身發冷的一剎那。</a:t>
            </a:r>
            <a:endParaRPr lang="en-US" altLang="zh-TW" sz="3200" b="1">
              <a:solidFill>
                <a:srgbClr val="FFFFFF"/>
              </a:solidFill>
              <a:latin typeface="標楷體" pitchFamily="65" charset="-120"/>
            </a:endParaRPr>
          </a:p>
          <a:p>
            <a:pPr marL="39688" eaLnBrk="1" hangingPunct="1"/>
            <a:r>
              <a:rPr lang="en-US" altLang="zh-TW" sz="1400" i="1">
                <a:solidFill>
                  <a:srgbClr val="FFFFFF"/>
                </a:solidFill>
                <a:ea typeface="ヒラギノ角ゴ ProN W3"/>
                <a:cs typeface="Arial" pitchFamily="34" charset="0"/>
              </a:rPr>
              <a:t>Francis Darwin, The Life and Letters of Charles Darwin, Volume II, From Charles Darwin to Asa Gray, April 3rd, 1860</a:t>
            </a:r>
            <a:endParaRPr lang="en-US" altLang="zh-TW" sz="1400" i="1">
              <a:solidFill>
                <a:srgbClr val="FFFFFF"/>
              </a:solidFill>
              <a:latin typeface="Helvetica"/>
              <a:ea typeface="Helvetica"/>
              <a:cs typeface="Helvetica"/>
              <a:sym typeface="Helvetica"/>
            </a:endParaRPr>
          </a:p>
        </p:txBody>
      </p:sp>
      <p:pic>
        <p:nvPicPr>
          <p:cNvPr id="7475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0163"/>
            <a:ext cx="1492250" cy="2103437"/>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3"/>
          <p:cNvSpPr>
            <a:spLocks/>
          </p:cNvSpPr>
          <p:nvPr/>
        </p:nvSpPr>
        <p:spPr bwMode="auto">
          <a:xfrm>
            <a:off x="2627313" y="765175"/>
            <a:ext cx="5184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4000" b="1">
                <a:solidFill>
                  <a:srgbClr val="FFCC00"/>
                </a:solidFill>
                <a:latin typeface="標楷體" pitchFamily="65" charset="-120"/>
              </a:rPr>
              <a:t>達爾文 </a:t>
            </a:r>
            <a:r>
              <a:rPr lang="zh-TW" altLang="en-US" sz="2800" b="1">
                <a:solidFill>
                  <a:srgbClr val="FFCC00"/>
                </a:solidFill>
                <a:latin typeface="標楷體" pitchFamily="65" charset="-120"/>
              </a:rPr>
              <a:t>(</a:t>
            </a:r>
            <a:r>
              <a:rPr lang="en-US" altLang="zh-TW" sz="2800" b="1">
                <a:solidFill>
                  <a:srgbClr val="FFCC00"/>
                </a:solidFill>
                <a:ea typeface="ヒラギノ角ゴ ProN W3"/>
                <a:cs typeface="Arial" pitchFamily="34" charset="0"/>
              </a:rPr>
              <a:t>Charles Darwin):</a:t>
            </a:r>
          </a:p>
        </p:txBody>
      </p:sp>
      <p:sp>
        <p:nvSpPr>
          <p:cNvPr id="74759" name="Text Box 7"/>
          <p:cNvSpPr txBox="1">
            <a:spLocks noChangeArrowheads="1"/>
          </p:cNvSpPr>
          <p:nvPr/>
        </p:nvSpPr>
        <p:spPr bwMode="auto">
          <a:xfrm>
            <a:off x="900113" y="3789363"/>
            <a:ext cx="6119812" cy="1706562"/>
          </a:xfrm>
          <a:prstGeom prst="rect">
            <a:avLst/>
          </a:prstGeom>
          <a:noFill/>
          <a:ln w="9525">
            <a:noFill/>
            <a:miter lim="800000"/>
            <a:headEnd/>
            <a:tailEnd/>
          </a:ln>
          <a:effectLst/>
        </p:spPr>
        <p:txBody>
          <a:bodyPr>
            <a:spAutoFit/>
          </a:bodyPr>
          <a:lstStyle/>
          <a:p>
            <a:pPr>
              <a:defRPr/>
            </a:pPr>
            <a:r>
              <a:rPr lang="zh-TW" altLang="en-US" sz="3200" b="1">
                <a:solidFill>
                  <a:srgbClr val="FFFFFF"/>
                </a:solidFill>
                <a:effectLst>
                  <a:outerShdw blurRad="38100" dist="38100" dir="2700000" algn="tl">
                    <a:srgbClr val="808080"/>
                  </a:outerShdw>
                </a:effectLst>
              </a:rPr>
              <a:t>神經如何能對光敏感，實令我們大傷腦筋甚於生命的起源。</a:t>
            </a:r>
            <a:endParaRPr lang="zh-TW" altLang="en-US" sz="3200" b="1">
              <a:solidFill>
                <a:srgbClr val="FFFFFF"/>
              </a:solidFill>
            </a:endParaRPr>
          </a:p>
          <a:p>
            <a:pPr>
              <a:defRPr/>
            </a:pPr>
            <a:endParaRPr lang="en-US" altLang="zh-TW" sz="1200" i="1">
              <a:solidFill>
                <a:srgbClr val="FFFFFF"/>
              </a:solidFill>
              <a:effectLst>
                <a:outerShdw blurRad="38100" dist="38100" dir="2700000" algn="tl">
                  <a:srgbClr val="808080"/>
                </a:outerShdw>
              </a:effectLst>
            </a:endParaRPr>
          </a:p>
          <a:p>
            <a:pPr>
              <a:defRPr/>
            </a:pPr>
            <a:r>
              <a:rPr lang="en-US" altLang="zh-TW" sz="1200" i="1">
                <a:solidFill>
                  <a:srgbClr val="FFFFFF"/>
                </a:solidFill>
                <a:effectLst>
                  <a:outerShdw blurRad="38100" dist="38100" dir="2700000" algn="tl">
                    <a:srgbClr val="808080"/>
                  </a:outerShdw>
                </a:effectLst>
              </a:rPr>
              <a:t>Charles Darwin, The Origin of Species, Barnes and Noble Classics,  p. 157</a:t>
            </a:r>
          </a:p>
          <a:p>
            <a:pPr>
              <a:spcBef>
                <a:spcPct val="50000"/>
              </a:spcBef>
              <a:defRPr/>
            </a:pPr>
            <a:endParaRPr lang="zh-CN" altLang="en-US" sz="12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9633"/>
                                        </p:tgtEl>
                                        <p:attrNameLst>
                                          <p:attrName>style.visibility</p:attrName>
                                        </p:attrNameLst>
                                      </p:cBhvr>
                                      <p:to>
                                        <p:strVal val="visible"/>
                                      </p:to>
                                    </p:set>
                                    <p:animEffect transition="in" filter="wipe(up)">
                                      <p:cBhvr>
                                        <p:cTn id="13" dur="500"/>
                                        <p:tgtEl>
                                          <p:spTgt spid="696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4759"/>
                                        </p:tgtEl>
                                        <p:attrNameLst>
                                          <p:attrName>style.visibility</p:attrName>
                                        </p:attrNameLst>
                                      </p:cBhvr>
                                      <p:to>
                                        <p:strVal val="visible"/>
                                      </p:to>
                                    </p:set>
                                    <p:animEffect transition="in" filter="dissolve">
                                      <p:cBhvr>
                                        <p:cTn id="18"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 grpId="0" autoUpdateAnimBg="0"/>
      <p:bldP spid="10" grpId="0"/>
      <p:bldP spid="7475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79500"/>
            <a:ext cx="8496301"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3"/>
          <p:cNvSpPr>
            <a:spLocks/>
          </p:cNvSpPr>
          <p:nvPr/>
        </p:nvSpPr>
        <p:spPr bwMode="auto">
          <a:xfrm>
            <a:off x="2411413" y="188913"/>
            <a:ext cx="5113337" cy="969962"/>
          </a:xfrm>
          <a:prstGeom prst="rect">
            <a:avLst/>
          </a:prstGeom>
          <a:solidFill>
            <a:schemeClr val="bg1">
              <a:alpha val="60001"/>
            </a:schemeClr>
          </a:solidFill>
          <a:ln w="9525">
            <a:noFill/>
            <a:miter lim="800000"/>
            <a:headEnd/>
            <a:tailEnd/>
          </a:ln>
        </p:spPr>
        <p:txBody>
          <a:bodyPr lIns="0" tIns="0" rIns="40639" bIns="0"/>
          <a:lstStyle/>
          <a:p>
            <a:pPr marL="39688" algn="ctr" eaLnBrk="1" hangingPunct="1">
              <a:defRPr/>
            </a:pPr>
            <a:r>
              <a:rPr lang="zh-TW" altLang="en-US" b="1">
                <a:solidFill>
                  <a:srgbClr val="FFCC00"/>
                </a:solidFill>
                <a:effectLst>
                  <a:outerShdw blurRad="38100" dist="38100" dir="2700000" algn="tl">
                    <a:srgbClr val="000000"/>
                  </a:outerShdw>
                </a:effectLst>
                <a:latin typeface="標楷體" pitchFamily="65" charset="-120"/>
              </a:rPr>
              <a:t>由水著陸的神話</a:t>
            </a:r>
          </a:p>
        </p:txBody>
      </p:sp>
      <p:grpSp>
        <p:nvGrpSpPr>
          <p:cNvPr id="2" name="Group 4"/>
          <p:cNvGrpSpPr>
            <a:grpSpLocks/>
          </p:cNvGrpSpPr>
          <p:nvPr/>
        </p:nvGrpSpPr>
        <p:grpSpPr bwMode="auto">
          <a:xfrm>
            <a:off x="2916238" y="1447800"/>
            <a:ext cx="3530600" cy="4102100"/>
            <a:chOff x="0" y="0"/>
            <a:chExt cx="2223" cy="2584"/>
          </a:xfrm>
        </p:grpSpPr>
        <p:sp>
          <p:nvSpPr>
            <p:cNvPr id="75782" name="Line 5"/>
            <p:cNvSpPr>
              <a:spLocks noChangeShapeType="1"/>
            </p:cNvSpPr>
            <p:nvPr/>
          </p:nvSpPr>
          <p:spPr bwMode="auto">
            <a:xfrm>
              <a:off x="0" y="52"/>
              <a:ext cx="2118" cy="2483"/>
            </a:xfrm>
            <a:prstGeom prst="line">
              <a:avLst/>
            </a:prstGeom>
            <a:noFill/>
            <a:ln w="406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sp>
          <p:nvSpPr>
            <p:cNvPr id="75783" name="Line 6"/>
            <p:cNvSpPr>
              <a:spLocks noChangeShapeType="1"/>
            </p:cNvSpPr>
            <p:nvPr/>
          </p:nvSpPr>
          <p:spPr bwMode="auto">
            <a:xfrm flipH="1">
              <a:off x="0" y="0"/>
              <a:ext cx="2223" cy="2584"/>
            </a:xfrm>
            <a:prstGeom prst="line">
              <a:avLst/>
            </a:prstGeom>
            <a:noFill/>
            <a:ln w="406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6804"/>
                                        </p:tgtEl>
                                        <p:attrNameLst>
                                          <p:attrName>style.visibility</p:attrName>
                                        </p:attrNameLst>
                                      </p:cBhvr>
                                      <p:to>
                                        <p:strVal val="visible"/>
                                      </p:to>
                                    </p:set>
                                    <p:anim calcmode="lin" valueType="num">
                                      <p:cBhvr>
                                        <p:cTn id="7" dur="500" fill="hold"/>
                                        <p:tgtEl>
                                          <p:spTgt spid="76804"/>
                                        </p:tgtEl>
                                        <p:attrNameLst>
                                          <p:attrName>ppt_w</p:attrName>
                                        </p:attrNameLst>
                                      </p:cBhvr>
                                      <p:tavLst>
                                        <p:tav tm="0">
                                          <p:val>
                                            <p:fltVal val="0"/>
                                          </p:val>
                                        </p:tav>
                                        <p:tav tm="100000">
                                          <p:val>
                                            <p:strVal val="#ppt_w"/>
                                          </p:val>
                                        </p:tav>
                                      </p:tavLst>
                                    </p:anim>
                                    <p:anim calcmode="lin" valueType="num">
                                      <p:cBhvr>
                                        <p:cTn id="8" dur="500" fill="hold"/>
                                        <p:tgtEl>
                                          <p:spTgt spid="76804"/>
                                        </p:tgtEl>
                                        <p:attrNameLst>
                                          <p:attrName>ppt_h</p:attrName>
                                        </p:attrNameLst>
                                      </p:cBhvr>
                                      <p:tavLst>
                                        <p:tav tm="0">
                                          <p:val>
                                            <p:fltVal val="0"/>
                                          </p:val>
                                        </p:tav>
                                        <p:tav tm="100000">
                                          <p:val>
                                            <p:strVal val="#ppt_h"/>
                                          </p:val>
                                        </p:tav>
                                      </p:tavLst>
                                    </p:anim>
                                    <p:animEffect transition="in" filter="fade">
                                      <p:cBhvr>
                                        <p:cTn id="9" dur="500"/>
                                        <p:tgtEl>
                                          <p:spTgt spid="76804"/>
                                        </p:tgtEl>
                                      </p:cBhvr>
                                    </p:animEffect>
                                  </p:childTnLst>
                                </p:cTn>
                              </p:par>
                            </p:childTnLst>
                          </p:cTn>
                        </p:par>
                        <p:par>
                          <p:cTn id="10" fill="hold" nodeType="afterGroup">
                            <p:stCondLst>
                              <p:cond delay="500"/>
                            </p:stCondLst>
                            <p:childTnLst>
                              <p:par>
                                <p:cTn id="11" presetID="6" presetClass="entr" presetSubtype="32" fill="hold" nodeType="afterEffect">
                                  <p:stCondLst>
                                    <p:cond delay="0"/>
                                  </p:stCondLst>
                                  <p:childTnLst>
                                    <p:set>
                                      <p:cBhvr>
                                        <p:cTn id="12" dur="1" fill="hold">
                                          <p:stCondLst>
                                            <p:cond delay="0"/>
                                          </p:stCondLst>
                                        </p:cTn>
                                        <p:tgtEl>
                                          <p:spTgt spid="76802"/>
                                        </p:tgtEl>
                                        <p:attrNameLst>
                                          <p:attrName>style.visibility</p:attrName>
                                        </p:attrNameLst>
                                      </p:cBhvr>
                                      <p:to>
                                        <p:strVal val="visible"/>
                                      </p:to>
                                    </p:set>
                                    <p:animEffect transition="in" filter="circle(out)">
                                      <p:cBhvr>
                                        <p:cTn id="13" dur="2000"/>
                                        <p:tgtEl>
                                          <p:spTgt spid="76802"/>
                                        </p:tgtEl>
                                      </p:cBhvr>
                                    </p:animEffect>
                                  </p:childTnLst>
                                </p:cTn>
                              </p:par>
                            </p:childTnLst>
                          </p:cTn>
                        </p:par>
                        <p:par>
                          <p:cTn id="14" fill="hold" nodeType="afterGroup">
                            <p:stCondLst>
                              <p:cond delay="2500"/>
                            </p:stCondLst>
                            <p:childTnLst>
                              <p:par>
                                <p:cTn id="15" presetID="23" presetClass="entr" presetSubtype="16" fill="hold" nodeType="afterEffect">
                                  <p:stCondLst>
                                    <p:cond delay="1822"/>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7"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341438"/>
            <a:ext cx="3744913" cy="2592387"/>
          </a:xfrm>
          <a:prstGeom prst="rect">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106498" name="Rectangle 2"/>
          <p:cNvSpPr>
            <a:spLocks/>
          </p:cNvSpPr>
          <p:nvPr/>
        </p:nvSpPr>
        <p:spPr bwMode="auto">
          <a:xfrm>
            <a:off x="1187450" y="1557338"/>
            <a:ext cx="41386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742950" lvl="1" indent="-285750" eaLnBrk="1" hangingPunct="1">
              <a:spcBef>
                <a:spcPts val="700"/>
              </a:spcBef>
              <a:buClr>
                <a:srgbClr val="FFFF05"/>
              </a:buClr>
              <a:buSzPct val="70000"/>
              <a:buFont typeface="Wingdings" pitchFamily="2" charset="2"/>
              <a:buChar char="l"/>
            </a:pPr>
            <a:r>
              <a:rPr lang="zh-TW" altLang="en-US" sz="2000" b="1">
                <a:solidFill>
                  <a:srgbClr val="FFFFFF"/>
                </a:solidFill>
                <a:latin typeface="Times New Roman" pitchFamily="18" charset="0"/>
                <a:ea typeface="Times"/>
                <a:cs typeface="Times"/>
              </a:rPr>
              <a:t> </a:t>
            </a:r>
            <a:r>
              <a:rPr lang="zh-TW" altLang="en-US" sz="2800" b="1">
                <a:solidFill>
                  <a:srgbClr val="FFFFFF"/>
                </a:solidFill>
                <a:latin typeface="標楷體" pitchFamily="65" charset="-120"/>
              </a:rPr>
              <a:t>魚的鰭，應該變成腳</a:t>
            </a:r>
          </a:p>
        </p:txBody>
      </p:sp>
      <p:sp>
        <p:nvSpPr>
          <p:cNvPr id="106499" name="Rectangle 3"/>
          <p:cNvSpPr>
            <a:spLocks/>
          </p:cNvSpPr>
          <p:nvPr/>
        </p:nvSpPr>
        <p:spPr bwMode="auto">
          <a:xfrm>
            <a:off x="1295400" y="2133600"/>
            <a:ext cx="37814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266700" indent="-227013" eaLnBrk="1" hangingPunct="1">
              <a:spcBef>
                <a:spcPts val="700"/>
              </a:spcBef>
              <a:buClr>
                <a:srgbClr val="FFFF66"/>
              </a:buClr>
              <a:buSzPct val="55000"/>
              <a:buFont typeface="Wingdings" pitchFamily="2" charset="2"/>
              <a:buChar char="l"/>
            </a:pPr>
            <a:r>
              <a:rPr lang="zh-TW" altLang="en-US" sz="2800" b="1">
                <a:solidFill>
                  <a:srgbClr val="FFFFFF"/>
                </a:solidFill>
                <a:latin typeface="標楷體" pitchFamily="65" charset="-120"/>
              </a:rPr>
              <a:t>魚用來呼吸的鰓，應該變成肺</a:t>
            </a:r>
          </a:p>
        </p:txBody>
      </p:sp>
      <p:sp>
        <p:nvSpPr>
          <p:cNvPr id="106500" name="Rectangle 4"/>
          <p:cNvSpPr>
            <a:spLocks/>
          </p:cNvSpPr>
          <p:nvPr/>
        </p:nvSpPr>
        <p:spPr bwMode="auto">
          <a:xfrm>
            <a:off x="1403350" y="4652963"/>
            <a:ext cx="39211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184150" indent="-184150" eaLnBrk="1" hangingPunct="1">
              <a:spcBef>
                <a:spcPts val="700"/>
              </a:spcBef>
              <a:buClr>
                <a:srgbClr val="FFFF66"/>
              </a:buClr>
              <a:buSzPct val="65000"/>
              <a:buFont typeface="Wingdings" pitchFamily="2" charset="2"/>
              <a:buChar char="l"/>
            </a:pPr>
            <a:r>
              <a:rPr lang="en-US" altLang="zh-TW" sz="2000" b="1">
                <a:solidFill>
                  <a:srgbClr val="FFFFFF"/>
                </a:solidFill>
                <a:latin typeface="Times New Roman" pitchFamily="18" charset="0"/>
                <a:ea typeface="Times"/>
                <a:cs typeface="Times"/>
              </a:rPr>
              <a:t> </a:t>
            </a:r>
            <a:r>
              <a:rPr lang="zh-TW" altLang="en-US" sz="2800" b="1">
                <a:solidFill>
                  <a:srgbClr val="FFFFFF"/>
                </a:solidFill>
                <a:latin typeface="標楷體" pitchFamily="65" charset="-120"/>
              </a:rPr>
              <a:t>魚的新陳代謝適合水中生活，這也應轉變為適應陸上生活</a:t>
            </a:r>
          </a:p>
        </p:txBody>
      </p:sp>
      <p:sp>
        <p:nvSpPr>
          <p:cNvPr id="106501" name="Rectangle 5"/>
          <p:cNvSpPr>
            <a:spLocks/>
          </p:cNvSpPr>
          <p:nvPr/>
        </p:nvSpPr>
        <p:spPr bwMode="auto">
          <a:xfrm>
            <a:off x="1042988" y="3141663"/>
            <a:ext cx="43211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184150" indent="-184150" eaLnBrk="1" hangingPunct="1">
              <a:spcBef>
                <a:spcPts val="700"/>
              </a:spcBef>
              <a:buClr>
                <a:srgbClr val="FFFF66"/>
              </a:buClr>
              <a:buFontTx/>
              <a:buChar char="•"/>
            </a:pPr>
            <a:r>
              <a:rPr lang="zh-TW" altLang="en-US" sz="2800" b="1">
                <a:solidFill>
                  <a:srgbClr val="FFFFFF"/>
                </a:solidFill>
                <a:latin typeface="標楷體" pitchFamily="65" charset="-120"/>
              </a:rPr>
              <a:t>魚的承載重量機理適合水中的情況；這應轉變為適應陸上生活</a:t>
            </a:r>
          </a:p>
        </p:txBody>
      </p:sp>
      <p:sp>
        <p:nvSpPr>
          <p:cNvPr id="77831" name="Rectangle 6"/>
          <p:cNvSpPr>
            <a:spLocks/>
          </p:cNvSpPr>
          <p:nvPr/>
        </p:nvSpPr>
        <p:spPr bwMode="auto">
          <a:xfrm>
            <a:off x="900113" y="44450"/>
            <a:ext cx="7559675" cy="936625"/>
          </a:xfrm>
          <a:prstGeom prst="rect">
            <a:avLst/>
          </a:prstGeom>
          <a:solidFill>
            <a:schemeClr val="bg1">
              <a:alpha val="60001"/>
            </a:schemeClr>
          </a:solidFill>
          <a:ln w="9525">
            <a:noFill/>
            <a:miter lim="800000"/>
            <a:headEnd/>
            <a:tailEnd/>
          </a:ln>
        </p:spPr>
        <p:txBody>
          <a:bodyPr lIns="0" tIns="0" rIns="40639" bIns="0"/>
          <a:lstStyle/>
          <a:p>
            <a:pPr marL="39688" algn="ctr" eaLnBrk="1" hangingPunct="1">
              <a:defRPr/>
            </a:pPr>
            <a:r>
              <a:rPr lang="zh-TW" altLang="en-US" b="1">
                <a:solidFill>
                  <a:srgbClr val="FFCC00"/>
                </a:solidFill>
                <a:effectLst>
                  <a:outerShdw blurRad="38100" dist="38100" dir="2700000" algn="tl">
                    <a:srgbClr val="000000"/>
                  </a:outerShdw>
                </a:effectLst>
                <a:latin typeface="標楷體" pitchFamily="65" charset="-120"/>
              </a:rPr>
              <a:t>從水轉移到陸地的不可能性</a:t>
            </a:r>
          </a:p>
        </p:txBody>
      </p:sp>
      <p:pic>
        <p:nvPicPr>
          <p:cNvPr id="10650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113" y="4292600"/>
            <a:ext cx="3671887" cy="1735138"/>
          </a:xfrm>
          <a:prstGeom prst="rect">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7831"/>
                                        </p:tgtEl>
                                        <p:attrNameLst>
                                          <p:attrName>style.visibility</p:attrName>
                                        </p:attrNameLst>
                                      </p:cBhvr>
                                      <p:to>
                                        <p:strVal val="visible"/>
                                      </p:to>
                                    </p:set>
                                    <p:anim calcmode="lin" valueType="num">
                                      <p:cBhvr>
                                        <p:cTn id="7" dur="500" fill="hold"/>
                                        <p:tgtEl>
                                          <p:spTgt spid="77831"/>
                                        </p:tgtEl>
                                        <p:attrNameLst>
                                          <p:attrName>ppt_w</p:attrName>
                                        </p:attrNameLst>
                                      </p:cBhvr>
                                      <p:tavLst>
                                        <p:tav tm="0">
                                          <p:val>
                                            <p:fltVal val="0"/>
                                          </p:val>
                                        </p:tav>
                                        <p:tav tm="100000">
                                          <p:val>
                                            <p:strVal val="#ppt_w"/>
                                          </p:val>
                                        </p:tav>
                                      </p:tavLst>
                                    </p:anim>
                                    <p:anim calcmode="lin" valueType="num">
                                      <p:cBhvr>
                                        <p:cTn id="8" dur="500" fill="hold"/>
                                        <p:tgtEl>
                                          <p:spTgt spid="77831"/>
                                        </p:tgtEl>
                                        <p:attrNameLst>
                                          <p:attrName>ppt_h</p:attrName>
                                        </p:attrNameLst>
                                      </p:cBhvr>
                                      <p:tavLst>
                                        <p:tav tm="0">
                                          <p:val>
                                            <p:fltVal val="0"/>
                                          </p:val>
                                        </p:tav>
                                        <p:tav tm="100000">
                                          <p:val>
                                            <p:strVal val="#ppt_h"/>
                                          </p:val>
                                        </p:tav>
                                      </p:tavLst>
                                    </p:anim>
                                    <p:animEffect transition="in" filter="fade">
                                      <p:cBhvr>
                                        <p:cTn id="9" dur="500"/>
                                        <p:tgtEl>
                                          <p:spTgt spid="77831"/>
                                        </p:tgtEl>
                                      </p:cBhvr>
                                    </p:animEffect>
                                  </p:childTnLst>
                                </p:cTn>
                              </p:par>
                            </p:childTnLst>
                          </p:cTn>
                        </p:par>
                        <p:par>
                          <p:cTn id="10" fill="hold" nodeType="afterGroup">
                            <p:stCondLst>
                              <p:cond delay="500"/>
                            </p:stCondLst>
                            <p:childTnLst>
                              <p:par>
                                <p:cTn id="11" presetID="2" presetClass="entr" presetSubtype="2" fill="hold" nodeType="afterEffect">
                                  <p:stCondLst>
                                    <p:cond delay="500"/>
                                  </p:stCondLst>
                                  <p:childTnLst>
                                    <p:set>
                                      <p:cBhvr>
                                        <p:cTn id="12" dur="1" fill="hold">
                                          <p:stCondLst>
                                            <p:cond delay="0"/>
                                          </p:stCondLst>
                                        </p:cTn>
                                        <p:tgtEl>
                                          <p:spTgt spid="106497"/>
                                        </p:tgtEl>
                                        <p:attrNameLst>
                                          <p:attrName>style.visibility</p:attrName>
                                        </p:attrNameLst>
                                      </p:cBhvr>
                                      <p:to>
                                        <p:strVal val="visible"/>
                                      </p:to>
                                    </p:set>
                                    <p:anim calcmode="lin" valueType="num">
                                      <p:cBhvr additive="base">
                                        <p:cTn id="13" dur="500" fill="hold"/>
                                        <p:tgtEl>
                                          <p:spTgt spid="106497"/>
                                        </p:tgtEl>
                                        <p:attrNameLst>
                                          <p:attrName>ppt_x</p:attrName>
                                        </p:attrNameLst>
                                      </p:cBhvr>
                                      <p:tavLst>
                                        <p:tav tm="0">
                                          <p:val>
                                            <p:strVal val="1+#ppt_w/2"/>
                                          </p:val>
                                        </p:tav>
                                        <p:tav tm="100000">
                                          <p:val>
                                            <p:strVal val="#ppt_x"/>
                                          </p:val>
                                        </p:tav>
                                      </p:tavLst>
                                    </p:anim>
                                    <p:anim calcmode="lin" valueType="num">
                                      <p:cBhvr additive="base">
                                        <p:cTn id="14" dur="500" fill="hold"/>
                                        <p:tgtEl>
                                          <p:spTgt spid="10649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 presetClass="entr" presetSubtype="4" fill="hold" nodeType="afterEffect">
                                  <p:stCondLst>
                                    <p:cond delay="500"/>
                                  </p:stCondLst>
                                  <p:childTnLst>
                                    <p:set>
                                      <p:cBhvr>
                                        <p:cTn id="17" dur="1" fill="hold">
                                          <p:stCondLst>
                                            <p:cond delay="0"/>
                                          </p:stCondLst>
                                        </p:cTn>
                                        <p:tgtEl>
                                          <p:spTgt spid="106503"/>
                                        </p:tgtEl>
                                        <p:attrNameLst>
                                          <p:attrName>style.visibility</p:attrName>
                                        </p:attrNameLst>
                                      </p:cBhvr>
                                      <p:to>
                                        <p:strVal val="visible"/>
                                      </p:to>
                                    </p:set>
                                    <p:anim calcmode="lin" valueType="num">
                                      <p:cBhvr additive="base">
                                        <p:cTn id="18" dur="500" fill="hold"/>
                                        <p:tgtEl>
                                          <p:spTgt spid="106503"/>
                                        </p:tgtEl>
                                        <p:attrNameLst>
                                          <p:attrName>ppt_x</p:attrName>
                                        </p:attrNameLst>
                                      </p:cBhvr>
                                      <p:tavLst>
                                        <p:tav tm="0">
                                          <p:val>
                                            <p:strVal val="#ppt_x"/>
                                          </p:val>
                                        </p:tav>
                                        <p:tav tm="100000">
                                          <p:val>
                                            <p:strVal val="#ppt_x"/>
                                          </p:val>
                                        </p:tav>
                                      </p:tavLst>
                                    </p:anim>
                                    <p:anim calcmode="lin" valueType="num">
                                      <p:cBhvr additive="base">
                                        <p:cTn id="19" dur="500" fill="hold"/>
                                        <p:tgtEl>
                                          <p:spTgt spid="106503"/>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2500"/>
                            </p:stCondLst>
                            <p:childTnLst>
                              <p:par>
                                <p:cTn id="21" presetID="2" presetClass="entr" presetSubtype="4" fill="hold" grpId="0" nodeType="afterEffect">
                                  <p:stCondLst>
                                    <p:cond delay="1000"/>
                                  </p:stCondLst>
                                  <p:childTnLst>
                                    <p:set>
                                      <p:cBhvr>
                                        <p:cTn id="22" dur="1" fill="hold">
                                          <p:stCondLst>
                                            <p:cond delay="0"/>
                                          </p:stCondLst>
                                        </p:cTn>
                                        <p:tgtEl>
                                          <p:spTgt spid="106498"/>
                                        </p:tgtEl>
                                        <p:attrNameLst>
                                          <p:attrName>style.visibility</p:attrName>
                                        </p:attrNameLst>
                                      </p:cBhvr>
                                      <p:to>
                                        <p:strVal val="visible"/>
                                      </p:to>
                                    </p:set>
                                    <p:anim calcmode="lin" valueType="num">
                                      <p:cBhvr additive="base">
                                        <p:cTn id="23" dur="500" fill="hold"/>
                                        <p:tgtEl>
                                          <p:spTgt spid="106498"/>
                                        </p:tgtEl>
                                        <p:attrNameLst>
                                          <p:attrName>ppt_x</p:attrName>
                                        </p:attrNameLst>
                                      </p:cBhvr>
                                      <p:tavLst>
                                        <p:tav tm="0">
                                          <p:val>
                                            <p:strVal val="#ppt_x"/>
                                          </p:val>
                                        </p:tav>
                                        <p:tav tm="100000">
                                          <p:val>
                                            <p:strVal val="#ppt_x"/>
                                          </p:val>
                                        </p:tav>
                                      </p:tavLst>
                                    </p:anim>
                                    <p:anim calcmode="lin" valueType="num">
                                      <p:cBhvr additive="base">
                                        <p:cTn id="24" dur="500" fill="hold"/>
                                        <p:tgtEl>
                                          <p:spTgt spid="106498"/>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4000"/>
                            </p:stCondLst>
                            <p:childTnLst>
                              <p:par>
                                <p:cTn id="26" presetID="2" presetClass="entr" presetSubtype="4" fill="hold" grpId="0" nodeType="afterEffect">
                                  <p:stCondLst>
                                    <p:cond delay="1000"/>
                                  </p:stCondLst>
                                  <p:childTnLst>
                                    <p:set>
                                      <p:cBhvr>
                                        <p:cTn id="27" dur="1" fill="hold">
                                          <p:stCondLst>
                                            <p:cond delay="0"/>
                                          </p:stCondLst>
                                        </p:cTn>
                                        <p:tgtEl>
                                          <p:spTgt spid="106499"/>
                                        </p:tgtEl>
                                        <p:attrNameLst>
                                          <p:attrName>style.visibility</p:attrName>
                                        </p:attrNameLst>
                                      </p:cBhvr>
                                      <p:to>
                                        <p:strVal val="visible"/>
                                      </p:to>
                                    </p:set>
                                    <p:anim calcmode="lin" valueType="num">
                                      <p:cBhvr additive="base">
                                        <p:cTn id="28" dur="500" fill="hold"/>
                                        <p:tgtEl>
                                          <p:spTgt spid="106499"/>
                                        </p:tgtEl>
                                        <p:attrNameLst>
                                          <p:attrName>ppt_x</p:attrName>
                                        </p:attrNameLst>
                                      </p:cBhvr>
                                      <p:tavLst>
                                        <p:tav tm="0">
                                          <p:val>
                                            <p:strVal val="#ppt_x"/>
                                          </p:val>
                                        </p:tav>
                                        <p:tav tm="100000">
                                          <p:val>
                                            <p:strVal val="#ppt_x"/>
                                          </p:val>
                                        </p:tav>
                                      </p:tavLst>
                                    </p:anim>
                                    <p:anim calcmode="lin" valueType="num">
                                      <p:cBhvr additive="base">
                                        <p:cTn id="29" dur="500" fill="hold"/>
                                        <p:tgtEl>
                                          <p:spTgt spid="106499"/>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500"/>
                            </p:stCondLst>
                            <p:childTnLst>
                              <p:par>
                                <p:cTn id="31" presetID="2" presetClass="entr" presetSubtype="4" fill="hold" grpId="0" nodeType="afterEffect">
                                  <p:stCondLst>
                                    <p:cond delay="1000"/>
                                  </p:stCondLst>
                                  <p:childTnLst>
                                    <p:set>
                                      <p:cBhvr>
                                        <p:cTn id="32" dur="1" fill="hold">
                                          <p:stCondLst>
                                            <p:cond delay="0"/>
                                          </p:stCondLst>
                                        </p:cTn>
                                        <p:tgtEl>
                                          <p:spTgt spid="106501"/>
                                        </p:tgtEl>
                                        <p:attrNameLst>
                                          <p:attrName>style.visibility</p:attrName>
                                        </p:attrNameLst>
                                      </p:cBhvr>
                                      <p:to>
                                        <p:strVal val="visible"/>
                                      </p:to>
                                    </p:set>
                                    <p:anim calcmode="lin" valueType="num">
                                      <p:cBhvr additive="base">
                                        <p:cTn id="33" dur="500" fill="hold"/>
                                        <p:tgtEl>
                                          <p:spTgt spid="106501"/>
                                        </p:tgtEl>
                                        <p:attrNameLst>
                                          <p:attrName>ppt_x</p:attrName>
                                        </p:attrNameLst>
                                      </p:cBhvr>
                                      <p:tavLst>
                                        <p:tav tm="0">
                                          <p:val>
                                            <p:strVal val="#ppt_x"/>
                                          </p:val>
                                        </p:tav>
                                        <p:tav tm="100000">
                                          <p:val>
                                            <p:strVal val="#ppt_x"/>
                                          </p:val>
                                        </p:tav>
                                      </p:tavLst>
                                    </p:anim>
                                    <p:anim calcmode="lin" valueType="num">
                                      <p:cBhvr additive="base">
                                        <p:cTn id="34" dur="500" fill="hold"/>
                                        <p:tgtEl>
                                          <p:spTgt spid="106501"/>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7000"/>
                            </p:stCondLst>
                            <p:childTnLst>
                              <p:par>
                                <p:cTn id="36" presetID="2" presetClass="entr" presetSubtype="4" fill="hold" grpId="0" nodeType="afterEffect">
                                  <p:stCondLst>
                                    <p:cond delay="1000"/>
                                  </p:stCondLst>
                                  <p:childTnLst>
                                    <p:set>
                                      <p:cBhvr>
                                        <p:cTn id="37" dur="1" fill="hold">
                                          <p:stCondLst>
                                            <p:cond delay="0"/>
                                          </p:stCondLst>
                                        </p:cTn>
                                        <p:tgtEl>
                                          <p:spTgt spid="106500"/>
                                        </p:tgtEl>
                                        <p:attrNameLst>
                                          <p:attrName>style.visibility</p:attrName>
                                        </p:attrNameLst>
                                      </p:cBhvr>
                                      <p:to>
                                        <p:strVal val="visible"/>
                                      </p:to>
                                    </p:set>
                                    <p:anim calcmode="lin" valueType="num">
                                      <p:cBhvr additive="base">
                                        <p:cTn id="38" dur="500" fill="hold"/>
                                        <p:tgtEl>
                                          <p:spTgt spid="106500"/>
                                        </p:tgtEl>
                                        <p:attrNameLst>
                                          <p:attrName>ppt_x</p:attrName>
                                        </p:attrNameLst>
                                      </p:cBhvr>
                                      <p:tavLst>
                                        <p:tav tm="0">
                                          <p:val>
                                            <p:strVal val="#ppt_x"/>
                                          </p:val>
                                        </p:tav>
                                        <p:tav tm="100000">
                                          <p:val>
                                            <p:strVal val="#ppt_x"/>
                                          </p:val>
                                        </p:tav>
                                      </p:tavLst>
                                    </p:anim>
                                    <p:anim calcmode="lin" valueType="num">
                                      <p:cBhvr additive="base">
                                        <p:cTn id="39" dur="500" fill="hold"/>
                                        <p:tgtEl>
                                          <p:spTgt spid="1065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utoUpdateAnimBg="0"/>
      <p:bldP spid="106499" grpId="0" autoUpdateAnimBg="0"/>
      <p:bldP spid="106500" grpId="0" autoUpdateAnimBg="0"/>
      <p:bldP spid="106501" grpId="0" autoUpdateAnimBg="0"/>
      <p:bldP spid="7783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p:cNvSpPr>
            <a:spLocks/>
          </p:cNvSpPr>
          <p:nvPr/>
        </p:nvSpPr>
        <p:spPr bwMode="auto">
          <a:xfrm>
            <a:off x="2324100" y="1600200"/>
            <a:ext cx="354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algn="r" eaLnBrk="1" hangingPunct="1">
              <a:spcBef>
                <a:spcPts val="700"/>
              </a:spcBef>
            </a:pPr>
            <a:r>
              <a:rPr lang="zh-TW" altLang="en-US" sz="3000" b="1">
                <a:solidFill>
                  <a:srgbClr val="FFFFFF"/>
                </a:solidFill>
                <a:latin typeface="標楷體" pitchFamily="65" charset="-120"/>
              </a:rPr>
              <a:t>1億4千萬年前的生物</a:t>
            </a:r>
            <a:endParaRPr lang="en-US" altLang="zh-TW" sz="3000" b="1">
              <a:solidFill>
                <a:srgbClr val="FFFFFF"/>
              </a:solidFill>
              <a:latin typeface="標楷體" pitchFamily="65" charset="-120"/>
            </a:endParaRPr>
          </a:p>
        </p:txBody>
      </p:sp>
      <p:sp>
        <p:nvSpPr>
          <p:cNvPr id="6" name="Rectangle 6"/>
          <p:cNvSpPr>
            <a:spLocks/>
          </p:cNvSpPr>
          <p:nvPr/>
        </p:nvSpPr>
        <p:spPr bwMode="auto">
          <a:xfrm>
            <a:off x="3563938" y="584200"/>
            <a:ext cx="3887787" cy="468313"/>
          </a:xfrm>
          <a:prstGeom prst="rect">
            <a:avLst/>
          </a:prstGeom>
          <a:noFill/>
          <a:ln>
            <a:noFill/>
          </a:ln>
          <a:extLst/>
        </p:spPr>
        <p:txBody>
          <a:bodyPr lIns="0" tIns="0" rIns="40639" bIns="0"/>
          <a:lstStyle/>
          <a:p>
            <a:pPr marL="39688" algn="ctr" eaLnBrk="1" hangingPunct="1">
              <a:defRPr/>
            </a:pPr>
            <a:r>
              <a:rPr lang="zh-TW" altLang="en-US" sz="4400" b="1">
                <a:solidFill>
                  <a:srgbClr val="FFCC00"/>
                </a:solidFill>
                <a:effectLst>
                  <a:outerShdw blurRad="38100" dist="38100" dir="2700000" algn="tl">
                    <a:srgbClr val="FFFFFF"/>
                  </a:outerShdw>
                </a:effectLst>
              </a:rPr>
              <a:t>空棘魚</a:t>
            </a:r>
            <a:r>
              <a:rPr lang="en-US" altLang="zh-TW" sz="3200" b="1">
                <a:solidFill>
                  <a:srgbClr val="FFCC00"/>
                </a:solidFill>
                <a:effectLst>
                  <a:outerShdw blurRad="38100" dist="38100" dir="2700000" algn="tl">
                    <a:srgbClr val="FFFFFF"/>
                  </a:outerShdw>
                </a:effectLst>
                <a:latin typeface="Times New Roman" pitchFamily="18" charset="0"/>
                <a:cs typeface="Times New Roman" pitchFamily="18" charset="0"/>
              </a:rPr>
              <a:t>(Coelacanth)</a:t>
            </a:r>
            <a:endParaRPr lang="en-US" altLang="zh-TW" sz="4400" b="1">
              <a:solidFill>
                <a:srgbClr val="FFCC00"/>
              </a:solidFill>
              <a:effectLst>
                <a:outerShdw blurRad="38100" dist="38100" dir="2700000" algn="tl">
                  <a:srgbClr val="FFFFFF"/>
                </a:outerShdw>
              </a:effectLst>
              <a:latin typeface="Times New Roman" pitchFamily="18" charset="0"/>
              <a:cs typeface="Times New Roman" pitchFamily="18" charset="0"/>
            </a:endParaRPr>
          </a:p>
        </p:txBody>
      </p:sp>
      <p:pic>
        <p:nvPicPr>
          <p:cNvPr id="1028" name="Picture 4" descr="C:\Users\DD\Documents\Ceviri BG\Presentations\konferans evrim ing en son\slayt resimler\Coleca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935163"/>
            <a:ext cx="757872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50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2000"/>
                            </p:stCondLst>
                            <p:childTnLst>
                              <p:par>
                                <p:cTn id="11" presetID="6" presetClass="entr" presetSubtype="32"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out)">
                                      <p:cBhvr>
                                        <p:cTn id="13" dur="2000"/>
                                        <p:tgtEl>
                                          <p:spTgt spid="1028"/>
                                        </p:tgtEl>
                                      </p:cBhvr>
                                    </p:animEffect>
                                  </p:childTnLst>
                                </p:cTn>
                              </p:par>
                            </p:childTnLst>
                          </p:cTn>
                        </p:par>
                        <p:par>
                          <p:cTn id="14" fill="hold" nodeType="afterGroup">
                            <p:stCondLst>
                              <p:cond delay="4000"/>
                            </p:stCondLst>
                            <p:childTnLst>
                              <p:par>
                                <p:cTn id="15" presetID="0" presetClass="entr" presetSubtype="0" fill="hold" grpId="0" nodeType="afterEffect">
                                  <p:stCondLst>
                                    <p:cond delay="0"/>
                                  </p:stCondLst>
                                  <p:childTnLst>
                                    <p:set>
                                      <p:cBhvr>
                                        <p:cTn id="16" dur="1" fill="hold">
                                          <p:stCondLst>
                                            <p:cond delay="499"/>
                                          </p:stCondLst>
                                        </p:cTn>
                                        <p:tgtEl>
                                          <p:spTgt spid="10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Content Placeholder 2"/>
          <p:cNvSpPr>
            <a:spLocks noGrp="1"/>
          </p:cNvSpPr>
          <p:nvPr>
            <p:ph idx="4294967295"/>
          </p:nvPr>
        </p:nvSpPr>
        <p:spPr>
          <a:xfrm>
            <a:off x="250825" y="3716338"/>
            <a:ext cx="6858000" cy="1531937"/>
          </a:xfrm>
          <a:solidFill>
            <a:srgbClr val="FFFFFF"/>
          </a:solidFill>
          <a:ln>
            <a:solidFill>
              <a:srgbClr val="000000"/>
            </a:solidFill>
            <a:miter lim="800000"/>
            <a:headEnd/>
            <a:tailEnd/>
          </a:ln>
        </p:spPr>
        <p:txBody>
          <a:bodyPr/>
          <a:lstStyle/>
          <a:p>
            <a:pPr marL="39688" indent="0">
              <a:buFont typeface="Wingdings" pitchFamily="2" charset="2"/>
              <a:buNone/>
            </a:pPr>
            <a:r>
              <a:rPr lang="zh-TW" altLang="en-US" sz="2800" b="1" i="1" dirty="0" smtClean="0">
                <a:solidFill>
                  <a:schemeClr val="tx2"/>
                </a:solidFill>
                <a:latin typeface="標楷體" pitchFamily="65" charset="-120"/>
                <a:ea typeface="標楷體" pitchFamily="65" charset="-120"/>
              </a:rPr>
              <a:t>捉到200條活生生的空棘魚，令達爾文論者非常失望。據悉，它今日的複雜性與4億5千萬年前一樣。</a:t>
            </a:r>
            <a:r>
              <a:rPr lang="zh-TW" altLang="tr-TR" sz="2800" b="1" i="1" dirty="0" smtClean="0"/>
              <a:t> </a:t>
            </a:r>
            <a:r>
              <a:rPr lang="zh-TW" altLang="en-US" sz="2800" b="1" i="1" dirty="0" smtClean="0">
                <a:ea typeface="MS PGothic" pitchFamily="34" charset="-128"/>
              </a:rPr>
              <a:t> </a:t>
            </a:r>
            <a:endParaRPr lang="zh-TW" altLang="en-US" sz="2800" b="1" i="1" dirty="0" smtClean="0"/>
          </a:p>
        </p:txBody>
      </p:sp>
      <p:pic>
        <p:nvPicPr>
          <p:cNvPr id="2050" name="Picture 2" descr="C:\Users\DD\Documents\Ceviri BG\Presentations\konferans evrim ing en son\slayt resimler\celoca-na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0"/>
            <a:ext cx="49307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5652120" y="2204863"/>
            <a:ext cx="2917576" cy="1015663"/>
          </a:xfrm>
          <a:prstGeom prst="rect">
            <a:avLst/>
          </a:prstGeom>
          <a:noFill/>
        </p:spPr>
        <p:txBody>
          <a:bodyPr wrap="square" rtlCol="0">
            <a:spAutoFit/>
          </a:bodyPr>
          <a:lstStyle/>
          <a:p>
            <a:pPr algn="ctr"/>
            <a:r>
              <a:rPr lang="zh-TW" altLang="en-US" sz="3200" b="1" dirty="0">
                <a:solidFill>
                  <a:srgbClr val="FFC000"/>
                </a:solidFill>
                <a:effectLst>
                  <a:outerShdw blurRad="38100" dist="38100" dir="2700000" algn="tl">
                    <a:srgbClr val="000000">
                      <a:alpha val="43137"/>
                    </a:srgbClr>
                  </a:outerShdw>
                </a:effectLst>
              </a:rPr>
              <a:t>拉蒂摩</a:t>
            </a:r>
            <a:r>
              <a:rPr lang="zh-TW" altLang="en-US" sz="2800" b="1" dirty="0">
                <a:solidFill>
                  <a:srgbClr val="FFC000"/>
                </a:solidFill>
                <a:effectLst>
                  <a:outerShdw blurRad="38100" dist="38100" dir="2700000" algn="tl">
                    <a:srgbClr val="000000">
                      <a:alpha val="43137"/>
                    </a:srgbClr>
                  </a:outerShdw>
                </a:effectLst>
              </a:rPr>
              <a:t> </a:t>
            </a:r>
            <a:endParaRPr lang="en-US" altLang="zh-TW" sz="2800" b="1" dirty="0" smtClean="0">
              <a:solidFill>
                <a:srgbClr val="FFC000"/>
              </a:solidFill>
              <a:effectLst>
                <a:outerShdw blurRad="38100" dist="38100" dir="2700000" algn="tl">
                  <a:srgbClr val="000000">
                    <a:alpha val="43137"/>
                  </a:srgbClr>
                </a:outerShdw>
              </a:effectLst>
            </a:endParaRPr>
          </a:p>
          <a:p>
            <a:pPr algn="ctr"/>
            <a:r>
              <a:rPr lang="en-US" altLang="zh-TW" sz="2800" dirty="0" smtClean="0">
                <a:solidFill>
                  <a:srgbClr val="FFC000"/>
                </a:solidFill>
                <a:effectLst>
                  <a:outerShdw blurRad="38100" dist="38100" dir="2700000" algn="tl">
                    <a:srgbClr val="000000">
                      <a:alpha val="43137"/>
                    </a:srgbClr>
                  </a:outerShdw>
                </a:effectLst>
              </a:rPr>
              <a:t>(Curtain Latimer</a:t>
            </a:r>
            <a:r>
              <a:rPr lang="en-US" altLang="zh-TW" sz="2800" dirty="0">
                <a:solidFill>
                  <a:srgbClr val="FFC000"/>
                </a:solidFill>
                <a:effectLst>
                  <a:outerShdw blurRad="38100" dist="38100" dir="2700000" algn="tl">
                    <a:srgbClr val="000000">
                      <a:alpha val="43137"/>
                    </a:srgbClr>
                  </a:outerShdw>
                </a:effectLst>
              </a:rPr>
              <a:t>)</a:t>
            </a:r>
            <a:endParaRPr lang="zh-HK" altLang="en-US" sz="2800" dirty="0">
              <a:solidFill>
                <a:srgbClr val="FFC000"/>
              </a:solidFill>
              <a:effectLst>
                <a:outerShdw blurRad="38100" dist="38100" dir="2700000" algn="tl">
                  <a:srgbClr val="000000">
                    <a:alpha val="43137"/>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1000"/>
                                        <p:tgtEl>
                                          <p:spTgt spid="79875">
                                            <p:txEl>
                                              <p:pRg st="0" end="0"/>
                                            </p:txEl>
                                          </p:spTgt>
                                        </p:tgtEl>
                                      </p:cBhvr>
                                    </p:animEffect>
                                    <p:anim calcmode="lin" valueType="num">
                                      <p:cBhvr>
                                        <p:cTn id="8" dur="10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9875">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up)">
                                      <p:cBhvr>
                                        <p:cTn id="13"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Content Placeholder 2"/>
          <p:cNvSpPr>
            <a:spLocks noGrp="1"/>
          </p:cNvSpPr>
          <p:nvPr>
            <p:ph idx="4294967295"/>
          </p:nvPr>
        </p:nvSpPr>
        <p:spPr>
          <a:xfrm>
            <a:off x="1042988" y="4581525"/>
            <a:ext cx="6842125" cy="647700"/>
          </a:xfrm>
          <a:solidFill>
            <a:srgbClr val="FFFFFF"/>
          </a:solidFill>
          <a:ln>
            <a:solidFill>
              <a:srgbClr val="000000"/>
            </a:solidFill>
            <a:miter lim="800000"/>
            <a:headEnd/>
            <a:tailEnd/>
          </a:ln>
        </p:spPr>
        <p:txBody>
          <a:bodyPr/>
          <a:lstStyle/>
          <a:p>
            <a:pPr marL="39688" indent="0" algn="ctr">
              <a:buFont typeface="Wingdings" pitchFamily="2" charset="2"/>
              <a:buNone/>
            </a:pPr>
            <a:r>
              <a:rPr lang="zh-TW" altLang="en-US" b="1" smtClean="0">
                <a:solidFill>
                  <a:schemeClr val="tx2"/>
                </a:solidFill>
                <a:latin typeface="標楷體" pitchFamily="65" charset="-120"/>
                <a:ea typeface="標楷體" pitchFamily="65" charset="-120"/>
              </a:rPr>
              <a:t>它的複雜性，跟4億5千萬年前無異。</a:t>
            </a:r>
            <a:endParaRPr lang="zh-TW" altLang="en-US" b="1" i="1" smtClean="0">
              <a:solidFill>
                <a:schemeClr val="tx2"/>
              </a:solidFill>
              <a:latin typeface="標楷體" pitchFamily="65" charset="-120"/>
              <a:ea typeface="標楷體" pitchFamily="65" charset="-120"/>
            </a:endParaRPr>
          </a:p>
        </p:txBody>
      </p:sp>
      <p:pic>
        <p:nvPicPr>
          <p:cNvPr id="2" name="CANLILSOLE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02234" y="1196752"/>
            <a:ext cx="4339531" cy="325464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1000"/>
                                        <p:tgtEl>
                                          <p:spTgt spid="79875">
                                            <p:txEl>
                                              <p:pRg st="0" end="0"/>
                                            </p:txEl>
                                          </p:spTgt>
                                        </p:tgtEl>
                                      </p:cBhvr>
                                    </p:animEffect>
                                    <p:anim calcmode="lin" valueType="num">
                                      <p:cBhvr>
                                        <p:cTn id="8" dur="10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987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7987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68538" y="692150"/>
            <a:ext cx="6357937" cy="693738"/>
          </a:xfrm>
        </p:spPr>
        <p:txBody>
          <a:bodyPr/>
          <a:lstStyle/>
          <a:p>
            <a:pPr marL="0" indent="0">
              <a:defRPr/>
            </a:pPr>
            <a:r>
              <a:rPr lang="zh-TW" altLang="en-US" b="1" smtClean="0">
                <a:solidFill>
                  <a:srgbClr val="FFCC00"/>
                </a:solidFill>
                <a:effectLst>
                  <a:outerShdw blurRad="38100" dist="38100" dir="2700000" algn="tl">
                    <a:srgbClr val="FFFFFF"/>
                  </a:outerShdw>
                </a:effectLst>
                <a:ea typeface="標楷體" pitchFamily="65" charset="-120"/>
              </a:rPr>
              <a:t>堤塔利克魚</a:t>
            </a:r>
            <a:r>
              <a:rPr lang="zh-TW" altLang="en-US" sz="3600" b="1" smtClean="0">
                <a:solidFill>
                  <a:srgbClr val="FFCC00"/>
                </a:solidFill>
                <a:effectLst>
                  <a:outerShdw blurRad="38100" dist="38100" dir="2700000" algn="tl">
                    <a:srgbClr val="FFFFFF"/>
                  </a:outerShdw>
                </a:effectLst>
                <a:ea typeface="標楷體" pitchFamily="65" charset="-120"/>
              </a:rPr>
              <a:t/>
            </a:r>
            <a:br>
              <a:rPr lang="zh-TW" altLang="en-US" sz="3600" b="1" smtClean="0">
                <a:solidFill>
                  <a:srgbClr val="FFCC00"/>
                </a:solidFill>
                <a:effectLst>
                  <a:outerShdw blurRad="38100" dist="38100" dir="2700000" algn="tl">
                    <a:srgbClr val="FFFFFF"/>
                  </a:outerShdw>
                </a:effectLst>
                <a:ea typeface="標楷體" pitchFamily="65" charset="-120"/>
              </a:rPr>
            </a:br>
            <a:r>
              <a:rPr lang="en-US" altLang="zh-TW" sz="2800" b="1" smtClean="0">
                <a:solidFill>
                  <a:srgbClr val="FFCC00"/>
                </a:solidFill>
                <a:effectLst>
                  <a:outerShdw blurRad="38100" dist="38100" dir="2700000" algn="tl">
                    <a:srgbClr val="FFFFFF"/>
                  </a:outerShdw>
                </a:effectLst>
                <a:latin typeface="Times New Roman" pitchFamily="18" charset="0"/>
                <a:ea typeface="標楷體" pitchFamily="65" charset="-120"/>
                <a:cs typeface="Times New Roman" pitchFamily="18" charset="0"/>
              </a:rPr>
              <a:t>(Tiktaalik Roseae)</a:t>
            </a:r>
          </a:p>
        </p:txBody>
      </p:sp>
      <p:sp>
        <p:nvSpPr>
          <p:cNvPr id="80899" name="Content Placeholder 2"/>
          <p:cNvSpPr>
            <a:spLocks noGrp="1"/>
          </p:cNvSpPr>
          <p:nvPr>
            <p:ph idx="4294967295"/>
          </p:nvPr>
        </p:nvSpPr>
        <p:spPr>
          <a:xfrm>
            <a:off x="250825" y="4149725"/>
            <a:ext cx="6985000" cy="1008063"/>
          </a:xfrm>
          <a:solidFill>
            <a:srgbClr val="FFFFFF"/>
          </a:solidFill>
          <a:ln>
            <a:solidFill>
              <a:srgbClr val="000000"/>
            </a:solidFill>
            <a:miter lim="800000"/>
            <a:headEnd/>
            <a:tailEnd/>
          </a:ln>
        </p:spPr>
        <p:txBody>
          <a:bodyPr/>
          <a:lstStyle/>
          <a:p>
            <a:pPr marL="39688" indent="0" algn="ctr">
              <a:buFont typeface="Wingdings" pitchFamily="2" charset="2"/>
              <a:buNone/>
            </a:pPr>
            <a:r>
              <a:rPr lang="zh-TW" altLang="en-US" sz="2800" b="1" i="1" smtClean="0">
                <a:solidFill>
                  <a:schemeClr val="tx2"/>
                </a:solidFill>
                <a:latin typeface="標楷體" pitchFamily="65" charset="-120"/>
                <a:ea typeface="標楷體" pitchFamily="65" charset="-120"/>
              </a:rPr>
              <a:t>多年來成為達爾文論者猜想的對象的堤塔利克魚，其實只不過是鱷魚的一個品種而已</a:t>
            </a:r>
          </a:p>
        </p:txBody>
      </p:sp>
      <p:pic>
        <p:nvPicPr>
          <p:cNvPr id="3074" name="Picture 2" descr="C:\Users\DD\Documents\Ceviri BG\Presentations\konferans evrim ing en son\slayt resimler\tiktaalik\tiktaali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628775"/>
            <a:ext cx="3711575" cy="2408238"/>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0899">
                                            <p:txEl>
                                              <p:pRg st="0" end="0"/>
                                            </p:txEl>
                                          </p:spTgt>
                                        </p:tgtEl>
                                        <p:attrNameLst>
                                          <p:attrName>style.visibility</p:attrName>
                                        </p:attrNameLst>
                                      </p:cBhvr>
                                      <p:to>
                                        <p:strVal val="visible"/>
                                      </p:to>
                                    </p:set>
                                    <p:animEffect transition="in" filter="fade">
                                      <p:cBhvr>
                                        <p:cTn id="19" dur="500"/>
                                        <p:tgtEl>
                                          <p:spTgt spid="80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089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3"/>
          <p:cNvSpPr>
            <a:spLocks/>
          </p:cNvSpPr>
          <p:nvPr/>
        </p:nvSpPr>
        <p:spPr bwMode="auto">
          <a:xfrm>
            <a:off x="2124075" y="981075"/>
            <a:ext cx="5832475" cy="795338"/>
          </a:xfrm>
          <a:prstGeom prst="rect">
            <a:avLst/>
          </a:prstGeom>
          <a:solidFill>
            <a:schemeClr val="bg2">
              <a:alpha val="50000"/>
            </a:schemeClr>
          </a:solidFill>
          <a:ln w="9525">
            <a:noFill/>
            <a:miter lim="800000"/>
            <a:headEnd/>
            <a:tailEnd/>
          </a:ln>
        </p:spPr>
        <p:txBody>
          <a:bodyPr lIns="0" tIns="0" rIns="40639" bIns="0"/>
          <a:lstStyle/>
          <a:p>
            <a:pPr marL="39688" algn="ctr" eaLnBrk="1" hangingPunct="1">
              <a:spcBef>
                <a:spcPts val="700"/>
              </a:spcBef>
              <a:defRPr/>
            </a:pPr>
            <a:r>
              <a:rPr lang="zh-TW" altLang="en-US" b="1">
                <a:solidFill>
                  <a:srgbClr val="FFCC00"/>
                </a:solidFill>
                <a:effectLst>
                  <a:outerShdw blurRad="38100" dist="38100" dir="2700000" algn="tl">
                    <a:srgbClr val="000000"/>
                  </a:outerShdw>
                </a:effectLst>
              </a:rPr>
              <a:t>鳥類起源自哪裡？</a:t>
            </a:r>
          </a:p>
        </p:txBody>
      </p:sp>
      <p:pic>
        <p:nvPicPr>
          <p:cNvPr id="3" name="sinek kusu_yak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83768" y="1916832"/>
            <a:ext cx="4500500" cy="3600400"/>
          </a:xfrm>
          <a:prstGeom prst="rect">
            <a:avLst/>
          </a:prstGeom>
        </p:spPr>
      </p:pic>
      <p:pic>
        <p:nvPicPr>
          <p:cNvPr id="1027" name="Picture 3" descr="C:\Users\DD\Documents\Ceviri BG\Presentations\konferans evrim ing en son\slayt resimler\feath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20000">
            <a:off x="4910138" y="1801813"/>
            <a:ext cx="4968875"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500" fill="hold"/>
                                        <p:tgtEl>
                                          <p:spTgt spid="81924"/>
                                        </p:tgtEl>
                                        <p:attrNameLst>
                                          <p:attrName>ppt_w</p:attrName>
                                        </p:attrNameLst>
                                      </p:cBhvr>
                                      <p:tavLst>
                                        <p:tav tm="0">
                                          <p:val>
                                            <p:fltVal val="0"/>
                                          </p:val>
                                        </p:tav>
                                        <p:tav tm="100000">
                                          <p:val>
                                            <p:strVal val="#ppt_w"/>
                                          </p:val>
                                        </p:tav>
                                      </p:tavLst>
                                    </p:anim>
                                    <p:anim calcmode="lin" valueType="num">
                                      <p:cBhvr>
                                        <p:cTn id="8" dur="500" fill="hold"/>
                                        <p:tgtEl>
                                          <p:spTgt spid="81924"/>
                                        </p:tgtEl>
                                        <p:attrNameLst>
                                          <p:attrName>ppt_h</p:attrName>
                                        </p:attrNameLst>
                                      </p:cBhvr>
                                      <p:tavLst>
                                        <p:tav tm="0">
                                          <p:val>
                                            <p:fltVal val="0"/>
                                          </p:val>
                                        </p:tav>
                                        <p:tav tm="100000">
                                          <p:val>
                                            <p:strVal val="#ppt_h"/>
                                          </p:val>
                                        </p:tav>
                                      </p:tavLst>
                                    </p:anim>
                                    <p:animEffect transition="in" filter="fade">
                                      <p:cBhvr>
                                        <p:cTn id="9" dur="500"/>
                                        <p:tgtEl>
                                          <p:spTgt spid="81924"/>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8"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819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4"/>
          <p:cNvSpPr>
            <a:spLocks/>
          </p:cNvSpPr>
          <p:nvPr/>
        </p:nvSpPr>
        <p:spPr bwMode="auto">
          <a:xfrm>
            <a:off x="2124075" y="1130300"/>
            <a:ext cx="5689600" cy="4459288"/>
          </a:xfrm>
          <a:prstGeom prst="rect">
            <a:avLst/>
          </a:prstGeom>
          <a:noFill/>
          <a:ln w="12700" cap="flat">
            <a:noFill/>
            <a:miter lim="800000"/>
            <a:headEnd type="none" w="med" len="med"/>
            <a:tailEnd type="none" w="med" len="med"/>
          </a:ln>
        </p:spPr>
        <p:txBody>
          <a:bodyPr lIns="0" tIns="0" rIns="40639" bIns="0" anchor="ctr"/>
          <a:lstStyle/>
          <a:p>
            <a:pPr marL="39688" eaLnBrk="1" hangingPunct="1">
              <a:defRPr/>
            </a:pPr>
            <a:r>
              <a:rPr lang="zh-TW" altLang="en-US" sz="2300" b="1" dirty="0">
                <a:solidFill>
                  <a:srgbClr val="FFFFFF"/>
                </a:solidFill>
                <a:effectLst>
                  <a:outerShdw blurRad="38100" dist="38100" dir="2700000" algn="tl">
                    <a:srgbClr val="808080"/>
                  </a:outerShdw>
                </a:effectLst>
                <a:ea typeface="ヒラギノ角ゴ ProN W3"/>
                <a:cs typeface="Arial" pitchFamily="34" charset="0"/>
              </a:rPr>
              <a:t>... </a:t>
            </a:r>
            <a:r>
              <a:rPr lang="en-US" altLang="zh-TW" sz="2300" b="1" dirty="0">
                <a:solidFill>
                  <a:srgbClr val="FFFFFF"/>
                </a:solidFill>
                <a:effectLst>
                  <a:outerShdw blurRad="38100" dist="38100" dir="2700000" algn="tl">
                    <a:srgbClr val="808080"/>
                  </a:outerShdw>
                </a:effectLst>
                <a:ea typeface="ヒラギノ角ゴ ProN W3"/>
                <a:cs typeface="Arial" pitchFamily="34" charset="0"/>
              </a:rPr>
              <a:t>The jet engine analogy suggested that animals ought to be risible monstrosities of lashed-up improvisation, top-heavy with grotesque relics of patched-over antiquity. How can we reconcile this reasonable expectation with the formidable grace of the hunting cheetah, the aerodynamic beauty of the swift, the scrupulous attention to deceptive detail of the leaf insect?</a:t>
            </a:r>
          </a:p>
        </p:txBody>
      </p:sp>
      <p:pic>
        <p:nvPicPr>
          <p:cNvPr id="19460" name="Picture 1"/>
          <p:cNvPicPr>
            <a:picLocks noChangeArrowheads="1"/>
          </p:cNvPicPr>
          <p:nvPr/>
        </p:nvPicPr>
        <p:blipFill>
          <a:blip r:embed="rId4">
            <a:extLst>
              <a:ext uri="{28A0092B-C50C-407E-A947-70E740481C1C}">
                <a14:useLocalDpi xmlns:a14="http://schemas.microsoft.com/office/drawing/2010/main" val="0"/>
              </a:ext>
            </a:extLst>
          </a:blip>
          <a:srcRect l="11850" r="14839"/>
          <a:stretch>
            <a:fillRect/>
          </a:stretch>
        </p:blipFill>
        <p:spPr bwMode="auto">
          <a:xfrm>
            <a:off x="34925" y="44450"/>
            <a:ext cx="1830388" cy="1871663"/>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p:cNvSpPr>
            <a:spLocks/>
          </p:cNvSpPr>
          <p:nvPr/>
        </p:nvSpPr>
        <p:spPr bwMode="auto">
          <a:xfrm>
            <a:off x="3132138" y="879475"/>
            <a:ext cx="330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ctr" eaLnBrk="1" hangingPunct="1">
              <a:spcBef>
                <a:spcPts val="700"/>
              </a:spcBef>
            </a:pPr>
            <a:r>
              <a:rPr lang="en-US" altLang="zh-TW" sz="3000" b="1" u="sng">
                <a:solidFill>
                  <a:srgbClr val="FFCC00"/>
                </a:solidFill>
                <a:ea typeface="ヒラギノ角ゴ ProN W3"/>
                <a:cs typeface="Arial" pitchFamily="34" charset="0"/>
              </a:rPr>
              <a:t>Richard Dawkins:</a:t>
            </a:r>
          </a:p>
        </p:txBody>
      </p:sp>
      <p:sp>
        <p:nvSpPr>
          <p:cNvPr id="10" name="Rectangle 3"/>
          <p:cNvSpPr>
            <a:spLocks/>
          </p:cNvSpPr>
          <p:nvPr/>
        </p:nvSpPr>
        <p:spPr bwMode="auto">
          <a:xfrm>
            <a:off x="2125663" y="5373688"/>
            <a:ext cx="4533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1400" i="1">
                <a:solidFill>
                  <a:srgbClr val="FFFFFF"/>
                </a:solidFill>
                <a:ea typeface="ヒラギノ角ゴ ProN W3"/>
                <a:cs typeface="Arial" pitchFamily="34" charset="0"/>
              </a:rPr>
              <a:t>Richard Dawkins, The Extended Phenotype, </a:t>
            </a:r>
          </a:p>
          <a:p>
            <a:pPr marL="39688" eaLnBrk="1" hangingPunct="1"/>
            <a:r>
              <a:rPr lang="en-US" altLang="zh-TW" sz="1400" i="1">
                <a:solidFill>
                  <a:srgbClr val="FFFFFF"/>
                </a:solidFill>
                <a:ea typeface="ヒラギノ角ゴ ProN W3"/>
                <a:cs typeface="Arial" pitchFamily="34" charset="0"/>
              </a:rPr>
              <a:t>Oxford University Press, 1999, p. 40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0" presetClass="entr" presetSubtype="0" fill="hold" grpId="0" nodeType="afterEffect">
                                  <p:stCondLst>
                                    <p:cond delay="500"/>
                                  </p:stCondLst>
                                  <p:childTnLst>
                                    <p:set>
                                      <p:cBhvr>
                                        <p:cTn id="12" dur="1" fill="hold">
                                          <p:stCondLst>
                                            <p:cond delay="999"/>
                                          </p:stCondLst>
                                        </p:cTn>
                                        <p:tgtEl>
                                          <p:spTgt spid="77828"/>
                                        </p:tgtEl>
                                        <p:attrNameLst>
                                          <p:attrName>style.visibility</p:attrName>
                                        </p:attrNameLst>
                                      </p:cBhvr>
                                      <p:to>
                                        <p:strVal val="visible"/>
                                      </p:to>
                                    </p:set>
                                  </p:childTnLst>
                                </p:cTn>
                              </p:par>
                            </p:childTnLst>
                          </p:cTn>
                        </p:par>
                        <p:par>
                          <p:cTn id="13" fill="hold" nodeType="afterGroup">
                            <p:stCondLst>
                              <p:cond delay="2000"/>
                            </p:stCondLst>
                            <p:childTnLst>
                              <p:par>
                                <p:cTn id="14" presetID="0" presetClass="entr" presetSubtype="0" fill="hold" grpId="0" nodeType="afterEffect">
                                  <p:stCondLst>
                                    <p:cond delay="1000"/>
                                  </p:stCondLst>
                                  <p:childTnLst>
                                    <p:set>
                                      <p:cBhvr>
                                        <p:cTn id="15"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P spid="9" grpId="0" autoUpdateAnimBg="0"/>
      <p:bldP spid="1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C:\Users\DD\Documents\Ceviri BG\Presentations\konferans evrim ing en son\slayt resimler\k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908050"/>
            <a:ext cx="6808787"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5"/>
          <p:cNvSpPr>
            <a:spLocks/>
          </p:cNvSpPr>
          <p:nvPr/>
        </p:nvSpPr>
        <p:spPr bwMode="auto">
          <a:xfrm>
            <a:off x="838200" y="381000"/>
            <a:ext cx="7775575" cy="793750"/>
          </a:xfrm>
          <a:prstGeom prst="rect">
            <a:avLst/>
          </a:prstGeom>
          <a:solidFill>
            <a:schemeClr val="bg2">
              <a:alpha val="50000"/>
            </a:schemeClr>
          </a:solidFill>
          <a:ln w="9525">
            <a:noFill/>
            <a:miter lim="800000"/>
            <a:headEnd/>
            <a:tailEnd/>
          </a:ln>
        </p:spPr>
        <p:txBody>
          <a:bodyPr lIns="0" tIns="0" rIns="40639" bIns="0"/>
          <a:lstStyle/>
          <a:p>
            <a:pPr marL="39688" algn="ctr" eaLnBrk="1" hangingPunct="1">
              <a:spcBef>
                <a:spcPts val="700"/>
              </a:spcBef>
              <a:defRPr/>
            </a:pPr>
            <a:r>
              <a:rPr lang="zh-TW" altLang="en-US" b="1">
                <a:solidFill>
                  <a:srgbClr val="FFCC00"/>
                </a:solidFill>
                <a:effectLst>
                  <a:outerShdw blurRad="38100" dist="38100" dir="2700000" algn="tl">
                    <a:srgbClr val="000000"/>
                  </a:outerShdw>
                </a:effectLst>
                <a:latin typeface="標楷體" pitchFamily="65" charset="-120"/>
              </a:rPr>
              <a:t>恐龍在捕捉蒼蠅時開始飛</a:t>
            </a:r>
            <a:r>
              <a:rPr lang="zh-TW" altLang="en-US" sz="3600" b="1">
                <a:solidFill>
                  <a:srgbClr val="FFCC00"/>
                </a:solidFill>
                <a:effectLst>
                  <a:outerShdw blurRad="38100" dist="38100" dir="2700000" algn="tl">
                    <a:srgbClr val="000000"/>
                  </a:outerShdw>
                </a:effectLst>
                <a:latin typeface="標楷體" pitchFamily="65" charset="-120"/>
              </a:rPr>
              <a:t>  </a:t>
            </a:r>
          </a:p>
        </p:txBody>
      </p:sp>
      <p:pic>
        <p:nvPicPr>
          <p:cNvPr id="4102" name="Picture 6" descr="C:\Users\DD\Documents\Ceviri BG\Presentations\konferans evrim ing en son\slayt resimler\dino_fl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1484313"/>
            <a:ext cx="47307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950"/>
                                        </p:tgtEl>
                                        <p:attrNameLst>
                                          <p:attrName>style.visibility</p:attrName>
                                        </p:attrNameLst>
                                      </p:cBhvr>
                                      <p:to>
                                        <p:strVal val="visible"/>
                                      </p:to>
                                    </p:set>
                                    <p:anim calcmode="lin" valueType="num">
                                      <p:cBhvr>
                                        <p:cTn id="7" dur="500" fill="hold"/>
                                        <p:tgtEl>
                                          <p:spTgt spid="82950"/>
                                        </p:tgtEl>
                                        <p:attrNameLst>
                                          <p:attrName>ppt_w</p:attrName>
                                        </p:attrNameLst>
                                      </p:cBhvr>
                                      <p:tavLst>
                                        <p:tav tm="0">
                                          <p:val>
                                            <p:fltVal val="0"/>
                                          </p:val>
                                        </p:tav>
                                        <p:tav tm="100000">
                                          <p:val>
                                            <p:strVal val="#ppt_w"/>
                                          </p:val>
                                        </p:tav>
                                      </p:tavLst>
                                    </p:anim>
                                    <p:anim calcmode="lin" valueType="num">
                                      <p:cBhvr>
                                        <p:cTn id="8" dur="500" fill="hold"/>
                                        <p:tgtEl>
                                          <p:spTgt spid="82950"/>
                                        </p:tgtEl>
                                        <p:attrNameLst>
                                          <p:attrName>ppt_h</p:attrName>
                                        </p:attrNameLst>
                                      </p:cBhvr>
                                      <p:tavLst>
                                        <p:tav tm="0">
                                          <p:val>
                                            <p:fltVal val="0"/>
                                          </p:val>
                                        </p:tav>
                                        <p:tav tm="100000">
                                          <p:val>
                                            <p:strVal val="#ppt_h"/>
                                          </p:val>
                                        </p:tav>
                                      </p:tavLst>
                                    </p:anim>
                                    <p:animEffect transition="in" filter="fade">
                                      <p:cBhvr>
                                        <p:cTn id="9" dur="500"/>
                                        <p:tgtEl>
                                          <p:spTgt spid="82950"/>
                                        </p:tgtEl>
                                      </p:cBhvr>
                                    </p:animEffect>
                                  </p:childTnLst>
                                </p:cTn>
                              </p:par>
                            </p:childTnLst>
                          </p:cTn>
                        </p:par>
                        <p:par>
                          <p:cTn id="10" fill="hold" nodeType="afterGroup">
                            <p:stCondLst>
                              <p:cond delay="500"/>
                            </p:stCondLst>
                            <p:childTnLst>
                              <p:par>
                                <p:cTn id="11" presetID="22" presetClass="entr" presetSubtype="4"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wipe(down)">
                                      <p:cBhvr>
                                        <p:cTn id="13" dur="2000"/>
                                        <p:tgtEl>
                                          <p:spTgt spid="409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4102"/>
                                        </p:tgtEl>
                                        <p:attrNameLst>
                                          <p:attrName>style.visibility</p:attrName>
                                        </p:attrNameLst>
                                      </p:cBhvr>
                                      <p:to>
                                        <p:strVal val="visible"/>
                                      </p:to>
                                    </p:set>
                                    <p:anim calcmode="lin" valueType="num">
                                      <p:cBhvr>
                                        <p:cTn id="18" dur="1000" fill="hold"/>
                                        <p:tgtEl>
                                          <p:spTgt spid="4102"/>
                                        </p:tgtEl>
                                        <p:attrNameLst>
                                          <p:attrName>ppt_w</p:attrName>
                                        </p:attrNameLst>
                                      </p:cBhvr>
                                      <p:tavLst>
                                        <p:tav tm="0">
                                          <p:val>
                                            <p:fltVal val="0"/>
                                          </p:val>
                                        </p:tav>
                                        <p:tav tm="100000">
                                          <p:val>
                                            <p:strVal val="#ppt_w"/>
                                          </p:val>
                                        </p:tav>
                                      </p:tavLst>
                                    </p:anim>
                                    <p:anim calcmode="lin" valueType="num">
                                      <p:cBhvr>
                                        <p:cTn id="19" dur="1000" fill="hold"/>
                                        <p:tgtEl>
                                          <p:spTgt spid="4102"/>
                                        </p:tgtEl>
                                        <p:attrNameLst>
                                          <p:attrName>ppt_h</p:attrName>
                                        </p:attrNameLst>
                                      </p:cBhvr>
                                      <p:tavLst>
                                        <p:tav tm="0">
                                          <p:val>
                                            <p:fltVal val="0"/>
                                          </p:val>
                                        </p:tav>
                                        <p:tav tm="100000">
                                          <p:val>
                                            <p:strVal val="#ppt_h"/>
                                          </p:val>
                                        </p:tav>
                                      </p:tavLst>
                                    </p:anim>
                                    <p:animEffect transition="in" filter="fade">
                                      <p:cBhvr>
                                        <p:cTn id="20"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5"/>
          <p:cNvSpPr>
            <a:spLocks/>
          </p:cNvSpPr>
          <p:nvPr/>
        </p:nvSpPr>
        <p:spPr bwMode="auto">
          <a:xfrm>
            <a:off x="1979713" y="1556792"/>
            <a:ext cx="4968552" cy="720427"/>
          </a:xfrm>
          <a:prstGeom prst="rect">
            <a:avLst/>
          </a:prstGeom>
          <a:noFill/>
          <a:ln>
            <a:noFill/>
          </a:ln>
          <a:extLst/>
        </p:spPr>
        <p:txBody>
          <a:bodyPr lIns="0" tIns="0" rIns="40639" bIns="0"/>
          <a:lstStyle/>
          <a:p>
            <a:pPr marL="39688" algn="ctr" eaLnBrk="1" hangingPunct="1">
              <a:spcBef>
                <a:spcPts val="700"/>
              </a:spcBef>
              <a:defRPr/>
            </a:pPr>
            <a:r>
              <a:rPr lang="zh-TW" altLang="en-US" sz="3200" b="1" dirty="0">
                <a:solidFill>
                  <a:srgbClr val="FFFFFF"/>
                </a:solidFill>
                <a:effectLst>
                  <a:outerShdw blurRad="38100" dist="38100" dir="2700000" algn="tl">
                    <a:srgbClr val="808080"/>
                  </a:outerShdw>
                </a:effectLst>
              </a:rPr>
              <a:t>蒼蠅一秒內拍打翅膀千多次</a:t>
            </a:r>
          </a:p>
        </p:txBody>
      </p:sp>
      <p:pic>
        <p:nvPicPr>
          <p:cNvPr id="3" name="sine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83768" y="2312966"/>
            <a:ext cx="3622500" cy="26806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950"/>
                                        </p:tgtEl>
                                        <p:attrNameLst>
                                          <p:attrName>style.visibility</p:attrName>
                                        </p:attrNameLst>
                                      </p:cBhvr>
                                      <p:to>
                                        <p:strVal val="visible"/>
                                      </p:to>
                                    </p:set>
                                    <p:anim calcmode="lin" valueType="num">
                                      <p:cBhvr>
                                        <p:cTn id="7" dur="500" fill="hold"/>
                                        <p:tgtEl>
                                          <p:spTgt spid="82950"/>
                                        </p:tgtEl>
                                        <p:attrNameLst>
                                          <p:attrName>ppt_w</p:attrName>
                                        </p:attrNameLst>
                                      </p:cBhvr>
                                      <p:tavLst>
                                        <p:tav tm="0">
                                          <p:val>
                                            <p:fltVal val="0"/>
                                          </p:val>
                                        </p:tav>
                                        <p:tav tm="100000">
                                          <p:val>
                                            <p:strVal val="#ppt_w"/>
                                          </p:val>
                                        </p:tav>
                                      </p:tavLst>
                                    </p:anim>
                                    <p:anim calcmode="lin" valueType="num">
                                      <p:cBhvr>
                                        <p:cTn id="8" dur="500" fill="hold"/>
                                        <p:tgtEl>
                                          <p:spTgt spid="82950"/>
                                        </p:tgtEl>
                                        <p:attrNameLst>
                                          <p:attrName>ppt_h</p:attrName>
                                        </p:attrNameLst>
                                      </p:cBhvr>
                                      <p:tavLst>
                                        <p:tav tm="0">
                                          <p:val>
                                            <p:fltVal val="0"/>
                                          </p:val>
                                        </p:tav>
                                        <p:tav tm="100000">
                                          <p:val>
                                            <p:strVal val="#ppt_h"/>
                                          </p:val>
                                        </p:tav>
                                      </p:tavLst>
                                    </p:anim>
                                    <p:animEffect transition="in" filter="fade">
                                      <p:cBhvr>
                                        <p:cTn id="9" dur="500"/>
                                        <p:tgtEl>
                                          <p:spTgt spid="82950"/>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7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82950"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p:cNvSpPr>
          <p:nvPr/>
        </p:nvSpPr>
        <p:spPr bwMode="auto">
          <a:xfrm>
            <a:off x="1763713" y="1936750"/>
            <a:ext cx="6376987" cy="2982913"/>
          </a:xfrm>
          <a:prstGeom prst="rect">
            <a:avLst/>
          </a:prstGeom>
          <a:noFill/>
          <a:ln w="12700" cap="flat">
            <a:noFill/>
            <a:miter lim="800000"/>
            <a:headEnd type="none" w="med" len="med"/>
            <a:tailEnd type="none" w="med" len="med"/>
          </a:ln>
        </p:spPr>
        <p:txBody>
          <a:bodyPr lIns="0" tIns="0" rIns="40639" bIns="0" anchor="ctr"/>
          <a:lstStyle/>
          <a:p>
            <a:pPr marL="39688" eaLnBrk="1" hangingPunct="1">
              <a:lnSpc>
                <a:spcPct val="120000"/>
              </a:lnSpc>
              <a:defRPr/>
            </a:pPr>
            <a:r>
              <a:rPr lang="zh-TW" altLang="en-US" sz="3200" b="1" dirty="0">
                <a:solidFill>
                  <a:srgbClr val="FFFFFF"/>
                </a:solidFill>
                <a:latin typeface="標楷體" pitchFamily="65" charset="-120"/>
              </a:rPr>
              <a:t>「嗯，我已研究鳥的頭骨</a:t>
            </a:r>
            <a:r>
              <a:rPr lang="zh-TW" altLang="en-US" sz="3200" b="1" dirty="0">
                <a:solidFill>
                  <a:srgbClr val="FFFFFF"/>
                </a:solidFill>
                <a:latin typeface="Times New Roman" pitchFamily="18" charset="0"/>
                <a:cs typeface="Times New Roman" pitchFamily="18" charset="0"/>
              </a:rPr>
              <a:t>25</a:t>
            </a:r>
            <a:r>
              <a:rPr lang="zh-TW" altLang="en-US" sz="3200" b="1" dirty="0">
                <a:solidFill>
                  <a:srgbClr val="FFFFFF"/>
                </a:solidFill>
                <a:latin typeface="標楷體" pitchFamily="65" charset="-120"/>
              </a:rPr>
              <a:t>年，而我並未發現有甚麼相似的地方。我實在不見得</a:t>
            </a:r>
            <a:r>
              <a:rPr lang="en-US" altLang="zh-TW" sz="3200" b="1" dirty="0">
                <a:solidFill>
                  <a:srgbClr val="FFFFFF"/>
                </a:solidFill>
                <a:latin typeface="Arial"/>
              </a:rPr>
              <a:t>…</a:t>
            </a:r>
            <a:r>
              <a:rPr lang="zh-TW" altLang="en-US" sz="3200" b="1" dirty="0">
                <a:solidFill>
                  <a:srgbClr val="FFFFFF"/>
                </a:solidFill>
                <a:latin typeface="標楷體" pitchFamily="65" charset="-120"/>
              </a:rPr>
              <a:t>假設鳥類源於恐龍科的生物，依我看來，會是20世紀古生物學家的一大尷尬</a:t>
            </a:r>
            <a:r>
              <a:rPr lang="zh-TW" altLang="en-US" sz="3200" b="1" dirty="0" smtClean="0">
                <a:solidFill>
                  <a:srgbClr val="FFFFFF"/>
                </a:solidFill>
                <a:latin typeface="標楷體" pitchFamily="65" charset="-120"/>
              </a:rPr>
              <a:t>。</a:t>
            </a:r>
            <a:r>
              <a:rPr lang="zh-TW" altLang="en-US" sz="3200" b="1" dirty="0" smtClean="0">
                <a:solidFill>
                  <a:srgbClr val="FFFFFF"/>
                </a:solidFill>
                <a:effectLst>
                  <a:outerShdw blurRad="38100" dist="38100" dir="2700000" algn="tl">
                    <a:srgbClr val="808080"/>
                  </a:outerShdw>
                </a:effectLst>
                <a:ea typeface="ヒラギノ角ゴ ProN W3"/>
                <a:cs typeface="Arial" pitchFamily="34" charset="0"/>
              </a:rPr>
              <a:t>」</a:t>
            </a:r>
            <a:endParaRPr lang="zh-TW" altLang="en-US" sz="3200" b="1" dirty="0">
              <a:solidFill>
                <a:srgbClr val="FFFFFF"/>
              </a:solidFill>
              <a:effectLst>
                <a:outerShdw blurRad="38100" dist="38100" dir="2700000" algn="tl">
                  <a:srgbClr val="808080"/>
                </a:outerShdw>
              </a:effectLst>
              <a:ea typeface="ヒラギノ角ゴ ProN W3"/>
              <a:cs typeface="Arial" pitchFamily="34" charset="0"/>
            </a:endParaRPr>
          </a:p>
        </p:txBody>
      </p:sp>
      <p:sp>
        <p:nvSpPr>
          <p:cNvPr id="111619" name="Rectangle 3"/>
          <p:cNvSpPr>
            <a:spLocks/>
          </p:cNvSpPr>
          <p:nvPr/>
        </p:nvSpPr>
        <p:spPr bwMode="auto">
          <a:xfrm>
            <a:off x="1797050" y="5060950"/>
            <a:ext cx="4965700" cy="508000"/>
          </a:xfrm>
          <a:prstGeom prst="rect">
            <a:avLst/>
          </a:prstGeom>
          <a:noFill/>
          <a:ln w="12700" cap="flat">
            <a:noFill/>
            <a:miter lim="800000"/>
            <a:headEnd type="none" w="med" len="med"/>
            <a:tailEnd type="none" w="med" len="med"/>
          </a:ln>
        </p:spPr>
        <p:txBody>
          <a:bodyPr lIns="0" tIns="0" rIns="40639" bIns="0"/>
          <a:lstStyle/>
          <a:p>
            <a:pPr marL="39688" eaLnBrk="1" hangingPunct="1">
              <a:spcBef>
                <a:spcPts val="700"/>
              </a:spcBef>
              <a:defRPr/>
            </a:pPr>
            <a:r>
              <a:rPr lang="en-US" sz="1400" i="1" dirty="0">
                <a:solidFill>
                  <a:srgbClr val="FFFFFF"/>
                </a:solidFill>
                <a:effectLst>
                  <a:outerShdw blurRad="38100" dist="38100" dir="2700000" algn="tl">
                    <a:srgbClr val="808080"/>
                  </a:outerShdw>
                </a:effectLst>
                <a:latin typeface="Arial" charset="0"/>
                <a:ea typeface="ヒラギノ角ゴ ProN W3" pitchFamily="-106" charset="-128"/>
                <a:cs typeface="Arial" charset="0"/>
                <a:sym typeface="Arial" charset="0"/>
              </a:rPr>
              <a:t>Pat Shipman, “Birds do it... Did </a:t>
            </a:r>
            <a:r>
              <a:rPr lang="en-US" sz="1400" i="1" dirty="0" err="1">
                <a:solidFill>
                  <a:srgbClr val="FFFFFF"/>
                </a:solidFill>
                <a:effectLst>
                  <a:outerShdw blurRad="38100" dist="38100" dir="2700000" algn="tl">
                    <a:srgbClr val="808080"/>
                  </a:outerShdw>
                </a:effectLst>
                <a:latin typeface="Arial" charset="0"/>
                <a:ea typeface="ヒラギノ角ゴ ProN W3" pitchFamily="-106" charset="-128"/>
                <a:cs typeface="Arial" charset="0"/>
                <a:sym typeface="Arial" charset="0"/>
              </a:rPr>
              <a:t>dinosours</a:t>
            </a:r>
            <a:r>
              <a:rPr lang="en-US" sz="1400" i="1" dirty="0">
                <a:solidFill>
                  <a:srgbClr val="FFFFFF"/>
                </a:solidFill>
                <a:effectLst>
                  <a:outerShdw blurRad="38100" dist="38100" dir="2700000" algn="tl">
                    <a:srgbClr val="808080"/>
                  </a:outerShdw>
                </a:effectLst>
                <a:latin typeface="Arial" charset="0"/>
                <a:ea typeface="ヒラギノ角ゴ ProN W3" pitchFamily="-106" charset="-128"/>
                <a:cs typeface="Arial" charset="0"/>
                <a:sym typeface="Arial" charset="0"/>
              </a:rPr>
              <a:t>?” New Scientist, February 1997, p.28</a:t>
            </a:r>
          </a:p>
        </p:txBody>
      </p:sp>
      <p:grpSp>
        <p:nvGrpSpPr>
          <p:cNvPr id="84997" name="Group 4"/>
          <p:cNvGrpSpPr>
            <a:grpSpLocks/>
          </p:cNvGrpSpPr>
          <p:nvPr/>
        </p:nvGrpSpPr>
        <p:grpSpPr bwMode="auto">
          <a:xfrm>
            <a:off x="34925" y="44450"/>
            <a:ext cx="1622425" cy="2220913"/>
            <a:chOff x="0" y="0"/>
            <a:chExt cx="1112" cy="1523"/>
          </a:xfrm>
        </p:grpSpPr>
        <p:sp>
          <p:nvSpPr>
            <p:cNvPr id="84999" name="Rectangle 5"/>
            <p:cNvSpPr>
              <a:spLocks/>
            </p:cNvSpPr>
            <p:nvPr/>
          </p:nvSpPr>
          <p:spPr bwMode="auto">
            <a:xfrm>
              <a:off x="0" y="0"/>
              <a:ext cx="1112" cy="15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spcBef>
                  <a:spcPts val="700"/>
                </a:spcBef>
              </a:pPr>
              <a:endParaRPr lang="zh-TW" altLang="en-US" sz="1200">
                <a:ea typeface="ヒラギノ角ゴ ProN W3"/>
              </a:endParaRPr>
            </a:p>
          </p:txBody>
        </p:sp>
        <p:pic>
          <p:nvPicPr>
            <p:cNvPr id="8500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12" cy="1523"/>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sp>
        <p:nvSpPr>
          <p:cNvPr id="111623" name="Rectangle 7"/>
          <p:cNvSpPr>
            <a:spLocks/>
          </p:cNvSpPr>
          <p:nvPr/>
        </p:nvSpPr>
        <p:spPr bwMode="auto">
          <a:xfrm>
            <a:off x="2771775" y="908050"/>
            <a:ext cx="59817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zh-TW" altLang="en-US" sz="4000" b="1" u="sng">
                <a:solidFill>
                  <a:srgbClr val="FFCC00"/>
                </a:solidFill>
              </a:rPr>
              <a:t>費都加</a:t>
            </a:r>
            <a:r>
              <a:rPr lang="zh-TW" altLang="en-US" sz="3200" b="1">
                <a:solidFill>
                  <a:srgbClr val="FFCC00"/>
                </a:solidFill>
                <a:ea typeface="新細明體" pitchFamily="18" charset="-120"/>
              </a:rPr>
              <a:t> </a:t>
            </a:r>
            <a:r>
              <a:rPr lang="zh-TW" altLang="en-US" sz="3200" b="1">
                <a:solidFill>
                  <a:srgbClr val="FFCC00"/>
                </a:solidFill>
                <a:latin typeface="Times New Roman" pitchFamily="18" charset="0"/>
                <a:ea typeface="新細明體" pitchFamily="18" charset="-120"/>
                <a:cs typeface="Times New Roman" pitchFamily="18" charset="0"/>
              </a:rPr>
              <a:t>(</a:t>
            </a:r>
            <a:r>
              <a:rPr lang="en-US" altLang="zh-TW" sz="3200" b="1">
                <a:solidFill>
                  <a:srgbClr val="FFCC00"/>
                </a:solidFill>
                <a:latin typeface="Times New Roman" pitchFamily="18" charset="0"/>
                <a:ea typeface="ヒラギノ角ゴ ProN W3"/>
                <a:cs typeface="Times New Roman" pitchFamily="18" charset="0"/>
              </a:rPr>
              <a:t>Alan Feduccia):</a:t>
            </a: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1623"/>
                                        </p:tgtEl>
                                        <p:attrNameLst>
                                          <p:attrName>style.visibility</p:attrName>
                                        </p:attrNameLst>
                                      </p:cBhvr>
                                      <p:to>
                                        <p:strVal val="visible"/>
                                      </p:to>
                                    </p:set>
                                    <p:anim calcmode="lin" valueType="num">
                                      <p:cBhvr>
                                        <p:cTn id="7" dur="500" fill="hold"/>
                                        <p:tgtEl>
                                          <p:spTgt spid="111623"/>
                                        </p:tgtEl>
                                        <p:attrNameLst>
                                          <p:attrName>ppt_w</p:attrName>
                                        </p:attrNameLst>
                                      </p:cBhvr>
                                      <p:tavLst>
                                        <p:tav tm="0">
                                          <p:val>
                                            <p:fltVal val="0"/>
                                          </p:val>
                                        </p:tav>
                                        <p:tav tm="100000">
                                          <p:val>
                                            <p:strVal val="#ppt_w"/>
                                          </p:val>
                                        </p:tav>
                                      </p:tavLst>
                                    </p:anim>
                                    <p:anim calcmode="lin" valueType="num">
                                      <p:cBhvr>
                                        <p:cTn id="8" dur="500" fill="hold"/>
                                        <p:tgtEl>
                                          <p:spTgt spid="111623"/>
                                        </p:tgtEl>
                                        <p:attrNameLst>
                                          <p:attrName>ppt_h</p:attrName>
                                        </p:attrNameLst>
                                      </p:cBhvr>
                                      <p:tavLst>
                                        <p:tav tm="0">
                                          <p:val>
                                            <p:fltVal val="0"/>
                                          </p:val>
                                        </p:tav>
                                        <p:tav tm="100000">
                                          <p:val>
                                            <p:strVal val="#ppt_h"/>
                                          </p:val>
                                        </p:tav>
                                      </p:tavLst>
                                    </p:anim>
                                    <p:animEffect transition="in" filter="fade">
                                      <p:cBhvr>
                                        <p:cTn id="9" dur="500"/>
                                        <p:tgtEl>
                                          <p:spTgt spid="111623"/>
                                        </p:tgtEl>
                                      </p:cBhvr>
                                    </p:animEffect>
                                  </p:childTnLst>
                                </p:cTn>
                              </p:par>
                            </p:childTnLst>
                          </p:cTn>
                        </p:par>
                        <p:par>
                          <p:cTn id="10" fill="hold" nodeType="afterGroup">
                            <p:stCondLst>
                              <p:cond delay="500"/>
                            </p:stCondLst>
                            <p:childTnLst>
                              <p:par>
                                <p:cTn id="11" presetID="0" presetClass="entr" presetSubtype="0" fill="hold" grpId="0" nodeType="afterEffect">
                                  <p:stCondLst>
                                    <p:cond delay="500"/>
                                  </p:stCondLst>
                                  <p:childTnLst>
                                    <p:set>
                                      <p:cBhvr>
                                        <p:cTn id="12" dur="1" fill="hold">
                                          <p:stCondLst>
                                            <p:cond delay="499"/>
                                          </p:stCondLst>
                                        </p:cTn>
                                        <p:tgtEl>
                                          <p:spTgt spid="111618"/>
                                        </p:tgtEl>
                                        <p:attrNameLst>
                                          <p:attrName>style.visibility</p:attrName>
                                        </p:attrNameLst>
                                      </p:cBhvr>
                                      <p:to>
                                        <p:strVal val="visible"/>
                                      </p:to>
                                    </p:set>
                                  </p:childTnLst>
                                </p:cTn>
                              </p:par>
                            </p:childTnLst>
                          </p:cTn>
                        </p:par>
                        <p:par>
                          <p:cTn id="13" fill="hold" nodeType="afterGroup">
                            <p:stCondLst>
                              <p:cond delay="1500"/>
                            </p:stCondLst>
                            <p:childTnLst>
                              <p:par>
                                <p:cTn id="14" presetID="0" presetClass="entr" presetSubtype="0" fill="hold" grpId="0" nodeType="afterEffect">
                                  <p:stCondLst>
                                    <p:cond delay="1000"/>
                                  </p:stCondLst>
                                  <p:childTnLst>
                                    <p:set>
                                      <p:cBhvr>
                                        <p:cTn id="15" dur="1" fill="hold">
                                          <p:stCondLst>
                                            <p:cond delay="499"/>
                                          </p:stCondLst>
                                        </p:cTn>
                                        <p:tgtEl>
                                          <p:spTgt spid="111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utoUpdateAnimBg="0"/>
      <p:bldP spid="111619" grpId="0" autoUpdateAnimBg="0"/>
      <p:bldP spid="1116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DD\Documents\Ceviri BG\Presentations\konferans evrim ing en son\slayt resimler\arch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924175"/>
            <a:ext cx="2882901"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5"/>
          <p:cNvSpPr>
            <a:spLocks/>
          </p:cNvSpPr>
          <p:nvPr/>
        </p:nvSpPr>
        <p:spPr bwMode="auto">
          <a:xfrm>
            <a:off x="3492500" y="620713"/>
            <a:ext cx="41751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4400" b="1">
                <a:solidFill>
                  <a:srgbClr val="FFCC00"/>
                </a:solidFill>
                <a:latin typeface="標楷體" pitchFamily="65" charset="-120"/>
              </a:rPr>
              <a:t>始祖鳥</a:t>
            </a:r>
          </a:p>
          <a:p>
            <a:pPr marL="39688" algn="ctr" eaLnBrk="1" hangingPunct="1">
              <a:spcBef>
                <a:spcPts val="700"/>
              </a:spcBef>
            </a:pPr>
            <a:r>
              <a:rPr lang="en-US" altLang="zh-TW" sz="3200" b="1">
                <a:solidFill>
                  <a:srgbClr val="FFCC00"/>
                </a:solidFill>
                <a:latin typeface="Times New Roman" pitchFamily="18" charset="0"/>
                <a:cs typeface="Times New Roman" pitchFamily="18" charset="0"/>
              </a:rPr>
              <a:t>(Archaeopteryx)</a:t>
            </a:r>
          </a:p>
        </p:txBody>
      </p:sp>
      <p:pic>
        <p:nvPicPr>
          <p:cNvPr id="7171" name="Picture 3" descr="C:\Users\DD\Documents\Ceviri BG\Presentations\konferans evrim ing en son\slayt resimler\ar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827213"/>
            <a:ext cx="92519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950"/>
                                        </p:tgtEl>
                                        <p:attrNameLst>
                                          <p:attrName>style.visibility</p:attrName>
                                        </p:attrNameLst>
                                      </p:cBhvr>
                                      <p:to>
                                        <p:strVal val="visible"/>
                                      </p:to>
                                    </p:set>
                                    <p:anim calcmode="lin" valueType="num">
                                      <p:cBhvr>
                                        <p:cTn id="7" dur="500" fill="hold"/>
                                        <p:tgtEl>
                                          <p:spTgt spid="82950"/>
                                        </p:tgtEl>
                                        <p:attrNameLst>
                                          <p:attrName>ppt_w</p:attrName>
                                        </p:attrNameLst>
                                      </p:cBhvr>
                                      <p:tavLst>
                                        <p:tav tm="0">
                                          <p:val>
                                            <p:fltVal val="0"/>
                                          </p:val>
                                        </p:tav>
                                        <p:tav tm="100000">
                                          <p:val>
                                            <p:strVal val="#ppt_w"/>
                                          </p:val>
                                        </p:tav>
                                      </p:tavLst>
                                    </p:anim>
                                    <p:anim calcmode="lin" valueType="num">
                                      <p:cBhvr>
                                        <p:cTn id="8" dur="500" fill="hold"/>
                                        <p:tgtEl>
                                          <p:spTgt spid="82950"/>
                                        </p:tgtEl>
                                        <p:attrNameLst>
                                          <p:attrName>ppt_h</p:attrName>
                                        </p:attrNameLst>
                                      </p:cBhvr>
                                      <p:tavLst>
                                        <p:tav tm="0">
                                          <p:val>
                                            <p:fltVal val="0"/>
                                          </p:val>
                                        </p:tav>
                                        <p:tav tm="100000">
                                          <p:val>
                                            <p:strVal val="#ppt_h"/>
                                          </p:val>
                                        </p:tav>
                                      </p:tavLst>
                                    </p:anim>
                                    <p:animEffect transition="in" filter="fade">
                                      <p:cBhvr>
                                        <p:cTn id="9" dur="500"/>
                                        <p:tgtEl>
                                          <p:spTgt spid="82950"/>
                                        </p:tgtEl>
                                      </p:cBhvr>
                                    </p:animEffect>
                                  </p:childTnLst>
                                </p:cTn>
                              </p:par>
                            </p:childTnLst>
                          </p:cTn>
                        </p:par>
                        <p:par>
                          <p:cTn id="10" fill="hold" nodeType="afterGroup">
                            <p:stCondLst>
                              <p:cond delay="500"/>
                            </p:stCondLst>
                            <p:childTnLst>
                              <p:par>
                                <p:cTn id="11" presetID="6" presetClass="entr" presetSubtype="32"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circle(out)">
                                      <p:cBhvr>
                                        <p:cTn id="13" dur="2000"/>
                                        <p:tgtEl>
                                          <p:spTgt spid="7173"/>
                                        </p:tgtEl>
                                      </p:cBhvr>
                                    </p:animEffect>
                                  </p:childTnLst>
                                </p:cTn>
                              </p:par>
                            </p:childTnLst>
                          </p:cTn>
                        </p:par>
                        <p:par>
                          <p:cTn id="14" fill="hold" nodeType="afterGroup">
                            <p:stCondLst>
                              <p:cond delay="2500"/>
                            </p:stCondLst>
                            <p:childTnLst>
                              <p:par>
                                <p:cTn id="15" presetID="2" presetClass="entr" presetSubtype="8" fill="hold" nodeType="after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1000" fill="hold"/>
                                        <p:tgtEl>
                                          <p:spTgt spid="7171"/>
                                        </p:tgtEl>
                                        <p:attrNameLst>
                                          <p:attrName>ppt_x</p:attrName>
                                        </p:attrNameLst>
                                      </p:cBhvr>
                                      <p:tavLst>
                                        <p:tav tm="0">
                                          <p:val>
                                            <p:strVal val="0-#ppt_w/2"/>
                                          </p:val>
                                        </p:tav>
                                        <p:tav tm="100000">
                                          <p:val>
                                            <p:strVal val="#ppt_x"/>
                                          </p:val>
                                        </p:tav>
                                      </p:tavLst>
                                    </p:anim>
                                    <p:anim calcmode="lin" valueType="num">
                                      <p:cBhvr additive="base">
                                        <p:cTn id="18" dur="1000" fill="hold"/>
                                        <p:tgtEl>
                                          <p:spTgt spid="7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Content Placeholder 2"/>
          <p:cNvSpPr>
            <a:spLocks noGrp="1"/>
          </p:cNvSpPr>
          <p:nvPr>
            <p:ph idx="4294967295"/>
          </p:nvPr>
        </p:nvSpPr>
        <p:spPr>
          <a:xfrm>
            <a:off x="755650" y="2781300"/>
            <a:ext cx="6096000" cy="2232025"/>
          </a:xfrm>
        </p:spPr>
        <p:txBody>
          <a:bodyPr/>
          <a:lstStyle/>
          <a:p>
            <a:pPr marL="39688" indent="0">
              <a:buFont typeface="Wingdings" pitchFamily="2" charset="2"/>
              <a:buNone/>
            </a:pPr>
            <a:r>
              <a:rPr lang="zh-TW" altLang="en-US" b="1" smtClean="0">
                <a:latin typeface="標楷體" pitchFamily="65" charset="-120"/>
                <a:ea typeface="標楷體" pitchFamily="65" charset="-120"/>
              </a:rPr>
              <a:t>始祖鳥可能不會告訴我們太多關於羽毛的起源和最早的鳥如何飛行的資料，因為始祖鳥，從現代的觀點來看，其實是一隻鳥。</a:t>
            </a:r>
            <a:endParaRPr lang="tr-TR" smtClean="0">
              <a:latin typeface="標楷體" pitchFamily="65" charset="-120"/>
              <a:ea typeface="標楷體" pitchFamily="65" charset="-120"/>
            </a:endParaRPr>
          </a:p>
        </p:txBody>
      </p:sp>
      <p:sp>
        <p:nvSpPr>
          <p:cNvPr id="6" name="Rectangle 7"/>
          <p:cNvSpPr>
            <a:spLocks/>
          </p:cNvSpPr>
          <p:nvPr/>
        </p:nvSpPr>
        <p:spPr bwMode="auto">
          <a:xfrm>
            <a:off x="1547813" y="1844675"/>
            <a:ext cx="3605212"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en-US" altLang="zh-TW" sz="4000" b="1">
                <a:solidFill>
                  <a:srgbClr val="FFCC00"/>
                </a:solidFill>
                <a:latin typeface="標楷體" pitchFamily="65" charset="-120"/>
              </a:rPr>
              <a:t>《</a:t>
            </a:r>
            <a:r>
              <a:rPr lang="zh-TW" altLang="en-US" sz="4000" b="1">
                <a:solidFill>
                  <a:srgbClr val="FFCC00"/>
                </a:solidFill>
                <a:latin typeface="標楷體" pitchFamily="65" charset="-120"/>
              </a:rPr>
              <a:t>科學雜誌</a:t>
            </a:r>
            <a:r>
              <a:rPr lang="en-US" altLang="zh-TW" sz="3200" b="1">
                <a:solidFill>
                  <a:srgbClr val="FFCC00"/>
                </a:solidFill>
                <a:latin typeface="標楷體" pitchFamily="65" charset="-120"/>
              </a:rPr>
              <a:t>》</a:t>
            </a:r>
          </a:p>
          <a:p>
            <a:pPr marL="39688" eaLnBrk="1" hangingPunct="1"/>
            <a:r>
              <a:rPr lang="en-US" altLang="zh-TW" sz="2800" b="1">
                <a:solidFill>
                  <a:srgbClr val="FFCC00"/>
                </a:solidFill>
                <a:latin typeface="標楷體" pitchFamily="65" charset="-120"/>
              </a:rPr>
              <a:t>(Science Magazine):</a:t>
            </a:r>
          </a:p>
        </p:txBody>
      </p:sp>
      <p:sp>
        <p:nvSpPr>
          <p:cNvPr id="7" name="Rectangle 3"/>
          <p:cNvSpPr>
            <a:spLocks/>
          </p:cNvSpPr>
          <p:nvPr/>
        </p:nvSpPr>
        <p:spPr bwMode="auto">
          <a:xfrm>
            <a:off x="827088" y="5084763"/>
            <a:ext cx="5761037" cy="504825"/>
          </a:xfrm>
          <a:prstGeom prst="rect">
            <a:avLst/>
          </a:prstGeom>
          <a:noFill/>
          <a:ln w="12700" cap="flat">
            <a:noFill/>
            <a:miter lim="800000"/>
            <a:headEnd type="none" w="med" len="med"/>
            <a:tailEnd type="none" w="med" len="med"/>
          </a:ln>
        </p:spPr>
        <p:txBody>
          <a:bodyPr lIns="0" tIns="0" rIns="40639" bIns="0"/>
          <a:lstStyle/>
          <a:p>
            <a:pPr marL="39688" eaLnBrk="1" hangingPunct="1">
              <a:spcBef>
                <a:spcPts val="700"/>
              </a:spcBef>
              <a:defRPr/>
            </a:pPr>
            <a:r>
              <a:rPr lang="en-US" sz="1400" i="1" dirty="0" err="1">
                <a:solidFill>
                  <a:srgbClr val="FFFFFF"/>
                </a:solidFill>
                <a:effectLst>
                  <a:outerShdw blurRad="38100" dist="38100" dir="2700000" algn="tl">
                    <a:srgbClr val="808080"/>
                  </a:outerShdw>
                </a:effectLst>
                <a:latin typeface="Arial" charset="0"/>
                <a:ea typeface="ヒラギノ角ゴ ProN W3" pitchFamily="-106" charset="-128"/>
                <a:cs typeface="Arial" charset="0"/>
                <a:sym typeface="Arial" charset="0"/>
              </a:rPr>
              <a:t>Hanegraaff</a:t>
            </a:r>
            <a:r>
              <a:rPr lang="en-US" sz="1400" i="1" dirty="0">
                <a:solidFill>
                  <a:srgbClr val="FFFFFF"/>
                </a:solidFill>
                <a:effectLst>
                  <a:outerShdw blurRad="38100" dist="38100" dir="2700000" algn="tl">
                    <a:srgbClr val="808080"/>
                  </a:outerShdw>
                </a:effectLst>
                <a:latin typeface="Arial" charset="0"/>
                <a:ea typeface="ヒラギノ角ゴ ProN W3" pitchFamily="-106" charset="-128"/>
                <a:cs typeface="Arial" charset="0"/>
                <a:sym typeface="Arial" charset="0"/>
              </a:rPr>
              <a:t>, Fatal Flaws "What Evolutionists Don't Want You To Know", W Publishing Group, 2003, p. 19</a:t>
            </a:r>
          </a:p>
        </p:txBody>
      </p:sp>
      <p:pic>
        <p:nvPicPr>
          <p:cNvPr id="2051" name="Picture 3" descr="C:\Users\DD\Documents\Ceviri BG\Presentations\konferans evrim ing en son\slayt resimler\Archaeopteryx-(Lar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988"/>
            <a:ext cx="4559300" cy="663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4995">
                                            <p:txEl>
                                              <p:pRg st="0" end="0"/>
                                            </p:txEl>
                                          </p:spTgt>
                                        </p:tgtEl>
                                        <p:attrNameLst>
                                          <p:attrName>style.visibility</p:attrName>
                                        </p:attrNameLst>
                                      </p:cBhvr>
                                      <p:to>
                                        <p:strVal val="visible"/>
                                      </p:to>
                                    </p:set>
                                    <p:animEffect transition="in" filter="fade">
                                      <p:cBhvr>
                                        <p:cTn id="13" dur="500"/>
                                        <p:tgtEl>
                                          <p:spTgt spid="84995">
                                            <p:txEl>
                                              <p:pRg st="0" end="0"/>
                                            </p:txEl>
                                          </p:spTgt>
                                        </p:tgtEl>
                                      </p:cBhvr>
                                    </p:animEffect>
                                  </p:childTnLst>
                                </p:cTn>
                              </p:par>
                            </p:childTnLst>
                          </p:cTn>
                        </p:par>
                        <p:par>
                          <p:cTn id="14" fill="hold" nodeType="afterGroup">
                            <p:stCondLst>
                              <p:cond delay="1000"/>
                            </p:stCondLst>
                            <p:childTnLst>
                              <p:par>
                                <p:cTn id="15" presetID="2" presetClass="entr" presetSubtype="6" fill="hold" nodeType="after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1000" fill="hold"/>
                                        <p:tgtEl>
                                          <p:spTgt spid="2051"/>
                                        </p:tgtEl>
                                        <p:attrNameLst>
                                          <p:attrName>ppt_x</p:attrName>
                                        </p:attrNameLst>
                                      </p:cBhvr>
                                      <p:tavLst>
                                        <p:tav tm="0">
                                          <p:val>
                                            <p:strVal val="1+#ppt_w/2"/>
                                          </p:val>
                                        </p:tav>
                                        <p:tav tm="100000">
                                          <p:val>
                                            <p:strVal val="#ppt_x"/>
                                          </p:val>
                                        </p:tav>
                                      </p:tavLst>
                                    </p:anim>
                                    <p:anim calcmode="lin" valueType="num">
                                      <p:cBhvr additive="base">
                                        <p:cTn id="18" dur="1000" fill="hold"/>
                                        <p:tgtEl>
                                          <p:spTgt spid="205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000"/>
                            </p:stCondLst>
                            <p:childTnLst>
                              <p:par>
                                <p:cTn id="20" presetID="0" presetClass="entr" presetSubtype="0" fill="hold" grpId="0" nodeType="afterEffect">
                                  <p:stCondLst>
                                    <p:cond delay="1000"/>
                                  </p:stCondLst>
                                  <p:childTnLst>
                                    <p:set>
                                      <p:cBhvr>
                                        <p:cTn id="2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6" grpId="0"/>
      <p:bldP spid="7"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2"/>
          <p:cNvSpPr>
            <a:spLocks/>
          </p:cNvSpPr>
          <p:nvPr/>
        </p:nvSpPr>
        <p:spPr bwMode="auto">
          <a:xfrm>
            <a:off x="1835150" y="1557338"/>
            <a:ext cx="6840538" cy="2832100"/>
          </a:xfrm>
          <a:prstGeom prst="rect">
            <a:avLst/>
          </a:prstGeom>
          <a:noFill/>
          <a:ln w="12700" cap="flat">
            <a:noFill/>
            <a:miter lim="800000"/>
            <a:headEnd type="none" w="med" len="med"/>
            <a:tailEnd type="none" w="med" len="med"/>
          </a:ln>
        </p:spPr>
        <p:txBody>
          <a:bodyPr lIns="0" tIns="0" rIns="40639" bIns="0" anchor="ctr"/>
          <a:lstStyle/>
          <a:p>
            <a:pPr marL="39688" eaLnBrk="1" hangingPunct="1">
              <a:defRPr/>
            </a:pPr>
            <a:endParaRPr lang="zh-TW" altLang="en-US" sz="2600" b="1" u="sng">
              <a:solidFill>
                <a:srgbClr val="FFFFFF"/>
              </a:solidFill>
              <a:effectLst>
                <a:outerShdw blurRad="38100" dist="38100" dir="2700000" algn="tl">
                  <a:srgbClr val="808080"/>
                </a:outerShdw>
              </a:effectLst>
              <a:ea typeface="ヒラギノ角ゴ ProN W3"/>
            </a:endParaRPr>
          </a:p>
          <a:p>
            <a:pPr marL="39688" eaLnBrk="1" hangingPunct="1">
              <a:defRPr/>
            </a:pPr>
            <a:r>
              <a:rPr lang="zh-TW" altLang="en-US" sz="3600" b="1">
                <a:solidFill>
                  <a:srgbClr val="FFFFFF"/>
                </a:solidFill>
                <a:latin typeface="標楷體" pitchFamily="65" charset="-120"/>
              </a:rPr>
              <a:t>徐星恐龍與始祖鳥的相似已被過度高估。</a:t>
            </a:r>
            <a:r>
              <a:rPr lang="zh-TW" altLang="en-US" sz="3000" b="1" u="sng">
                <a:solidFill>
                  <a:srgbClr val="FFFFFF"/>
                </a:solidFill>
                <a:effectLst>
                  <a:outerShdw blurRad="38100" dist="38100" dir="2700000" algn="tl">
                    <a:srgbClr val="808080"/>
                  </a:outerShdw>
                </a:effectLst>
                <a:ea typeface="ヒラギノ角ゴ ProN W3"/>
                <a:cs typeface="Arial" pitchFamily="34" charset="0"/>
              </a:rPr>
              <a:t> </a:t>
            </a:r>
          </a:p>
        </p:txBody>
      </p:sp>
      <p:sp>
        <p:nvSpPr>
          <p:cNvPr id="110595" name="Rectangle 3"/>
          <p:cNvSpPr>
            <a:spLocks/>
          </p:cNvSpPr>
          <p:nvPr/>
        </p:nvSpPr>
        <p:spPr bwMode="auto">
          <a:xfrm>
            <a:off x="1838325" y="4144963"/>
            <a:ext cx="4965700" cy="508000"/>
          </a:xfrm>
          <a:prstGeom prst="rect">
            <a:avLst/>
          </a:prstGeom>
          <a:noFill/>
          <a:ln w="12700" cap="flat">
            <a:noFill/>
            <a:miter lim="800000"/>
            <a:headEnd type="none" w="med" len="med"/>
            <a:tailEnd type="none" w="med" len="med"/>
          </a:ln>
        </p:spPr>
        <p:txBody>
          <a:bodyPr lIns="0" tIns="0" rIns="40639" bIns="0"/>
          <a:lstStyle/>
          <a:p>
            <a:pPr marL="39688" eaLnBrk="1" hangingPunct="1">
              <a:spcBef>
                <a:spcPts val="700"/>
              </a:spcBef>
              <a:defRPr/>
            </a:pPr>
            <a:r>
              <a:rPr lang="en-US" sz="1400" i="1" dirty="0">
                <a:solidFill>
                  <a:srgbClr val="FFFFFF"/>
                </a:solidFill>
                <a:effectLst>
                  <a:outerShdw blurRad="38100" dist="38100" dir="2700000" algn="tl">
                    <a:srgbClr val="808080"/>
                  </a:outerShdw>
                </a:effectLst>
                <a:latin typeface="Arial" charset="0"/>
                <a:ea typeface="ヒラギノ角ゴ ProN W3" pitchFamily="-106" charset="-128"/>
                <a:cs typeface="Arial" charset="0"/>
                <a:sym typeface="Arial" charset="0"/>
              </a:rPr>
              <a:t>Alan Feduccia, The Origin and Evolution of Birds, Yale University Press, 1999, p. 81</a:t>
            </a:r>
          </a:p>
        </p:txBody>
      </p:sp>
      <p:pic>
        <p:nvPicPr>
          <p:cNvPr id="88069"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44450"/>
            <a:ext cx="1628775" cy="2232025"/>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10599" name="Rectangle 7"/>
          <p:cNvSpPr>
            <a:spLocks/>
          </p:cNvSpPr>
          <p:nvPr/>
        </p:nvSpPr>
        <p:spPr bwMode="auto">
          <a:xfrm>
            <a:off x="2700338" y="1654175"/>
            <a:ext cx="53324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eaLnBrk="1" hangingPunct="1"/>
            <a:r>
              <a:rPr lang="zh-TW" altLang="en-US" sz="4000" b="1" u="sng">
                <a:solidFill>
                  <a:srgbClr val="FFCC00"/>
                </a:solidFill>
                <a:latin typeface="Times New Roman" pitchFamily="18" charset="0"/>
                <a:cs typeface="Times New Roman" pitchFamily="18" charset="0"/>
              </a:rPr>
              <a:t>費都加</a:t>
            </a:r>
            <a:r>
              <a:rPr lang="zh-TW" altLang="en-US" sz="4000" b="1">
                <a:solidFill>
                  <a:srgbClr val="FFCC00"/>
                </a:solidFill>
                <a:latin typeface="Times New Roman" pitchFamily="18" charset="0"/>
                <a:cs typeface="Times New Roman" pitchFamily="18" charset="0"/>
              </a:rPr>
              <a:t> </a:t>
            </a:r>
            <a:r>
              <a:rPr lang="en-US" altLang="zh-TW" sz="3200" b="1">
                <a:solidFill>
                  <a:srgbClr val="FFCC00"/>
                </a:solidFill>
                <a:latin typeface="Times New Roman" pitchFamily="18" charset="0"/>
                <a:cs typeface="Times New Roman" pitchFamily="18" charset="0"/>
              </a:rPr>
              <a:t>(Alan Feduccia):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0599"/>
                                        </p:tgtEl>
                                        <p:attrNameLst>
                                          <p:attrName>style.visibility</p:attrName>
                                        </p:attrNameLst>
                                      </p:cBhvr>
                                      <p:to>
                                        <p:strVal val="visible"/>
                                      </p:to>
                                    </p:set>
                                    <p:anim calcmode="lin" valueType="num">
                                      <p:cBhvr>
                                        <p:cTn id="7" dur="500" fill="hold"/>
                                        <p:tgtEl>
                                          <p:spTgt spid="110599"/>
                                        </p:tgtEl>
                                        <p:attrNameLst>
                                          <p:attrName>ppt_w</p:attrName>
                                        </p:attrNameLst>
                                      </p:cBhvr>
                                      <p:tavLst>
                                        <p:tav tm="0">
                                          <p:val>
                                            <p:fltVal val="0"/>
                                          </p:val>
                                        </p:tav>
                                        <p:tav tm="100000">
                                          <p:val>
                                            <p:strVal val="#ppt_w"/>
                                          </p:val>
                                        </p:tav>
                                      </p:tavLst>
                                    </p:anim>
                                    <p:anim calcmode="lin" valueType="num">
                                      <p:cBhvr>
                                        <p:cTn id="8" dur="500" fill="hold"/>
                                        <p:tgtEl>
                                          <p:spTgt spid="110599"/>
                                        </p:tgtEl>
                                        <p:attrNameLst>
                                          <p:attrName>ppt_h</p:attrName>
                                        </p:attrNameLst>
                                      </p:cBhvr>
                                      <p:tavLst>
                                        <p:tav tm="0">
                                          <p:val>
                                            <p:fltVal val="0"/>
                                          </p:val>
                                        </p:tav>
                                        <p:tav tm="100000">
                                          <p:val>
                                            <p:strVal val="#ppt_h"/>
                                          </p:val>
                                        </p:tav>
                                      </p:tavLst>
                                    </p:anim>
                                    <p:animEffect transition="in" filter="fade">
                                      <p:cBhvr>
                                        <p:cTn id="9" dur="500"/>
                                        <p:tgtEl>
                                          <p:spTgt spid="110599"/>
                                        </p:tgtEl>
                                      </p:cBhvr>
                                    </p:animEffect>
                                  </p:childTnLst>
                                </p:cTn>
                              </p:par>
                            </p:childTnLst>
                          </p:cTn>
                        </p:par>
                        <p:par>
                          <p:cTn id="10" fill="hold" nodeType="afterGroup">
                            <p:stCondLst>
                              <p:cond delay="500"/>
                            </p:stCondLst>
                            <p:childTnLst>
                              <p:par>
                                <p:cTn id="11" presetID="0" presetClass="entr" presetSubtype="0" fill="hold" grpId="0" nodeType="afterEffect">
                                  <p:stCondLst>
                                    <p:cond delay="500"/>
                                  </p:stCondLst>
                                  <p:childTnLst>
                                    <p:set>
                                      <p:cBhvr>
                                        <p:cTn id="12" dur="1" fill="hold">
                                          <p:stCondLst>
                                            <p:cond delay="499"/>
                                          </p:stCondLst>
                                        </p:cTn>
                                        <p:tgtEl>
                                          <p:spTgt spid="110594"/>
                                        </p:tgtEl>
                                        <p:attrNameLst>
                                          <p:attrName>style.visibility</p:attrName>
                                        </p:attrNameLst>
                                      </p:cBhvr>
                                      <p:to>
                                        <p:strVal val="visible"/>
                                      </p:to>
                                    </p:set>
                                  </p:childTnLst>
                                </p:cTn>
                              </p:par>
                            </p:childTnLst>
                          </p:cTn>
                        </p:par>
                        <p:par>
                          <p:cTn id="13" fill="hold" nodeType="afterGroup">
                            <p:stCondLst>
                              <p:cond delay="1500"/>
                            </p:stCondLst>
                            <p:childTnLst>
                              <p:par>
                                <p:cTn id="14" presetID="0" presetClass="entr" presetSubtype="0" fill="hold" grpId="0" nodeType="afterEffect">
                                  <p:stCondLst>
                                    <p:cond delay="1000"/>
                                  </p:stCondLst>
                                  <p:childTnLst>
                                    <p:set>
                                      <p:cBhvr>
                                        <p:cTn id="15" dur="1" fill="hold">
                                          <p:stCondLst>
                                            <p:cond delay="499"/>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utoUpdateAnimBg="0"/>
      <p:bldP spid="110595" grpId="0" autoUpdateAnimBg="0"/>
      <p:bldP spid="11059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D\Documents\Ceviri BG\Presentations\konferans evrim ing en son\slayt resimler\confuciusorn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684463"/>
            <a:ext cx="3906838"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Content Placeholder 2"/>
          <p:cNvSpPr>
            <a:spLocks noGrp="1"/>
          </p:cNvSpPr>
          <p:nvPr>
            <p:ph idx="4294967295"/>
          </p:nvPr>
        </p:nvSpPr>
        <p:spPr>
          <a:xfrm>
            <a:off x="2700338" y="836613"/>
            <a:ext cx="5400675" cy="1658937"/>
          </a:xfrm>
        </p:spPr>
        <p:txBody>
          <a:bodyPr/>
          <a:lstStyle/>
          <a:p>
            <a:pPr marL="39688" indent="0" algn="ctr">
              <a:buFont typeface="Wingdings" pitchFamily="2" charset="2"/>
              <a:buNone/>
            </a:pPr>
            <a:r>
              <a:rPr lang="zh-TW" altLang="en-US" sz="4400" b="1" smtClean="0">
                <a:latin typeface="標楷體" pitchFamily="65" charset="-120"/>
                <a:ea typeface="標楷體" pitchFamily="65" charset="-120"/>
              </a:rPr>
              <a:t>與始祖鳥同期的完美的飛鳥化石</a:t>
            </a:r>
            <a:r>
              <a:rPr lang="zh-TW" altLang="tr-TR" smtClean="0"/>
              <a:t> </a:t>
            </a:r>
          </a:p>
        </p:txBody>
      </p:sp>
      <p:pic>
        <p:nvPicPr>
          <p:cNvPr id="3074" name="Picture 2" descr="C:\Users\DD\Documents\Ceviri BG\Presentations\konferans evrim ing en son\slayt resimler\lianingorn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3429000"/>
            <a:ext cx="25527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19750" y="2819400"/>
            <a:ext cx="2774950" cy="457200"/>
          </a:xfrm>
          <a:prstGeom prst="rect">
            <a:avLst/>
          </a:prstGeom>
          <a:noFill/>
        </p:spPr>
        <p:txBody>
          <a:bodyPr wrap="none">
            <a:spAutoFit/>
          </a:bodyPr>
          <a:lstStyle/>
          <a:p>
            <a:pPr algn="ctr" eaLnBrk="1" hangingPunct="1">
              <a:spcBef>
                <a:spcPts val="700"/>
              </a:spcBef>
              <a:defRPr/>
            </a:pPr>
            <a:r>
              <a:rPr lang="zh-TW" altLang="en-US" sz="2400" b="1">
                <a:solidFill>
                  <a:srgbClr val="FFFFFF"/>
                </a:solidFill>
                <a:effectLst>
                  <a:outerShdw blurRad="38100" dist="38100" dir="2700000" algn="tl">
                    <a:srgbClr val="808080"/>
                  </a:outerShdw>
                </a:effectLst>
                <a:latin typeface="標楷體" pitchFamily="65" charset="-120"/>
              </a:rPr>
              <a:t>1.2億年前的孔子鳥</a:t>
            </a:r>
            <a:endParaRPr lang="en-US" altLang="zh-TW" sz="2400" b="1">
              <a:solidFill>
                <a:srgbClr val="FFFFFF"/>
              </a:solidFill>
              <a:effectLst>
                <a:outerShdw blurRad="38100" dist="38100" dir="2700000" algn="tl">
                  <a:srgbClr val="808080"/>
                </a:outerShdw>
              </a:effectLst>
              <a:latin typeface="標楷體" pitchFamily="65" charset="-120"/>
            </a:endParaRPr>
          </a:p>
        </p:txBody>
      </p:sp>
      <p:sp>
        <p:nvSpPr>
          <p:cNvPr id="3" name="Rectangle 2"/>
          <p:cNvSpPr>
            <a:spLocks noChangeArrowheads="1"/>
          </p:cNvSpPr>
          <p:nvPr/>
        </p:nvSpPr>
        <p:spPr bwMode="auto">
          <a:xfrm>
            <a:off x="1835150" y="5589588"/>
            <a:ext cx="3573463" cy="457200"/>
          </a:xfrm>
          <a:prstGeom prst="rect">
            <a:avLst/>
          </a:prstGeom>
          <a:noFill/>
          <a:ln w="9525">
            <a:noFill/>
            <a:miter lim="800000"/>
            <a:headEnd/>
            <a:tailEnd/>
          </a:ln>
        </p:spPr>
        <p:txBody>
          <a:bodyPr>
            <a:spAutoFit/>
          </a:bodyPr>
          <a:lstStyle/>
          <a:p>
            <a:pPr algn="ctr" eaLnBrk="1" hangingPunct="1">
              <a:spcBef>
                <a:spcPts val="700"/>
              </a:spcBef>
              <a:defRPr/>
            </a:pPr>
            <a:r>
              <a:rPr lang="zh-TW" altLang="en-US" sz="2400" b="1">
                <a:solidFill>
                  <a:srgbClr val="FFFFFF"/>
                </a:solidFill>
                <a:effectLst>
                  <a:outerShdw blurRad="38100" dist="38100" dir="2700000" algn="tl">
                    <a:srgbClr val="808080"/>
                  </a:outerShdw>
                </a:effectLst>
                <a:latin typeface="標楷體" pitchFamily="65" charset="-120"/>
              </a:rPr>
              <a:t>1.4億年前的遼寧鳥</a:t>
            </a:r>
            <a:r>
              <a:rPr lang="en-US" altLang="zh-TW" sz="1800" b="1">
                <a:solidFill>
                  <a:srgbClr val="FFFFFF"/>
                </a:solidFill>
                <a:effectLst>
                  <a:outerShdw blurRad="38100" dist="38100" dir="2700000" algn="tl">
                    <a:srgbClr val="808080"/>
                  </a:outerShdw>
                </a:effectLst>
                <a:latin typeface="標楷體" pitchFamily="65" charset="-12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wipe(up)">
                                      <p:cBhvr>
                                        <p:cTn id="7" dur="1000"/>
                                        <p:tgtEl>
                                          <p:spTgt spid="87043">
                                            <p:txEl>
                                              <p:pRg st="0" end="0"/>
                                            </p:txEl>
                                          </p:spTgt>
                                        </p:tgtEl>
                                      </p:cBhvr>
                                    </p:animEffect>
                                  </p:childTnLst>
                                </p:cTn>
                              </p:par>
                            </p:childTnLst>
                          </p:cTn>
                        </p:par>
                        <p:par>
                          <p:cTn id="8" fill="hold" nodeType="afterGroup">
                            <p:stCondLst>
                              <p:cond delay="1000"/>
                            </p:stCondLst>
                            <p:childTnLst>
                              <p:par>
                                <p:cTn id="9" presetID="2" presetClass="entr" presetSubtype="8"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1000" fill="hold"/>
                                        <p:tgtEl>
                                          <p:spTgt spid="3075"/>
                                        </p:tgtEl>
                                        <p:attrNameLst>
                                          <p:attrName>ppt_x</p:attrName>
                                        </p:attrNameLst>
                                      </p:cBhvr>
                                      <p:tavLst>
                                        <p:tav tm="0">
                                          <p:val>
                                            <p:strVal val="0-#ppt_w/2"/>
                                          </p:val>
                                        </p:tav>
                                        <p:tav tm="100000">
                                          <p:val>
                                            <p:strVal val="#ppt_x"/>
                                          </p:val>
                                        </p:tav>
                                      </p:tavLst>
                                    </p:anim>
                                    <p:anim calcmode="lin" valueType="num">
                                      <p:cBhvr additive="base">
                                        <p:cTn id="12" dur="1000" fill="hold"/>
                                        <p:tgtEl>
                                          <p:spTgt spid="307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1000"/>
                                        <p:tgtEl>
                                          <p:spTgt spid="3"/>
                                        </p:tgtEl>
                                      </p:cBhvr>
                                    </p:animEffect>
                                  </p:childTnLst>
                                </p:cTn>
                              </p:par>
                            </p:childTnLst>
                          </p:cTn>
                        </p:par>
                        <p:par>
                          <p:cTn id="17" fill="hold" nodeType="afterGroup">
                            <p:stCondLst>
                              <p:cond delay="3000"/>
                            </p:stCondLst>
                            <p:childTnLst>
                              <p:par>
                                <p:cTn id="18" presetID="2" presetClass="entr" presetSubtype="4"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1000" fill="hold"/>
                                        <p:tgtEl>
                                          <p:spTgt spid="3074"/>
                                        </p:tgtEl>
                                        <p:attrNameLst>
                                          <p:attrName>ppt_x</p:attrName>
                                        </p:attrNameLst>
                                      </p:cBhvr>
                                      <p:tavLst>
                                        <p:tav tm="0">
                                          <p:val>
                                            <p:strVal val="#ppt_x"/>
                                          </p:val>
                                        </p:tav>
                                        <p:tav tm="100000">
                                          <p:val>
                                            <p:strVal val="#ppt_x"/>
                                          </p:val>
                                        </p:tav>
                                      </p:tavLst>
                                    </p:anim>
                                    <p:anim calcmode="lin" valueType="num">
                                      <p:cBhvr additive="base">
                                        <p:cTn id="21" dur="1000" fill="hold"/>
                                        <p:tgtEl>
                                          <p:spTgt spid="3074"/>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400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OLPH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9712" y="2135216"/>
            <a:ext cx="4435194" cy="3326396"/>
          </a:xfrm>
          <a:prstGeom prst="rect">
            <a:avLst/>
          </a:prstGeom>
        </p:spPr>
      </p:pic>
      <p:sp>
        <p:nvSpPr>
          <p:cNvPr id="88069" name="Rectangle 4"/>
          <p:cNvSpPr>
            <a:spLocks/>
          </p:cNvSpPr>
          <p:nvPr/>
        </p:nvSpPr>
        <p:spPr bwMode="auto">
          <a:xfrm>
            <a:off x="2916238" y="692150"/>
            <a:ext cx="4968875" cy="998538"/>
          </a:xfrm>
          <a:prstGeom prst="rect">
            <a:avLst/>
          </a:prstGeom>
          <a:noFill/>
          <a:ln>
            <a:noFill/>
          </a:ln>
          <a:extLst/>
        </p:spPr>
        <p:txBody>
          <a:bodyPr lIns="0" tIns="0" rIns="40639" bIns="0"/>
          <a:lstStyle/>
          <a:p>
            <a:pPr marL="39688" algn="ctr" eaLnBrk="1" hangingPunct="1">
              <a:spcBef>
                <a:spcPts val="700"/>
              </a:spcBef>
              <a:defRPr/>
            </a:pPr>
            <a:r>
              <a:rPr lang="zh-TW" altLang="en-US" sz="3600" b="1" dirty="0">
                <a:solidFill>
                  <a:srgbClr val="FFCC00"/>
                </a:solidFill>
                <a:effectLst>
                  <a:outerShdw blurRad="38100" dist="38100" dir="2700000" algn="tl">
                    <a:srgbClr val="FFFFFF"/>
                  </a:outerShdw>
                </a:effectLst>
              </a:rPr>
              <a:t>海上哺乳類動物的祖先是哪隻動物？</a:t>
            </a:r>
          </a:p>
        </p:txBody>
      </p:sp>
      <p:pic>
        <p:nvPicPr>
          <p:cNvPr id="4099" name="Picture 3" descr="C:\Users\DD\Documents\Ceviri BG\Presentations\konferans evrim ing en son\slayt resimler\BALINALISAYF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908050"/>
            <a:ext cx="4600575"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p:cTn id="7" dur="500" fill="hold"/>
                                        <p:tgtEl>
                                          <p:spTgt spid="88069"/>
                                        </p:tgtEl>
                                        <p:attrNameLst>
                                          <p:attrName>ppt_w</p:attrName>
                                        </p:attrNameLst>
                                      </p:cBhvr>
                                      <p:tavLst>
                                        <p:tav tm="0">
                                          <p:val>
                                            <p:fltVal val="0"/>
                                          </p:val>
                                        </p:tav>
                                        <p:tav tm="100000">
                                          <p:val>
                                            <p:strVal val="#ppt_w"/>
                                          </p:val>
                                        </p:tav>
                                      </p:tavLst>
                                    </p:anim>
                                    <p:anim calcmode="lin" valueType="num">
                                      <p:cBhvr>
                                        <p:cTn id="8" dur="500" fill="hold"/>
                                        <p:tgtEl>
                                          <p:spTgt spid="88069"/>
                                        </p:tgtEl>
                                        <p:attrNameLst>
                                          <p:attrName>ppt_h</p:attrName>
                                        </p:attrNameLst>
                                      </p:cBhvr>
                                      <p:tavLst>
                                        <p:tav tm="0">
                                          <p:val>
                                            <p:fltVal val="0"/>
                                          </p:val>
                                        </p:tav>
                                        <p:tav tm="100000">
                                          <p:val>
                                            <p:strVal val="#ppt_h"/>
                                          </p:val>
                                        </p:tav>
                                      </p:tavLst>
                                    </p:anim>
                                    <p:animEffect transition="in" filter="fade">
                                      <p:cBhvr>
                                        <p:cTn id="9" dur="500"/>
                                        <p:tgtEl>
                                          <p:spTgt spid="88069"/>
                                        </p:tgtEl>
                                      </p:cBhvr>
                                    </p:animEffect>
                                  </p:childTnLst>
                                </p:cTn>
                              </p:par>
                            </p:childTnLst>
                          </p:cTn>
                        </p:par>
                        <p:par>
                          <p:cTn id="10" fill="hold" nodeType="afterGroup">
                            <p:stCondLst>
                              <p:cond delay="500"/>
                            </p:stCondLst>
                            <p:childTnLst>
                              <p:par>
                                <p:cTn id="11" presetID="6" presetClass="entr" presetSubtype="32"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circle(out)">
                                      <p:cBhvr>
                                        <p:cTn id="13" dur="2000"/>
                                        <p:tgtEl>
                                          <p:spTgt spid="4099"/>
                                        </p:tgtEl>
                                      </p:cBhvr>
                                    </p:animEffect>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29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8806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4"/>
          <p:cNvSpPr>
            <a:spLocks/>
          </p:cNvSpPr>
          <p:nvPr/>
        </p:nvSpPr>
        <p:spPr bwMode="auto">
          <a:xfrm>
            <a:off x="1979613" y="1412875"/>
            <a:ext cx="6264275" cy="1087438"/>
          </a:xfrm>
          <a:prstGeom prst="rect">
            <a:avLst/>
          </a:prstGeom>
          <a:noFill/>
          <a:ln>
            <a:noFill/>
          </a:ln>
          <a:extLst/>
        </p:spPr>
        <p:txBody>
          <a:bodyPr lIns="0" tIns="0" rIns="40639" bIns="0"/>
          <a:lstStyle/>
          <a:p>
            <a:pPr marL="39688" algn="ctr" eaLnBrk="1" hangingPunct="1">
              <a:spcBef>
                <a:spcPts val="700"/>
              </a:spcBef>
              <a:defRPr/>
            </a:pPr>
            <a:r>
              <a:rPr lang="zh-TW" altLang="en-US" sz="3600" b="1">
                <a:solidFill>
                  <a:srgbClr val="FFCC00"/>
                </a:solidFill>
                <a:effectLst>
                  <a:outerShdw blurRad="38100" dist="38100" dir="2700000" algn="tl">
                    <a:srgbClr val="FFFFFF"/>
                  </a:outerShdw>
                </a:effectLst>
                <a:latin typeface="標楷體" pitchFamily="65" charset="-120"/>
              </a:rPr>
              <a:t>熊是30米長的鯨魚的祖先嗎？</a:t>
            </a:r>
          </a:p>
        </p:txBody>
      </p:sp>
      <p:pic>
        <p:nvPicPr>
          <p:cNvPr id="5123" name="Picture 3" descr="C:\Users\DD\Documents\Ceviri BG\Presentations\konferans evrim ing en son\slayt resimler\BALINA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2636838"/>
            <a:ext cx="8807450"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319463" y="3313113"/>
            <a:ext cx="2193925" cy="2549525"/>
            <a:chOff x="0" y="0"/>
            <a:chExt cx="2223" cy="2584"/>
          </a:xfrm>
        </p:grpSpPr>
        <p:sp>
          <p:nvSpPr>
            <p:cNvPr id="91142" name="Line 5"/>
            <p:cNvSpPr>
              <a:spLocks noChangeShapeType="1"/>
            </p:cNvSpPr>
            <p:nvPr/>
          </p:nvSpPr>
          <p:spPr bwMode="auto">
            <a:xfrm>
              <a:off x="0" y="52"/>
              <a:ext cx="2118" cy="2483"/>
            </a:xfrm>
            <a:prstGeom prst="line">
              <a:avLst/>
            </a:prstGeom>
            <a:noFill/>
            <a:ln w="406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sp>
          <p:nvSpPr>
            <p:cNvPr id="91143" name="Line 6"/>
            <p:cNvSpPr>
              <a:spLocks noChangeShapeType="1"/>
            </p:cNvSpPr>
            <p:nvPr/>
          </p:nvSpPr>
          <p:spPr bwMode="auto">
            <a:xfrm flipH="1">
              <a:off x="0" y="0"/>
              <a:ext cx="2223" cy="2584"/>
            </a:xfrm>
            <a:prstGeom prst="line">
              <a:avLst/>
            </a:prstGeom>
            <a:noFill/>
            <a:ln w="406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p:cTn id="7" dur="1000" fill="hold"/>
                                        <p:tgtEl>
                                          <p:spTgt spid="88069"/>
                                        </p:tgtEl>
                                        <p:attrNameLst>
                                          <p:attrName>ppt_w</p:attrName>
                                        </p:attrNameLst>
                                      </p:cBhvr>
                                      <p:tavLst>
                                        <p:tav tm="0">
                                          <p:val>
                                            <p:fltVal val="0"/>
                                          </p:val>
                                        </p:tav>
                                        <p:tav tm="100000">
                                          <p:val>
                                            <p:strVal val="#ppt_w"/>
                                          </p:val>
                                        </p:tav>
                                      </p:tavLst>
                                    </p:anim>
                                    <p:anim calcmode="lin" valueType="num">
                                      <p:cBhvr>
                                        <p:cTn id="8" dur="1000" fill="hold"/>
                                        <p:tgtEl>
                                          <p:spTgt spid="88069"/>
                                        </p:tgtEl>
                                        <p:attrNameLst>
                                          <p:attrName>ppt_h</p:attrName>
                                        </p:attrNameLst>
                                      </p:cBhvr>
                                      <p:tavLst>
                                        <p:tav tm="0">
                                          <p:val>
                                            <p:fltVal val="0"/>
                                          </p:val>
                                        </p:tav>
                                        <p:tav tm="100000">
                                          <p:val>
                                            <p:strVal val="#ppt_h"/>
                                          </p:val>
                                        </p:tav>
                                      </p:tavLst>
                                    </p:anim>
                                    <p:animEffect transition="in" filter="fade">
                                      <p:cBhvr>
                                        <p:cTn id="9" dur="1000"/>
                                        <p:tgtEl>
                                          <p:spTgt spid="88069"/>
                                        </p:tgtEl>
                                      </p:cBhvr>
                                    </p:animEffect>
                                  </p:childTnLst>
                                </p:cTn>
                              </p:par>
                            </p:childTnLst>
                          </p:cTn>
                        </p:par>
                        <p:par>
                          <p:cTn id="10" fill="hold" nodeType="afterGroup">
                            <p:stCondLst>
                              <p:cond delay="1000"/>
                            </p:stCondLst>
                            <p:childTnLst>
                              <p:par>
                                <p:cTn id="11" presetID="22" presetClass="entr" presetSubtype="4" fill="hold" nodeType="after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ipe(down)">
                                      <p:cBhvr>
                                        <p:cTn id="13" dur="2000"/>
                                        <p:tgtEl>
                                          <p:spTgt spid="5123"/>
                                        </p:tgtEl>
                                      </p:cBhvr>
                                    </p:animEffect>
                                  </p:childTnLst>
                                </p:cTn>
                              </p:par>
                            </p:childTnLst>
                          </p:cTn>
                        </p:par>
                        <p:par>
                          <p:cTn id="14" fill="hold" nodeType="afterGroup">
                            <p:stCondLst>
                              <p:cond delay="3000"/>
                            </p:stCondLst>
                            <p:childTnLst>
                              <p:par>
                                <p:cTn id="15" presetID="23" presetClass="entr" presetSubtype="16" fill="hold" nodeType="afterEffect">
                                  <p:stCondLst>
                                    <p:cond delay="1822"/>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7" name="Rectangle 1"/>
          <p:cNvSpPr>
            <a:spLocks/>
          </p:cNvSpPr>
          <p:nvPr/>
        </p:nvSpPr>
        <p:spPr bwMode="auto">
          <a:xfrm>
            <a:off x="1835150" y="1844675"/>
            <a:ext cx="6121400" cy="2930525"/>
          </a:xfrm>
          <a:prstGeom prst="rect">
            <a:avLst/>
          </a:prstGeom>
          <a:noFill/>
          <a:ln w="12700" cap="flat">
            <a:noFill/>
            <a:miter lim="800000"/>
            <a:headEnd type="none" w="med" len="med"/>
            <a:tailEnd type="none" w="med" len="med"/>
          </a:ln>
        </p:spPr>
        <p:txBody>
          <a:bodyPr lIns="0" tIns="0" rIns="40639" bIns="0" anchor="ctr"/>
          <a:lstStyle/>
          <a:p>
            <a:pPr marL="39688" eaLnBrk="1" hangingPunct="1">
              <a:lnSpc>
                <a:spcPct val="120000"/>
              </a:lnSpc>
              <a:defRPr/>
            </a:pPr>
            <a:r>
              <a:rPr lang="zh-TW" altLang="en-US" sz="3600" b="1">
                <a:solidFill>
                  <a:srgbClr val="FFFFFF"/>
                </a:solidFill>
                <a:latin typeface="標楷體" pitchFamily="65" charset="-120"/>
              </a:rPr>
              <a:t>我想一些熊不難透過天擇習慣變得越來越接近水性，口長得越來越大，直至產生一種像鯨魚的怪物。</a:t>
            </a:r>
            <a:r>
              <a:rPr lang="zh-TW" altLang="en-US" sz="3600">
                <a:solidFill>
                  <a:srgbClr val="FFFFFF"/>
                </a:solidFill>
                <a:effectLst>
                  <a:outerShdw blurRad="38100" dist="38100" dir="2700000" algn="tl">
                    <a:srgbClr val="808080"/>
                  </a:outerShdw>
                </a:effectLst>
                <a:latin typeface="Lucida Grande"/>
                <a:ea typeface="ヒラギノ角ゴ ProN W3"/>
                <a:sym typeface="Lucida Grande"/>
              </a:rPr>
              <a:t> </a:t>
            </a:r>
          </a:p>
        </p:txBody>
      </p:sp>
      <p:sp>
        <p:nvSpPr>
          <p:cNvPr id="116738" name="Rectangle 2"/>
          <p:cNvSpPr>
            <a:spLocks/>
          </p:cNvSpPr>
          <p:nvPr/>
        </p:nvSpPr>
        <p:spPr bwMode="auto">
          <a:xfrm>
            <a:off x="1835150" y="4721225"/>
            <a:ext cx="5321300" cy="508000"/>
          </a:xfrm>
          <a:prstGeom prst="rect">
            <a:avLst/>
          </a:prstGeom>
          <a:noFill/>
          <a:ln w="12700" cap="flat">
            <a:noFill/>
            <a:miter lim="800000"/>
            <a:headEnd type="none" w="med" len="med"/>
            <a:tailEnd type="none" w="med" len="med"/>
          </a:ln>
        </p:spPr>
        <p:txBody>
          <a:bodyPr lIns="0" tIns="0" rIns="40639" bIns="0" anchor="ctr"/>
          <a:lstStyle/>
          <a:p>
            <a:pPr marL="39688" eaLnBrk="1" hangingPunct="1">
              <a:defRPr/>
            </a:pPr>
            <a:r>
              <a:rPr lang="en-US" sz="1400" i="1" dirty="0">
                <a:solidFill>
                  <a:srgbClr val="FFFFFF"/>
                </a:solidFill>
                <a:latin typeface="Arial" charset="0"/>
                <a:ea typeface="ヒラギノ角ゴ ProN W3" pitchFamily="-106" charset="-128"/>
                <a:cs typeface="Arial" charset="0"/>
                <a:sym typeface="Arial" charset="0"/>
              </a:rPr>
              <a:t>Charles Darwin, The Origin of Species: A Facsimile of the First Edition, Harvard University Press, 1964, p. 184.</a:t>
            </a:r>
            <a:r>
              <a:rPr lang="en-US" sz="1400" dirty="0">
                <a:solidFill>
                  <a:srgbClr val="FFFFFF"/>
                </a:solidFill>
                <a:effectLst>
                  <a:outerShdw blurRad="38100" dist="38100" dir="2700000" algn="tl">
                    <a:srgbClr val="808080"/>
                  </a:outerShdw>
                </a:effectLst>
                <a:latin typeface="Arial" charset="0"/>
                <a:ea typeface="ヒラギノ角ゴ ProN W3" pitchFamily="-106" charset="-128"/>
                <a:cs typeface="Arial" charset="0"/>
                <a:sym typeface="Arial" charset="0"/>
              </a:rPr>
              <a:t> </a:t>
            </a:r>
          </a:p>
        </p:txBody>
      </p:sp>
      <p:pic>
        <p:nvPicPr>
          <p:cNvPr id="9216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44450"/>
            <a:ext cx="1655762" cy="223202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3"/>
          <p:cNvSpPr>
            <a:spLocks/>
          </p:cNvSpPr>
          <p:nvPr/>
        </p:nvSpPr>
        <p:spPr bwMode="auto">
          <a:xfrm>
            <a:off x="2627313" y="908050"/>
            <a:ext cx="5184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algn="ctr" eaLnBrk="1" hangingPunct="1">
              <a:spcBef>
                <a:spcPts val="700"/>
              </a:spcBef>
            </a:pPr>
            <a:r>
              <a:rPr lang="zh-TW" altLang="en-US" sz="4000" b="1" u="sng">
                <a:solidFill>
                  <a:srgbClr val="FFCC00"/>
                </a:solidFill>
                <a:latin typeface="標楷體" pitchFamily="65" charset="-120"/>
              </a:rPr>
              <a:t>達爾文</a:t>
            </a:r>
            <a:r>
              <a:rPr lang="zh-TW" altLang="en-US" sz="4000" b="1">
                <a:solidFill>
                  <a:srgbClr val="FFCC00"/>
                </a:solidFill>
                <a:latin typeface="標楷體" pitchFamily="65" charset="-120"/>
              </a:rPr>
              <a:t> </a:t>
            </a:r>
            <a:r>
              <a:rPr lang="zh-TW" altLang="en-US" sz="2800" b="1">
                <a:solidFill>
                  <a:srgbClr val="FFCC00"/>
                </a:solidFill>
                <a:latin typeface="標楷體" pitchFamily="65" charset="-120"/>
              </a:rPr>
              <a:t>(</a:t>
            </a:r>
            <a:r>
              <a:rPr lang="en-US" altLang="zh-TW" sz="2800" b="1">
                <a:solidFill>
                  <a:srgbClr val="FFCC00"/>
                </a:solidFill>
                <a:ea typeface="ヒラギノ角ゴ ProN W3"/>
                <a:cs typeface="Arial" pitchFamily="34" charset="0"/>
              </a:rPr>
              <a:t>Charles Darwin):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0" presetClass="entr" presetSubtype="0" fill="hold" grpId="0" nodeType="afterEffect">
                                  <p:stCondLst>
                                    <p:cond delay="500"/>
                                  </p:stCondLst>
                                  <p:childTnLst>
                                    <p:set>
                                      <p:cBhvr>
                                        <p:cTn id="12" dur="1" fill="hold">
                                          <p:stCondLst>
                                            <p:cond delay="499"/>
                                          </p:stCondLst>
                                        </p:cTn>
                                        <p:tgtEl>
                                          <p:spTgt spid="116737"/>
                                        </p:tgtEl>
                                        <p:attrNameLst>
                                          <p:attrName>style.visibility</p:attrName>
                                        </p:attrNameLst>
                                      </p:cBhvr>
                                      <p:to>
                                        <p:strVal val="visible"/>
                                      </p:to>
                                    </p:set>
                                  </p:childTnLst>
                                </p:cTn>
                              </p:par>
                            </p:childTnLst>
                          </p:cTn>
                        </p:par>
                        <p:par>
                          <p:cTn id="13" fill="hold" nodeType="afterGroup">
                            <p:stCondLst>
                              <p:cond delay="1500"/>
                            </p:stCondLst>
                            <p:childTnLst>
                              <p:par>
                                <p:cTn id="14" presetID="0" presetClass="entr" presetSubtype="0" fill="hold" grpId="0" nodeType="afterEffect">
                                  <p:stCondLst>
                                    <p:cond delay="2000"/>
                                  </p:stCondLst>
                                  <p:childTnLst>
                                    <p:set>
                                      <p:cBhvr>
                                        <p:cTn id="15" dur="1" fill="hold">
                                          <p:stCondLst>
                                            <p:cond delay="499"/>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7" grpId="0" autoUpdateAnimBg="0"/>
      <p:bldP spid="116738" grpId="0" autoUpdateAnimBg="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1979613" y="3429000"/>
            <a:ext cx="594518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4000">
                <a:solidFill>
                  <a:srgbClr val="FFFFCC"/>
                </a:solidFill>
                <a:latin typeface="標楷體" pitchFamily="65" charset="-120"/>
              </a:rPr>
              <a:t>單個蛋白質份子靠巧合而成的機會率只是「零」。</a:t>
            </a:r>
            <a:r>
              <a:rPr lang="zh-TW" altLang="en-US">
                <a:ea typeface="ヒラギノ角ゴ ProN W3"/>
              </a:rPr>
              <a:t> </a:t>
            </a:r>
          </a:p>
        </p:txBody>
      </p:sp>
      <p:sp>
        <p:nvSpPr>
          <p:cNvPr id="20487" name="Rectangle 7"/>
          <p:cNvSpPr>
            <a:spLocks noChangeArrowheads="1"/>
          </p:cNvSpPr>
          <p:nvPr/>
        </p:nvSpPr>
        <p:spPr bwMode="auto">
          <a:xfrm>
            <a:off x="1752600" y="1371600"/>
            <a:ext cx="5943600" cy="1920875"/>
          </a:xfrm>
          <a:prstGeom prst="rect">
            <a:avLst/>
          </a:prstGeom>
          <a:noFill/>
          <a:ln w="9525">
            <a:noFill/>
            <a:miter lim="800000"/>
            <a:headEnd/>
            <a:tailEnd/>
          </a:ln>
          <a:effectLst/>
        </p:spPr>
        <p:txBody>
          <a:bodyPr>
            <a:spAutoFit/>
          </a:bodyPr>
          <a:lstStyle/>
          <a:p>
            <a:pPr algn="ctr">
              <a:defRPr/>
            </a:pPr>
            <a:r>
              <a:rPr lang="zh-TW" altLang="en-US" sz="6000" b="1">
                <a:solidFill>
                  <a:srgbClr val="5F5F5F"/>
                </a:solidFill>
                <a:effectLst>
                  <a:outerShdw blurRad="38100" dist="38100" dir="2700000" algn="tl">
                    <a:srgbClr val="FFFFFF"/>
                  </a:outerShdw>
                </a:effectLst>
                <a:latin typeface="標楷體" pitchFamily="65" charset="-120"/>
              </a:rPr>
              <a:t>單個蛋白質份子</a:t>
            </a:r>
          </a:p>
          <a:p>
            <a:pPr algn="ctr">
              <a:defRPr/>
            </a:pPr>
            <a:r>
              <a:rPr lang="zh-TW" altLang="en-US" sz="6000" b="1">
                <a:solidFill>
                  <a:srgbClr val="5F5F5F"/>
                </a:solidFill>
                <a:effectLst>
                  <a:outerShdw blurRad="38100" dist="38100" dir="2700000" algn="tl">
                    <a:srgbClr val="FFFFFF"/>
                  </a:outerShdw>
                </a:effectLst>
                <a:latin typeface="標楷體" pitchFamily="65" charset="-120"/>
              </a:rPr>
              <a:t>駁倒進化論</a:t>
            </a:r>
            <a:r>
              <a:rPr lang="zh-TW" altLang="en-US">
                <a:latin typeface="標楷體" pitchFamily="65" charset="-120"/>
              </a:rPr>
              <a:t> </a:t>
            </a:r>
          </a:p>
        </p:txBody>
      </p:sp>
    </p:spTree>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3" name="Rectangle 8"/>
          <p:cNvSpPr>
            <a:spLocks/>
          </p:cNvSpPr>
          <p:nvPr/>
        </p:nvSpPr>
        <p:spPr bwMode="auto">
          <a:xfrm>
            <a:off x="3851275" y="333375"/>
            <a:ext cx="3313113" cy="792163"/>
          </a:xfrm>
          <a:prstGeom prst="rect">
            <a:avLst/>
          </a:prstGeom>
          <a:noFill/>
          <a:ln>
            <a:noFill/>
          </a:ln>
          <a:extLst/>
        </p:spPr>
        <p:txBody>
          <a:bodyPr lIns="0" tIns="0" rIns="40639" bIns="0"/>
          <a:lstStyle/>
          <a:p>
            <a:pPr marL="39688" algn="ctr" eaLnBrk="1" hangingPunct="1">
              <a:spcBef>
                <a:spcPts val="700"/>
              </a:spcBef>
              <a:defRPr/>
            </a:pPr>
            <a:r>
              <a:rPr lang="zh-TW" altLang="en-US" b="1">
                <a:solidFill>
                  <a:srgbClr val="FFCC00"/>
                </a:solidFill>
                <a:effectLst>
                  <a:outerShdw blurRad="38100" dist="38100" dir="2700000" algn="tl">
                    <a:srgbClr val="FFFFFF"/>
                  </a:outerShdw>
                </a:effectLst>
              </a:rPr>
              <a:t>活化石</a:t>
            </a:r>
          </a:p>
        </p:txBody>
      </p:sp>
      <p:pic>
        <p:nvPicPr>
          <p:cNvPr id="10" name="Picture 4" descr="yusufc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273175"/>
            <a:ext cx="64071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6"/>
          <p:cNvSpPr>
            <a:spLocks/>
          </p:cNvSpPr>
          <p:nvPr/>
        </p:nvSpPr>
        <p:spPr bwMode="auto">
          <a:xfrm>
            <a:off x="3492500" y="5013325"/>
            <a:ext cx="3568700" cy="381000"/>
          </a:xfrm>
          <a:prstGeom prst="rect">
            <a:avLst/>
          </a:prstGeom>
          <a:noFill/>
          <a:ln>
            <a:noFill/>
          </a:ln>
          <a:extLst/>
        </p:spPr>
        <p:txBody>
          <a:bodyPr lIns="0" tIns="0" rIns="40639" bIns="0"/>
          <a:lstStyle/>
          <a:p>
            <a:pPr marL="39688" algn="ctr" eaLnBrk="1" hangingPunct="1">
              <a:spcBef>
                <a:spcPts val="700"/>
              </a:spcBef>
              <a:defRPr/>
            </a:pPr>
            <a:r>
              <a:rPr lang="zh-TW" altLang="en-US" sz="2800" b="1" dirty="0">
                <a:solidFill>
                  <a:schemeClr val="tx2"/>
                </a:solidFill>
                <a:effectLst>
                  <a:outerShdw blurRad="38100" dist="38100" dir="2700000" algn="tl">
                    <a:srgbClr val="808080"/>
                  </a:outerShdw>
                </a:effectLst>
                <a:latin typeface="標楷體" pitchFamily="65" charset="-120"/>
              </a:rPr>
              <a:t>1億2千5百萬年前</a:t>
            </a:r>
            <a:endParaRPr lang="en-US" altLang="zh-TW" sz="2800" b="1" dirty="0">
              <a:solidFill>
                <a:schemeClr val="tx2"/>
              </a:solidFill>
              <a:effectLst>
                <a:outerShdw blurRad="38100" dist="38100" dir="2700000" algn="tl">
                  <a:srgbClr val="808080"/>
                </a:outerShdw>
              </a:effectLst>
              <a:latin typeface="標楷體" pitchFamily="65" charset="-120"/>
            </a:endParaRPr>
          </a:p>
        </p:txBody>
      </p:sp>
      <p:sp>
        <p:nvSpPr>
          <p:cNvPr id="93190" name="文字方塊 14"/>
          <p:cNvSpPr txBox="1">
            <a:spLocks noChangeArrowheads="1"/>
          </p:cNvSpPr>
          <p:nvPr/>
        </p:nvSpPr>
        <p:spPr bwMode="auto">
          <a:xfrm>
            <a:off x="5148263" y="3933825"/>
            <a:ext cx="1152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zh-TW" altLang="en-US" sz="3600">
                <a:solidFill>
                  <a:schemeClr val="tx2"/>
                </a:solidFill>
              </a:rPr>
              <a:t>蜻蜓</a:t>
            </a:r>
            <a:endParaRPr lang="zh-HK" altLang="en-US" sz="3600">
              <a:solidFill>
                <a:schemeClr val="tx2"/>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3193"/>
                                        </p:tgtEl>
                                        <p:attrNameLst>
                                          <p:attrName>style.visibility</p:attrName>
                                        </p:attrNameLst>
                                      </p:cBhvr>
                                      <p:to>
                                        <p:strVal val="visible"/>
                                      </p:to>
                                    </p:set>
                                    <p:anim calcmode="lin" valueType="num">
                                      <p:cBhvr>
                                        <p:cTn id="7" dur="500" fill="hold"/>
                                        <p:tgtEl>
                                          <p:spTgt spid="93193"/>
                                        </p:tgtEl>
                                        <p:attrNameLst>
                                          <p:attrName>ppt_w</p:attrName>
                                        </p:attrNameLst>
                                      </p:cBhvr>
                                      <p:tavLst>
                                        <p:tav tm="0">
                                          <p:val>
                                            <p:fltVal val="0"/>
                                          </p:val>
                                        </p:tav>
                                        <p:tav tm="100000">
                                          <p:val>
                                            <p:strVal val="#ppt_w"/>
                                          </p:val>
                                        </p:tav>
                                      </p:tavLst>
                                    </p:anim>
                                    <p:anim calcmode="lin" valueType="num">
                                      <p:cBhvr>
                                        <p:cTn id="8" dur="500" fill="hold"/>
                                        <p:tgtEl>
                                          <p:spTgt spid="93193"/>
                                        </p:tgtEl>
                                        <p:attrNameLst>
                                          <p:attrName>ppt_h</p:attrName>
                                        </p:attrNameLst>
                                      </p:cBhvr>
                                      <p:tavLst>
                                        <p:tav tm="0">
                                          <p:val>
                                            <p:fltVal val="0"/>
                                          </p:val>
                                        </p:tav>
                                        <p:tav tm="100000">
                                          <p:val>
                                            <p:strVal val="#ppt_h"/>
                                          </p:val>
                                        </p:tav>
                                      </p:tavLst>
                                    </p:anim>
                                    <p:animEffect transition="in" filter="fade">
                                      <p:cBhvr>
                                        <p:cTn id="9" dur="500"/>
                                        <p:tgtEl>
                                          <p:spTgt spid="93193"/>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par>
                          <p:cTn id="13" fill="hold" nodeType="afterGroup">
                            <p:stCondLst>
                              <p:cond delay="2000"/>
                            </p:stCondLst>
                            <p:childTnLst>
                              <p:par>
                                <p:cTn id="14" presetID="2" presetClass="entr" presetSubtype="2" fill="hold" grpId="0" nodeType="after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3" grpId="0"/>
      <p:bldP spid="1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p:cNvSpPr>
          <p:nvPr/>
        </p:nvSpPr>
        <p:spPr bwMode="auto">
          <a:xfrm>
            <a:off x="3059113" y="4868863"/>
            <a:ext cx="45370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1" hangingPunct="1"/>
            <a:r>
              <a:rPr lang="zh-TW" altLang="en-US" sz="3600" b="1">
                <a:solidFill>
                  <a:srgbClr val="FFFFFF"/>
                </a:solidFill>
                <a:latin typeface="標楷體" pitchFamily="65" charset="-120"/>
                <a:sym typeface="Helvetica"/>
              </a:rPr>
              <a:t>鱷魚 </a:t>
            </a:r>
            <a:r>
              <a:rPr lang="zh-TW" altLang="en-US" sz="3600" b="1">
                <a:solidFill>
                  <a:srgbClr val="FFFFFF"/>
                </a:solidFill>
                <a:latin typeface="Times New Roman" pitchFamily="18" charset="0"/>
                <a:sym typeface="Helvetica"/>
              </a:rPr>
              <a:t>–</a:t>
            </a:r>
            <a:r>
              <a:rPr lang="zh-TW" altLang="en-US" sz="3600" b="1">
                <a:solidFill>
                  <a:srgbClr val="FFFFFF"/>
                </a:solidFill>
                <a:latin typeface="標楷體" pitchFamily="65" charset="-120"/>
                <a:sym typeface="Helvetica"/>
              </a:rPr>
              <a:t> 1億年前</a:t>
            </a:r>
          </a:p>
        </p:txBody>
      </p:sp>
      <p:pic>
        <p:nvPicPr>
          <p:cNvPr id="94211" name="Picture 2"/>
          <p:cNvPicPr>
            <a:picLocks noChangeArrowheads="1"/>
          </p:cNvPicPr>
          <p:nvPr/>
        </p:nvPicPr>
        <p:blipFill>
          <a:blip r:embed="rId4">
            <a:extLst>
              <a:ext uri="{28A0092B-C50C-407E-A947-70E740481C1C}">
                <a14:useLocalDpi xmlns:a14="http://schemas.microsoft.com/office/drawing/2010/main" val="0"/>
              </a:ext>
            </a:extLst>
          </a:blip>
          <a:srcRect b="7857"/>
          <a:stretch>
            <a:fillRect/>
          </a:stretch>
        </p:blipFill>
        <p:spPr bwMode="auto">
          <a:xfrm>
            <a:off x="490538" y="2276475"/>
            <a:ext cx="3937000" cy="273050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94212"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60000">
            <a:off x="3817938" y="2006600"/>
            <a:ext cx="5918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4"/>
          <p:cNvSpPr>
            <a:spLocks/>
          </p:cNvSpPr>
          <p:nvPr/>
        </p:nvSpPr>
        <p:spPr bwMode="auto">
          <a:xfrm>
            <a:off x="4629150" y="550863"/>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1" hangingPunct="1"/>
            <a:r>
              <a:rPr lang="zh-TW" altLang="en-US" b="1">
                <a:solidFill>
                  <a:srgbClr val="FCBD00"/>
                </a:solidFill>
                <a:latin typeface="Helvetica"/>
                <a:sym typeface="Helvetica"/>
              </a:rPr>
              <a:t>活化石</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Effect transition="in" filter="fade">
                                      <p:cBhvr>
                                        <p:cTn id="9" dur="500"/>
                                        <p:tgtEl>
                                          <p:spTgt spid="94213"/>
                                        </p:tgtEl>
                                      </p:cBhvr>
                                    </p:animEffect>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94212"/>
                                        </p:tgtEl>
                                        <p:attrNameLst>
                                          <p:attrName>style.visibility</p:attrName>
                                        </p:attrNameLst>
                                      </p:cBhvr>
                                      <p:to>
                                        <p:strVal val="visible"/>
                                      </p:to>
                                    </p:set>
                                    <p:animEffect transition="in" filter="fade">
                                      <p:cBhvr>
                                        <p:cTn id="13" dur="1000"/>
                                        <p:tgtEl>
                                          <p:spTgt spid="94212"/>
                                        </p:tgtEl>
                                      </p:cBhvr>
                                    </p:animEffect>
                                    <p:anim calcmode="lin" valueType="num">
                                      <p:cBhvr>
                                        <p:cTn id="14" dur="1000" fill="hold"/>
                                        <p:tgtEl>
                                          <p:spTgt spid="94212"/>
                                        </p:tgtEl>
                                        <p:attrNameLst>
                                          <p:attrName>ppt_x</p:attrName>
                                        </p:attrNameLst>
                                      </p:cBhvr>
                                      <p:tavLst>
                                        <p:tav tm="0">
                                          <p:val>
                                            <p:strVal val="#ppt_x"/>
                                          </p:val>
                                        </p:tav>
                                        <p:tav tm="100000">
                                          <p:val>
                                            <p:strVal val="#ppt_x"/>
                                          </p:val>
                                        </p:tav>
                                      </p:tavLst>
                                    </p:anim>
                                    <p:anim calcmode="lin" valueType="num">
                                      <p:cBhvr>
                                        <p:cTn id="15" dur="1000" fill="hold"/>
                                        <p:tgtEl>
                                          <p:spTgt spid="9421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4211"/>
                                        </p:tgtEl>
                                        <p:attrNameLst>
                                          <p:attrName>style.visibility</p:attrName>
                                        </p:attrNameLst>
                                      </p:cBhvr>
                                      <p:to>
                                        <p:strVal val="visible"/>
                                      </p:to>
                                    </p:set>
                                    <p:animEffect transition="in" filter="wipe(up)">
                                      <p:cBhvr>
                                        <p:cTn id="19" dur="1000"/>
                                        <p:tgtEl>
                                          <p:spTgt spid="94211"/>
                                        </p:tgtEl>
                                      </p:cBhvr>
                                    </p:animEffect>
                                  </p:childTnLst>
                                </p:cTn>
                              </p:par>
                            </p:childTnLst>
                          </p:cTn>
                        </p:par>
                        <p:par>
                          <p:cTn id="20" fill="hold" nodeType="afterGroup">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42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D\Documents\Ceviri BG\Presentations\konferans evrim ing en son\slayt resimler\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25" y="2843213"/>
            <a:ext cx="4992688"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Users\DD\Documents\Ceviri BG\Presentations\konferans evrim ing en son\slayt resimler\2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80000">
            <a:off x="-277813" y="2570163"/>
            <a:ext cx="4105276"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11" descr="C:\Users\DD\Documents\Ceviri BG\Presentations\konferans evrim ing en son\slayt resimler\bac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p:cNvSpPr>
          <p:nvPr/>
        </p:nvSpPr>
        <p:spPr bwMode="auto">
          <a:xfrm>
            <a:off x="4814888" y="606425"/>
            <a:ext cx="20621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TW" altLang="en-US" b="1">
                <a:solidFill>
                  <a:srgbClr val="FCBD00"/>
                </a:solidFill>
                <a:latin typeface="Helvetica"/>
                <a:sym typeface="Helvetica"/>
              </a:rPr>
              <a:t>活化石</a:t>
            </a:r>
          </a:p>
        </p:txBody>
      </p:sp>
      <p:sp>
        <p:nvSpPr>
          <p:cNvPr id="10" name="Rectangle 3"/>
          <p:cNvSpPr>
            <a:spLocks/>
          </p:cNvSpPr>
          <p:nvPr/>
        </p:nvSpPr>
        <p:spPr bwMode="auto">
          <a:xfrm>
            <a:off x="5795963" y="1989138"/>
            <a:ext cx="2743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eaLnBrk="1" hangingPunct="1"/>
            <a:r>
              <a:rPr lang="zh-TW" altLang="en-US" sz="2800" b="1" dirty="0">
                <a:solidFill>
                  <a:srgbClr val="FFFFFF"/>
                </a:solidFill>
                <a:latin typeface="標楷體" pitchFamily="65" charset="-120"/>
              </a:rPr>
              <a:t>有翼的螞蟻</a:t>
            </a:r>
          </a:p>
          <a:p>
            <a:pPr marL="39688" eaLnBrk="1" hangingPunct="1"/>
            <a:r>
              <a:rPr lang="zh-TW" altLang="en-US" sz="2800" b="1" dirty="0">
                <a:solidFill>
                  <a:srgbClr val="FFFFFF"/>
                </a:solidFill>
                <a:latin typeface="標楷體" pitchFamily="65" charset="-120"/>
              </a:rPr>
              <a:t>2千5百萬年前</a:t>
            </a:r>
          </a:p>
        </p:txBody>
      </p:sp>
      <p:sp>
        <p:nvSpPr>
          <p:cNvPr id="12" name="Rectangle 3"/>
          <p:cNvSpPr>
            <a:spLocks/>
          </p:cNvSpPr>
          <p:nvPr/>
        </p:nvSpPr>
        <p:spPr bwMode="auto">
          <a:xfrm>
            <a:off x="1692275" y="1628775"/>
            <a:ext cx="2232025" cy="854075"/>
          </a:xfrm>
          <a:prstGeom prst="rect">
            <a:avLst/>
          </a:prstGeom>
          <a:noFill/>
          <a:ln w="12700">
            <a:noFill/>
            <a:miter lim="800000"/>
            <a:headEnd/>
            <a:tailEnd/>
          </a:ln>
        </p:spPr>
        <p:txBody>
          <a:bodyPr lIns="0" tIns="0" rIns="40639" bIns="0">
            <a:spAutoFit/>
          </a:bodyPr>
          <a:lstStyle/>
          <a:p>
            <a:pPr marL="39688" eaLnBrk="1" hangingPunct="1">
              <a:defRPr/>
            </a:pPr>
            <a:r>
              <a:rPr lang="zh-TW" altLang="en-US" sz="2800" b="1">
                <a:solidFill>
                  <a:srgbClr val="FFFFFF"/>
                </a:solidFill>
                <a:effectLst>
                  <a:outerShdw blurRad="38100" dist="38100" dir="2700000" algn="tl">
                    <a:srgbClr val="808080"/>
                  </a:outerShdw>
                </a:effectLst>
                <a:latin typeface="標楷體" pitchFamily="65" charset="-120"/>
              </a:rPr>
              <a:t>黑翼真菌蚊子2千5百萬年前</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nodeType="afterGroup">
                            <p:stCondLst>
                              <p:cond delay="500"/>
                            </p:stCondLst>
                            <p:childTnLst>
                              <p:par>
                                <p:cTn id="11" presetID="2" presetClass="entr" presetSubtype="6"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1000" fill="hold"/>
                                        <p:tgtEl>
                                          <p:spTgt spid="3075"/>
                                        </p:tgtEl>
                                        <p:attrNameLst>
                                          <p:attrName>ppt_x</p:attrName>
                                        </p:attrNameLst>
                                      </p:cBhvr>
                                      <p:tavLst>
                                        <p:tav tm="0">
                                          <p:val>
                                            <p:strVal val="1+#ppt_w/2"/>
                                          </p:val>
                                        </p:tav>
                                        <p:tav tm="100000">
                                          <p:val>
                                            <p:strVal val="#ppt_x"/>
                                          </p:val>
                                        </p:tav>
                                      </p:tavLst>
                                    </p:anim>
                                    <p:anim calcmode="lin" valueType="num">
                                      <p:cBhvr additive="base">
                                        <p:cTn id="14" dur="1000" fill="hold"/>
                                        <p:tgtEl>
                                          <p:spTgt spid="3075"/>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nodeType="afterGroup">
                            <p:stCondLst>
                              <p:cond delay="2500"/>
                            </p:stCondLst>
                            <p:childTnLst>
                              <p:par>
                                <p:cTn id="20" presetID="2" presetClass="entr" presetSubtype="12" fill="hold" nodeType="after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additive="base">
                                        <p:cTn id="22" dur="1000" fill="hold"/>
                                        <p:tgtEl>
                                          <p:spTgt spid="3076"/>
                                        </p:tgtEl>
                                        <p:attrNameLst>
                                          <p:attrName>ppt_x</p:attrName>
                                        </p:attrNameLst>
                                      </p:cBhvr>
                                      <p:tavLst>
                                        <p:tav tm="0">
                                          <p:val>
                                            <p:strVal val="0-#ppt_w/2"/>
                                          </p:val>
                                        </p:tav>
                                        <p:tav tm="100000">
                                          <p:val>
                                            <p:strVal val="#ppt_x"/>
                                          </p:val>
                                        </p:tav>
                                      </p:tavLst>
                                    </p:anim>
                                    <p:anim calcmode="lin" valueType="num">
                                      <p:cBhvr additive="base">
                                        <p:cTn id="23" dur="1000" fill="hold"/>
                                        <p:tgtEl>
                                          <p:spTgt spid="3076"/>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utoUpdateAnimBg="0"/>
      <p:bldP spid="1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p:cNvSpPr>
          <p:nvPr/>
        </p:nvSpPr>
        <p:spPr bwMode="auto">
          <a:xfrm>
            <a:off x="1735138" y="1484313"/>
            <a:ext cx="2747962" cy="854075"/>
          </a:xfrm>
          <a:prstGeom prst="rect">
            <a:avLst/>
          </a:prstGeom>
          <a:noFill/>
          <a:ln w="12700" cap="flat">
            <a:noFill/>
            <a:miter lim="800000"/>
            <a:headEnd type="none" w="med" len="med"/>
            <a:tailEnd type="none" w="med" len="med"/>
          </a:ln>
        </p:spPr>
        <p:txBody>
          <a:bodyPr wrap="none" lIns="0" tIns="0" rIns="40639" bIns="0">
            <a:spAutoFit/>
          </a:bodyPr>
          <a:lstStyle/>
          <a:p>
            <a:pPr marL="39688" algn="ctr" eaLnBrk="1" hangingPunct="1">
              <a:defRPr/>
            </a:pPr>
            <a:r>
              <a:rPr lang="zh-TW" altLang="en-US" sz="2800" b="1">
                <a:solidFill>
                  <a:srgbClr val="FFFFFF"/>
                </a:solidFill>
                <a:effectLst>
                  <a:outerShdw blurRad="38100" dist="38100" dir="2700000" algn="tl">
                    <a:srgbClr val="808080"/>
                  </a:outerShdw>
                </a:effectLst>
                <a:latin typeface="標楷體" pitchFamily="65" charset="-120"/>
              </a:rPr>
              <a:t>銀杏樹葉 </a:t>
            </a:r>
          </a:p>
          <a:p>
            <a:pPr marL="39688" algn="ctr" eaLnBrk="1" hangingPunct="1">
              <a:defRPr/>
            </a:pPr>
            <a:r>
              <a:rPr lang="en-US" altLang="zh-TW" sz="2800" b="1">
                <a:solidFill>
                  <a:srgbClr val="FFFFFF"/>
                </a:solidFill>
                <a:effectLst>
                  <a:outerShdw blurRad="38100" dist="38100" dir="2700000" algn="tl">
                    <a:srgbClr val="808080"/>
                  </a:outerShdw>
                </a:effectLst>
                <a:latin typeface="標楷體" pitchFamily="65" charset="-120"/>
              </a:rPr>
              <a:t>2.51-2.05</a:t>
            </a:r>
            <a:r>
              <a:rPr lang="zh-TW" altLang="en-US" sz="2800" b="1">
                <a:solidFill>
                  <a:srgbClr val="FFFFFF"/>
                </a:solidFill>
                <a:effectLst>
                  <a:outerShdw blurRad="38100" dist="38100" dir="2700000" algn="tl">
                    <a:srgbClr val="808080"/>
                  </a:outerShdw>
                </a:effectLst>
                <a:latin typeface="標楷體" pitchFamily="65" charset="-120"/>
              </a:rPr>
              <a:t>億年前</a:t>
            </a:r>
          </a:p>
        </p:txBody>
      </p:sp>
      <p:sp>
        <p:nvSpPr>
          <p:cNvPr id="6" name="Rectangle 4"/>
          <p:cNvSpPr>
            <a:spLocks/>
          </p:cNvSpPr>
          <p:nvPr/>
        </p:nvSpPr>
        <p:spPr bwMode="auto">
          <a:xfrm>
            <a:off x="4699000" y="57785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TW" altLang="en-US" b="1">
                <a:solidFill>
                  <a:srgbClr val="FCBD00"/>
                </a:solidFill>
                <a:latin typeface="Helvetica"/>
                <a:sym typeface="Helvetica"/>
              </a:rPr>
              <a:t>活化石</a:t>
            </a:r>
          </a:p>
        </p:txBody>
      </p:sp>
      <p:pic>
        <p:nvPicPr>
          <p:cNvPr id="2050" name="Picture 2" descr="C:\Users\DD\Documents\Ceviri BG\Presentations\konferans evrim ing en son\slayt resimler\gink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34829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p:cNvSpPr>
          <p:nvPr/>
        </p:nvSpPr>
        <p:spPr bwMode="auto">
          <a:xfrm>
            <a:off x="5508625" y="1600200"/>
            <a:ext cx="29511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algn="ctr" eaLnBrk="1" hangingPunct="1"/>
            <a:r>
              <a:rPr lang="zh-TW" altLang="en-US" sz="2800" b="1">
                <a:solidFill>
                  <a:srgbClr val="FFFFFF"/>
                </a:solidFill>
                <a:latin typeface="標楷體" pitchFamily="65" charset="-120"/>
              </a:rPr>
              <a:t>黃樟樹葉</a:t>
            </a:r>
          </a:p>
          <a:p>
            <a:pPr marL="39688" eaLnBrk="1" hangingPunct="1"/>
            <a:r>
              <a:rPr lang="en-US" altLang="zh-TW" sz="2800" b="1">
                <a:solidFill>
                  <a:srgbClr val="FFFFFF"/>
                </a:solidFill>
                <a:latin typeface="標楷體" pitchFamily="65" charset="-120"/>
              </a:rPr>
              <a:t>5.4-3.7千</a:t>
            </a:r>
            <a:r>
              <a:rPr lang="zh-TW" altLang="en-US" sz="2800" b="1">
                <a:solidFill>
                  <a:srgbClr val="FFFFFF"/>
                </a:solidFill>
                <a:latin typeface="標楷體" pitchFamily="65" charset="-120"/>
              </a:rPr>
              <a:t>萬年前</a:t>
            </a:r>
          </a:p>
        </p:txBody>
      </p:sp>
      <p:pic>
        <p:nvPicPr>
          <p:cNvPr id="2051" name="Picture 3" descr="C:\Users\DD\Documents\Ceviri BG\Presentations\konferans evrim ing en son\slayt resimler\145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700" y="2381250"/>
            <a:ext cx="5484813"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6" presetClass="entr" presetSubtype="32"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out)">
                                      <p:cBhvr>
                                        <p:cTn id="13" dur="2000"/>
                                        <p:tgtEl>
                                          <p:spTgt spid="2050"/>
                                        </p:tgtEl>
                                      </p:cBhvr>
                                    </p:animEffect>
                                  </p:childTnLst>
                                </p:cTn>
                              </p:par>
                            </p:childTnLst>
                          </p:cTn>
                        </p:par>
                        <p:par>
                          <p:cTn id="14" fill="hold" nodeType="afterGroup">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wipe(left)">
                                      <p:cBhvr>
                                        <p:cTn id="17" dur="1000"/>
                                        <p:tgtEl>
                                          <p:spTgt spid="121859"/>
                                        </p:tgtEl>
                                      </p:cBhvr>
                                    </p:animEffect>
                                  </p:childTnLst>
                                </p:cTn>
                              </p:par>
                            </p:childTnLst>
                          </p:cTn>
                        </p:par>
                        <p:par>
                          <p:cTn id="18" fill="hold" nodeType="afterGroup">
                            <p:stCondLst>
                              <p:cond delay="3500"/>
                            </p:stCondLst>
                            <p:childTnLst>
                              <p:par>
                                <p:cTn id="19" presetID="31" presetClass="entr" presetSubtype="0" fill="hold" nodeType="after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p:cTn id="21" dur="1000" fill="hold"/>
                                        <p:tgtEl>
                                          <p:spTgt spid="2051"/>
                                        </p:tgtEl>
                                        <p:attrNameLst>
                                          <p:attrName>ppt_w</p:attrName>
                                        </p:attrNameLst>
                                      </p:cBhvr>
                                      <p:tavLst>
                                        <p:tav tm="0">
                                          <p:val>
                                            <p:fltVal val="0"/>
                                          </p:val>
                                        </p:tav>
                                        <p:tav tm="100000">
                                          <p:val>
                                            <p:strVal val="#ppt_w"/>
                                          </p:val>
                                        </p:tav>
                                      </p:tavLst>
                                    </p:anim>
                                    <p:anim calcmode="lin" valueType="num">
                                      <p:cBhvr>
                                        <p:cTn id="22" dur="1000" fill="hold"/>
                                        <p:tgtEl>
                                          <p:spTgt spid="2051"/>
                                        </p:tgtEl>
                                        <p:attrNameLst>
                                          <p:attrName>ppt_h</p:attrName>
                                        </p:attrNameLst>
                                      </p:cBhvr>
                                      <p:tavLst>
                                        <p:tav tm="0">
                                          <p:val>
                                            <p:fltVal val="0"/>
                                          </p:val>
                                        </p:tav>
                                        <p:tav tm="100000">
                                          <p:val>
                                            <p:strVal val="#ppt_h"/>
                                          </p:val>
                                        </p:tav>
                                      </p:tavLst>
                                    </p:anim>
                                    <p:anim calcmode="lin" valueType="num">
                                      <p:cBhvr>
                                        <p:cTn id="23" dur="1000" fill="hold"/>
                                        <p:tgtEl>
                                          <p:spTgt spid="2051"/>
                                        </p:tgtEl>
                                        <p:attrNameLst>
                                          <p:attrName>style.rotation</p:attrName>
                                        </p:attrNameLst>
                                      </p:cBhvr>
                                      <p:tavLst>
                                        <p:tav tm="0">
                                          <p:val>
                                            <p:fltVal val="90"/>
                                          </p:val>
                                        </p:tav>
                                        <p:tav tm="100000">
                                          <p:val>
                                            <p:fltVal val="0"/>
                                          </p:val>
                                        </p:tav>
                                      </p:tavLst>
                                    </p:anim>
                                    <p:animEffect transition="in" filter="fade">
                                      <p:cBhvr>
                                        <p:cTn id="24" dur="1000"/>
                                        <p:tgtEl>
                                          <p:spTgt spid="2051"/>
                                        </p:tgtEl>
                                      </p:cBhvr>
                                    </p:animEffect>
                                  </p:childTnLst>
                                </p:cTn>
                              </p:par>
                            </p:childTnLst>
                          </p:cTn>
                        </p:par>
                        <p:par>
                          <p:cTn id="25" fill="hold" nodeType="afterGroup">
                            <p:stCondLst>
                              <p:cond delay="4500"/>
                            </p:stCondLst>
                            <p:childTnLst>
                              <p:par>
                                <p:cTn id="26" presetID="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utoUpdateAnimBg="0"/>
      <p:bldP spid="6"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555875" y="981075"/>
            <a:ext cx="5184775" cy="1223963"/>
          </a:xfrm>
          <a:solidFill>
            <a:srgbClr val="FFFFFF"/>
          </a:solidFill>
          <a:ln>
            <a:solidFill>
              <a:srgbClr val="000000"/>
            </a:solidFill>
            <a:miter lim="800000"/>
            <a:headEnd/>
            <a:tailEnd/>
          </a:ln>
        </p:spPr>
        <p:txBody>
          <a:bodyPr/>
          <a:lstStyle/>
          <a:p>
            <a:pPr marL="0" indent="0"/>
            <a:r>
              <a:rPr lang="zh-TW" altLang="en-US" sz="5400" b="1" smtClean="0">
                <a:solidFill>
                  <a:srgbClr val="FCBD00"/>
                </a:solidFill>
                <a:latin typeface="Helvetica"/>
                <a:ea typeface="標楷體" pitchFamily="65" charset="-120"/>
              </a:rPr>
              <a:t>人類進化的故事</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916113"/>
            <a:ext cx="757872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2" presetClass="entr" presetSubtype="2"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right)">
                                      <p:cBhvr>
                                        <p:cTn id="1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1"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55838"/>
            <a:ext cx="831691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Line 2"/>
          <p:cNvSpPr>
            <a:spLocks noChangeShapeType="1"/>
          </p:cNvSpPr>
          <p:nvPr/>
        </p:nvSpPr>
        <p:spPr bwMode="auto">
          <a:xfrm>
            <a:off x="546100" y="2481263"/>
            <a:ext cx="7010400" cy="1524000"/>
          </a:xfrm>
          <a:prstGeom prst="line">
            <a:avLst/>
          </a:prstGeom>
          <a:noFill/>
          <a:ln w="3175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sp>
        <p:nvSpPr>
          <p:cNvPr id="122883" name="Line 3"/>
          <p:cNvSpPr>
            <a:spLocks noChangeShapeType="1"/>
          </p:cNvSpPr>
          <p:nvPr/>
        </p:nvSpPr>
        <p:spPr bwMode="auto">
          <a:xfrm rot="10800000" flipH="1">
            <a:off x="698500" y="2481263"/>
            <a:ext cx="6858000" cy="1524000"/>
          </a:xfrm>
          <a:prstGeom prst="line">
            <a:avLst/>
          </a:prstGeom>
          <a:noFill/>
          <a:ln w="3175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zh-HK" altLang="en-US"/>
          </a:p>
        </p:txBody>
      </p:sp>
      <p:pic>
        <p:nvPicPr>
          <p:cNvPr id="12288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4035425"/>
            <a:ext cx="3455988"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8310" name="Rectangle 5"/>
          <p:cNvSpPr>
            <a:spLocks/>
          </p:cNvSpPr>
          <p:nvPr/>
        </p:nvSpPr>
        <p:spPr bwMode="auto">
          <a:xfrm>
            <a:off x="2667000" y="914400"/>
            <a:ext cx="522128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en-US" altLang="zh-TW" sz="4400" b="1">
                <a:solidFill>
                  <a:srgbClr val="FFCC00"/>
                </a:solidFill>
              </a:rPr>
              <a:t>「</a:t>
            </a:r>
            <a:r>
              <a:rPr lang="zh-TW" altLang="en-US" sz="4400" b="1">
                <a:solidFill>
                  <a:srgbClr val="FFCC00"/>
                </a:solidFill>
              </a:rPr>
              <a:t>人類進化」的神話</a:t>
            </a:r>
            <a:r>
              <a:rPr lang="zh-TW" altLang="en-US" sz="3200" b="1">
                <a:solidFill>
                  <a:srgbClr val="FFCC00"/>
                </a:solidFill>
                <a:ea typeface="ヒラギノ角ゴ ProN W3"/>
                <a:cs typeface="Arial" pitchFamily="34"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 calcmode="lin" valueType="num">
                                      <p:cBhvr>
                                        <p:cTn id="7" dur="1000" fill="hold"/>
                                        <p:tgtEl>
                                          <p:spTgt spid="98310"/>
                                        </p:tgtEl>
                                        <p:attrNameLst>
                                          <p:attrName>ppt_w</p:attrName>
                                        </p:attrNameLst>
                                      </p:cBhvr>
                                      <p:tavLst>
                                        <p:tav tm="0">
                                          <p:val>
                                            <p:fltVal val="0"/>
                                          </p:val>
                                        </p:tav>
                                        <p:tav tm="100000">
                                          <p:val>
                                            <p:strVal val="#ppt_w"/>
                                          </p:val>
                                        </p:tav>
                                      </p:tavLst>
                                    </p:anim>
                                    <p:anim calcmode="lin" valueType="num">
                                      <p:cBhvr>
                                        <p:cTn id="8" dur="1000" fill="hold"/>
                                        <p:tgtEl>
                                          <p:spTgt spid="98310"/>
                                        </p:tgtEl>
                                        <p:attrNameLst>
                                          <p:attrName>ppt_h</p:attrName>
                                        </p:attrNameLst>
                                      </p:cBhvr>
                                      <p:tavLst>
                                        <p:tav tm="0">
                                          <p:val>
                                            <p:fltVal val="0"/>
                                          </p:val>
                                        </p:tav>
                                        <p:tav tm="100000">
                                          <p:val>
                                            <p:strVal val="#ppt_h"/>
                                          </p:val>
                                        </p:tav>
                                      </p:tavLst>
                                    </p:anim>
                                    <p:animEffect transition="in" filter="fade">
                                      <p:cBhvr>
                                        <p:cTn id="9" dur="1000"/>
                                        <p:tgtEl>
                                          <p:spTgt spid="98310"/>
                                        </p:tgtEl>
                                      </p:cBhvr>
                                    </p:animEffect>
                                  </p:childTnLst>
                                </p:cTn>
                              </p:par>
                            </p:childTnLst>
                          </p:cTn>
                        </p:par>
                        <p:par>
                          <p:cTn id="10" fill="hold" nodeType="afterGroup">
                            <p:stCondLst>
                              <p:cond delay="1000"/>
                            </p:stCondLst>
                            <p:childTnLst>
                              <p:par>
                                <p:cTn id="11" presetID="22" presetClass="entr" presetSubtype="8" fill="hold" nodeType="afterEffect">
                                  <p:stCondLst>
                                    <p:cond delay="2000"/>
                                  </p:stCondLst>
                                  <p:childTnLst>
                                    <p:set>
                                      <p:cBhvr>
                                        <p:cTn id="12" dur="1" fill="hold">
                                          <p:stCondLst>
                                            <p:cond delay="0"/>
                                          </p:stCondLst>
                                        </p:cTn>
                                        <p:tgtEl>
                                          <p:spTgt spid="122881"/>
                                        </p:tgtEl>
                                        <p:attrNameLst>
                                          <p:attrName>style.visibility</p:attrName>
                                        </p:attrNameLst>
                                      </p:cBhvr>
                                      <p:to>
                                        <p:strVal val="visible"/>
                                      </p:to>
                                    </p:set>
                                    <p:animEffect transition="in" filter="wipe(left)">
                                      <p:cBhvr>
                                        <p:cTn id="13" dur="500"/>
                                        <p:tgtEl>
                                          <p:spTgt spid="12288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122884"/>
                                        </p:tgtEl>
                                        <p:attrNameLst>
                                          <p:attrName>style.visibility</p:attrName>
                                        </p:attrNameLst>
                                      </p:cBhvr>
                                      <p:to>
                                        <p:strVal val="visible"/>
                                      </p:to>
                                    </p:set>
                                    <p:anim calcmode="lin" valueType="num">
                                      <p:cBhvr>
                                        <p:cTn id="18" dur="1000" fill="hold"/>
                                        <p:tgtEl>
                                          <p:spTgt spid="122884"/>
                                        </p:tgtEl>
                                        <p:attrNameLst>
                                          <p:attrName>ppt_w</p:attrName>
                                        </p:attrNameLst>
                                      </p:cBhvr>
                                      <p:tavLst>
                                        <p:tav tm="0">
                                          <p:val>
                                            <p:fltVal val="0"/>
                                          </p:val>
                                        </p:tav>
                                        <p:tav tm="100000">
                                          <p:val>
                                            <p:strVal val="#ppt_w"/>
                                          </p:val>
                                        </p:tav>
                                      </p:tavLst>
                                    </p:anim>
                                    <p:anim calcmode="lin" valueType="num">
                                      <p:cBhvr>
                                        <p:cTn id="19" dur="1000" fill="hold"/>
                                        <p:tgtEl>
                                          <p:spTgt spid="122884"/>
                                        </p:tgtEl>
                                        <p:attrNameLst>
                                          <p:attrName>ppt_h</p:attrName>
                                        </p:attrNameLst>
                                      </p:cBhvr>
                                      <p:tavLst>
                                        <p:tav tm="0">
                                          <p:val>
                                            <p:fltVal val="0"/>
                                          </p:val>
                                        </p:tav>
                                        <p:tav tm="100000">
                                          <p:val>
                                            <p:strVal val="#ppt_h"/>
                                          </p:val>
                                        </p:tav>
                                      </p:tavLst>
                                    </p:anim>
                                    <p:anim calcmode="lin" valueType="num">
                                      <p:cBhvr>
                                        <p:cTn id="20" dur="1000" fill="hold"/>
                                        <p:tgtEl>
                                          <p:spTgt spid="12288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28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122882"/>
                                        </p:tgtEl>
                                        <p:attrNameLst>
                                          <p:attrName>style.visibility</p:attrName>
                                        </p:attrNameLst>
                                      </p:cBhvr>
                                      <p:to>
                                        <p:strVal val="visible"/>
                                      </p:to>
                                    </p:set>
                                    <p:anim calcmode="lin" valueType="num">
                                      <p:cBhvr>
                                        <p:cTn id="26" dur="500" fill="hold"/>
                                        <p:tgtEl>
                                          <p:spTgt spid="122882"/>
                                        </p:tgtEl>
                                        <p:attrNameLst>
                                          <p:attrName>ppt_w</p:attrName>
                                        </p:attrNameLst>
                                      </p:cBhvr>
                                      <p:tavLst>
                                        <p:tav tm="0">
                                          <p:val>
                                            <p:strVal val="4*#ppt_w"/>
                                          </p:val>
                                        </p:tav>
                                        <p:tav tm="100000">
                                          <p:val>
                                            <p:strVal val="#ppt_w"/>
                                          </p:val>
                                        </p:tav>
                                      </p:tavLst>
                                    </p:anim>
                                    <p:anim calcmode="lin" valueType="num">
                                      <p:cBhvr>
                                        <p:cTn id="27" dur="500" fill="hold"/>
                                        <p:tgtEl>
                                          <p:spTgt spid="122882"/>
                                        </p:tgtEl>
                                        <p:attrNameLst>
                                          <p:attrName>ppt_h</p:attrName>
                                        </p:attrNameLst>
                                      </p:cBhvr>
                                      <p:tavLst>
                                        <p:tav tm="0">
                                          <p:val>
                                            <p:strVal val="4*#ppt_h"/>
                                          </p:val>
                                        </p:tav>
                                        <p:tav tm="100000">
                                          <p:val>
                                            <p:strVal val="#ppt_h"/>
                                          </p:val>
                                        </p:tav>
                                      </p:tavLst>
                                    </p:anim>
                                  </p:childTnLst>
                                </p:cTn>
                              </p:par>
                            </p:childTnLst>
                          </p:cTn>
                        </p:par>
                        <p:par>
                          <p:cTn id="28" fill="hold" nodeType="afterGroup">
                            <p:stCondLst>
                              <p:cond delay="500"/>
                            </p:stCondLst>
                            <p:childTnLst>
                              <p:par>
                                <p:cTn id="29" presetID="23" presetClass="entr" presetSubtype="32" fill="hold" grpId="0" nodeType="afterEffect">
                                  <p:stCondLst>
                                    <p:cond delay="1000"/>
                                  </p:stCondLst>
                                  <p:childTnLst>
                                    <p:set>
                                      <p:cBhvr>
                                        <p:cTn id="30" dur="1" fill="hold">
                                          <p:stCondLst>
                                            <p:cond delay="0"/>
                                          </p:stCondLst>
                                        </p:cTn>
                                        <p:tgtEl>
                                          <p:spTgt spid="122883"/>
                                        </p:tgtEl>
                                        <p:attrNameLst>
                                          <p:attrName>style.visibility</p:attrName>
                                        </p:attrNameLst>
                                      </p:cBhvr>
                                      <p:to>
                                        <p:strVal val="visible"/>
                                      </p:to>
                                    </p:set>
                                    <p:anim calcmode="lin" valueType="num">
                                      <p:cBhvr>
                                        <p:cTn id="31" dur="500" fill="hold"/>
                                        <p:tgtEl>
                                          <p:spTgt spid="122883"/>
                                        </p:tgtEl>
                                        <p:attrNameLst>
                                          <p:attrName>ppt_w</p:attrName>
                                        </p:attrNameLst>
                                      </p:cBhvr>
                                      <p:tavLst>
                                        <p:tav tm="0">
                                          <p:val>
                                            <p:strVal val="4*#ppt_w"/>
                                          </p:val>
                                        </p:tav>
                                        <p:tav tm="100000">
                                          <p:val>
                                            <p:strVal val="#ppt_w"/>
                                          </p:val>
                                        </p:tav>
                                      </p:tavLst>
                                    </p:anim>
                                    <p:anim calcmode="lin" valueType="num">
                                      <p:cBhvr>
                                        <p:cTn id="32" dur="500" fill="hold"/>
                                        <p:tgtEl>
                                          <p:spTgt spid="12288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animBg="1"/>
      <p:bldP spid="122883" grpId="0" animBg="1"/>
      <p:bldP spid="983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Content Placeholder 2"/>
          <p:cNvSpPr>
            <a:spLocks noGrp="1"/>
          </p:cNvSpPr>
          <p:nvPr>
            <p:ph idx="1"/>
          </p:nvPr>
        </p:nvSpPr>
        <p:spPr>
          <a:xfrm>
            <a:off x="3121025" y="908050"/>
            <a:ext cx="5051425" cy="3168650"/>
          </a:xfrm>
        </p:spPr>
        <p:txBody>
          <a:bodyPr/>
          <a:lstStyle/>
          <a:p>
            <a:pPr marL="39688" indent="0">
              <a:lnSpc>
                <a:spcPct val="120000"/>
              </a:lnSpc>
              <a:buFont typeface="Wingdings" pitchFamily="2" charset="2"/>
              <a:buNone/>
            </a:pPr>
            <a:r>
              <a:rPr lang="zh-TW" altLang="en-US" smtClean="0">
                <a:latin typeface="標楷體" pitchFamily="65" charset="-120"/>
                <a:ea typeface="標楷體" pitchFamily="65" charset="-120"/>
              </a:rPr>
              <a:t>在生命的歷史中，已有猿生存，而他們至今仍存在，已有人類生存，而他們至今仍存在。但，</a:t>
            </a:r>
            <a:r>
              <a:rPr lang="zh-TW" altLang="en-US" b="1" smtClean="0">
                <a:latin typeface="標楷體" pitchFamily="65" charset="-120"/>
                <a:ea typeface="標楷體" pitchFamily="65" charset="-120"/>
              </a:rPr>
              <a:t>卻從未有所謂人猿生存過</a:t>
            </a:r>
            <a:r>
              <a:rPr lang="zh-TW" altLang="en-US" smtClean="0">
                <a:latin typeface="標楷體" pitchFamily="65" charset="-120"/>
                <a:ea typeface="標楷體" pitchFamily="65" charset="-120"/>
              </a:rPr>
              <a:t>。</a:t>
            </a:r>
            <a:endParaRPr lang="zh-TW" altLang="en-US" b="1" smtClean="0">
              <a:latin typeface="標楷體" pitchFamily="65" charset="-120"/>
              <a:ea typeface="標楷體" pitchFamily="65" charset="-12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025"/>
            <a:ext cx="3021013"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DD\Documents\Ceviri BG\Presentations\konferans evrim ing en son\slayt resimler\BabyAp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738" y="4076700"/>
            <a:ext cx="3897312"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wipe(up)">
                                      <p:cBhvr>
                                        <p:cTn id="7" dur="500"/>
                                        <p:tgtEl>
                                          <p:spTgt spid="99331">
                                            <p:txEl>
                                              <p:pRg st="0" end="0"/>
                                            </p:txEl>
                                          </p:spTgt>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1000" fill="hold"/>
                                        <p:tgtEl>
                                          <p:spTgt spid="2050"/>
                                        </p:tgtEl>
                                        <p:attrNameLst>
                                          <p:attrName>ppt_w</p:attrName>
                                        </p:attrNameLst>
                                      </p:cBhvr>
                                      <p:tavLst>
                                        <p:tav tm="0">
                                          <p:val>
                                            <p:fltVal val="0"/>
                                          </p:val>
                                        </p:tav>
                                        <p:tav tm="100000">
                                          <p:val>
                                            <p:strVal val="#ppt_w"/>
                                          </p:val>
                                        </p:tav>
                                      </p:tavLst>
                                    </p:anim>
                                    <p:anim calcmode="lin" valueType="num">
                                      <p:cBhvr>
                                        <p:cTn id="12" dur="1000" fill="hold"/>
                                        <p:tgtEl>
                                          <p:spTgt spid="2050"/>
                                        </p:tgtEl>
                                        <p:attrNameLst>
                                          <p:attrName>ppt_h</p:attrName>
                                        </p:attrNameLst>
                                      </p:cBhvr>
                                      <p:tavLst>
                                        <p:tav tm="0">
                                          <p:val>
                                            <p:fltVal val="0"/>
                                          </p:val>
                                        </p:tav>
                                        <p:tav tm="100000">
                                          <p:val>
                                            <p:strVal val="#ppt_h"/>
                                          </p:val>
                                        </p:tav>
                                      </p:tavLst>
                                    </p:anim>
                                    <p:animEffect transition="in" filter="fade">
                                      <p:cBhvr>
                                        <p:cTn id="13" dur="1000"/>
                                        <p:tgtEl>
                                          <p:spTgt spid="2050"/>
                                        </p:tgtEl>
                                      </p:cBhvr>
                                    </p:animEffect>
                                  </p:childTnLst>
                                </p:cTn>
                              </p:par>
                            </p:childTnLst>
                          </p:cTn>
                        </p:par>
                        <p:par>
                          <p:cTn id="14" fill="hold" nodeType="afterGroup">
                            <p:stCondLst>
                              <p:cond delay="1500"/>
                            </p:stCondLst>
                            <p:childTnLst>
                              <p:par>
                                <p:cTn id="15" presetID="6" presetClass="entr" presetSubtype="32" fill="hold" nodeType="after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out)">
                                      <p:cBhvr>
                                        <p:cTn id="1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DD\Documents\Ceviri BG\Presentations\konferans evrim ing en son\slayt resimler\lucy\220px-Lucy_black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644525"/>
            <a:ext cx="2087562"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Rectangle 5"/>
          <p:cNvSpPr>
            <a:spLocks/>
          </p:cNvSpPr>
          <p:nvPr/>
        </p:nvSpPr>
        <p:spPr bwMode="auto">
          <a:xfrm>
            <a:off x="3563938" y="476250"/>
            <a:ext cx="25193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b="1">
                <a:solidFill>
                  <a:srgbClr val="FFCC00"/>
                </a:solidFill>
              </a:rPr>
              <a:t>露茜</a:t>
            </a:r>
            <a:r>
              <a:rPr lang="en-US" altLang="zh-TW" sz="3200" b="1">
                <a:solidFill>
                  <a:srgbClr val="FFCC00"/>
                </a:solidFill>
                <a:latin typeface="Times New Roman" pitchFamily="18" charset="0"/>
                <a:cs typeface="Times New Roman" pitchFamily="18" charset="0"/>
              </a:rPr>
              <a:t>(Lucy)</a:t>
            </a:r>
          </a:p>
        </p:txBody>
      </p:sp>
      <p:pic>
        <p:nvPicPr>
          <p:cNvPr id="3074" name="Picture 2" descr="C:\Users\DD\Documents\Ceviri BG\Presentations\konferans evrim ing en son\slayt resimler\science_v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1905000" cy="2676525"/>
          </a:xfrm>
          <a:prstGeom prst="rect">
            <a:avLst/>
          </a:prstGeom>
          <a:noFill/>
          <a:ln w="317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3059113" y="1106488"/>
            <a:ext cx="35544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r>
              <a:rPr lang="en-US" altLang="zh-TW" sz="2800" b="1">
                <a:solidFill>
                  <a:srgbClr val="FFCC00"/>
                </a:solidFill>
              </a:rPr>
              <a:t>「</a:t>
            </a:r>
            <a:r>
              <a:rPr lang="zh-TW" altLang="en-US" sz="2800" b="1">
                <a:solidFill>
                  <a:srgbClr val="FFCC00"/>
                </a:solidFill>
              </a:rPr>
              <a:t>阿法南猿」</a:t>
            </a:r>
          </a:p>
        </p:txBody>
      </p:sp>
      <p:sp>
        <p:nvSpPr>
          <p:cNvPr id="3" name="TextBox 2"/>
          <p:cNvSpPr txBox="1">
            <a:spLocks noChangeArrowheads="1"/>
          </p:cNvSpPr>
          <p:nvPr/>
        </p:nvSpPr>
        <p:spPr bwMode="auto">
          <a:xfrm>
            <a:off x="900113" y="5210175"/>
            <a:ext cx="4570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eaLnBrk="1" hangingPunct="1">
              <a:spcBef>
                <a:spcPts val="700"/>
              </a:spcBef>
            </a:pPr>
            <a:r>
              <a:rPr lang="fr-FR" altLang="zh-TW" sz="1400" i="1">
                <a:solidFill>
                  <a:srgbClr val="FFFFFF"/>
                </a:solidFill>
                <a:ea typeface="ヒラギノ角ゴ ProN W3"/>
                <a:cs typeface="Arial" pitchFamily="34" charset="0"/>
              </a:rPr>
              <a:t>Isabelle Bourdial, "Adieu Lucy," Science &amp; Vie, May 1999, No. 980, pp. 52-62</a:t>
            </a:r>
            <a:endParaRPr lang="en-US" altLang="zh-TW" sz="1400" i="1">
              <a:solidFill>
                <a:srgbClr val="FFFFFF"/>
              </a:solidFill>
              <a:ea typeface="ヒラギノ角ゴ ProN W3"/>
              <a:cs typeface="Arial" pitchFamily="34" charset="0"/>
            </a:endParaRPr>
          </a:p>
        </p:txBody>
      </p:sp>
      <p:sp>
        <p:nvSpPr>
          <p:cNvPr id="15" name="TextBox 14"/>
          <p:cNvSpPr txBox="1">
            <a:spLocks noChangeArrowheads="1"/>
          </p:cNvSpPr>
          <p:nvPr/>
        </p:nvSpPr>
        <p:spPr bwMode="auto">
          <a:xfrm>
            <a:off x="539750" y="2636838"/>
            <a:ext cx="540067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eaLnBrk="1" hangingPunct="1">
              <a:spcBef>
                <a:spcPts val="700"/>
              </a:spcBef>
            </a:pPr>
            <a:r>
              <a:rPr lang="zh-TW" altLang="en-US" sz="2800">
                <a:solidFill>
                  <a:srgbClr val="FFFFFF"/>
                </a:solidFill>
                <a:latin typeface="標楷體" pitchFamily="65" charset="-120"/>
              </a:rPr>
              <a:t>新的理論指出南猿類不是人類的祖先</a:t>
            </a:r>
            <a:r>
              <a:rPr lang="zh-TW" altLang="en-US" sz="2800">
                <a:solidFill>
                  <a:srgbClr val="FFFFFF"/>
                </a:solidFill>
              </a:rPr>
              <a:t>…</a:t>
            </a:r>
            <a:r>
              <a:rPr lang="zh-TW" altLang="en-US" sz="2800">
                <a:solidFill>
                  <a:srgbClr val="FFFFFF"/>
                </a:solidFill>
                <a:ea typeface="ヒラギノ角ゴ ProN W3"/>
              </a:rPr>
              <a:t> </a:t>
            </a:r>
          </a:p>
          <a:p>
            <a:pPr eaLnBrk="1" hangingPunct="1">
              <a:spcBef>
                <a:spcPts val="700"/>
              </a:spcBef>
            </a:pPr>
            <a:r>
              <a:rPr lang="zh-TW" altLang="en-US" sz="2800">
                <a:solidFill>
                  <a:srgbClr val="FFFFFF"/>
                </a:solidFill>
                <a:latin typeface="標楷體" pitchFamily="65" charset="-120"/>
              </a:rPr>
              <a:t>大的靈長類動物，早前被指是人類祖先的，現已從這家譜移除了。</a:t>
            </a:r>
            <a:r>
              <a:rPr lang="zh-TW" altLang="en-US" sz="2800">
                <a:solidFill>
                  <a:srgbClr val="FFFFFF"/>
                </a:solidFill>
              </a:rPr>
              <a:t>…</a:t>
            </a:r>
            <a:endParaRPr lang="en-US" altLang="zh-TW" sz="2800">
              <a:solidFill>
                <a:srgbClr val="FFFFFF"/>
              </a:solidFill>
              <a:ea typeface="ヒラギノ角ゴ ProN W3"/>
            </a:endParaRPr>
          </a:p>
        </p:txBody>
      </p:sp>
      <p:sp>
        <p:nvSpPr>
          <p:cNvPr id="9" name="文字方塊 8"/>
          <p:cNvSpPr txBox="1">
            <a:spLocks noChangeArrowheads="1"/>
          </p:cNvSpPr>
          <p:nvPr/>
        </p:nvSpPr>
        <p:spPr bwMode="auto">
          <a:xfrm>
            <a:off x="3492500" y="1557338"/>
            <a:ext cx="280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en-US" altLang="zh-HK" sz="1400" b="1" i="1">
                <a:solidFill>
                  <a:srgbClr val="FFFFFF"/>
                </a:solidFill>
              </a:rPr>
              <a:t> ( Australopithecus afarensis )</a:t>
            </a:r>
            <a:endParaRPr lang="en-US" altLang="zh-HK" sz="1400">
              <a:solidFill>
                <a:srgbClr val="FFFFFF"/>
              </a:solidFill>
            </a:endParaRPr>
          </a:p>
        </p:txBody>
      </p:sp>
      <p:cxnSp>
        <p:nvCxnSpPr>
          <p:cNvPr id="11" name="直線單箭頭接點 10"/>
          <p:cNvCxnSpPr/>
          <p:nvPr/>
        </p:nvCxnSpPr>
        <p:spPr bwMode="auto">
          <a:xfrm>
            <a:off x="900113" y="1268413"/>
            <a:ext cx="1511300" cy="792162"/>
          </a:xfrm>
          <a:prstGeom prst="straightConnector1">
            <a:avLst/>
          </a:prstGeom>
          <a:ln w="28575">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2" name="文字方塊 11"/>
          <p:cNvSpPr txBox="1"/>
          <p:nvPr/>
        </p:nvSpPr>
        <p:spPr>
          <a:xfrm>
            <a:off x="2339975" y="1916113"/>
            <a:ext cx="1727200" cy="523875"/>
          </a:xfrm>
          <a:prstGeom prst="rect">
            <a:avLst/>
          </a:prstGeom>
          <a:noFill/>
        </p:spPr>
        <p:txBody>
          <a:bodyPr>
            <a:spAutoFit/>
          </a:bodyPr>
          <a:lstStyle/>
          <a:p>
            <a:pPr>
              <a:defRPr/>
            </a:pPr>
            <a:r>
              <a:rPr lang="en-US" sz="2800" dirty="0" err="1">
                <a:solidFill>
                  <a:schemeClr val="accent4">
                    <a:lumMod val="60000"/>
                    <a:lumOff val="40000"/>
                  </a:schemeClr>
                </a:solidFill>
              </a:rPr>
              <a:t>再見露茜</a:t>
            </a:r>
            <a:endParaRPr lang="en-US" sz="2800" dirty="0">
              <a:solidFill>
                <a:schemeClr val="accent4">
                  <a:lumMod val="60000"/>
                  <a:lumOff val="40000"/>
                </a:schemeClr>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 calcmode="lin" valueType="num">
                                      <p:cBhvr>
                                        <p:cTn id="7" dur="1000" fill="hold"/>
                                        <p:tgtEl>
                                          <p:spTgt spid="98310"/>
                                        </p:tgtEl>
                                        <p:attrNameLst>
                                          <p:attrName>ppt_w</p:attrName>
                                        </p:attrNameLst>
                                      </p:cBhvr>
                                      <p:tavLst>
                                        <p:tav tm="0">
                                          <p:val>
                                            <p:fltVal val="0"/>
                                          </p:val>
                                        </p:tav>
                                        <p:tav tm="100000">
                                          <p:val>
                                            <p:strVal val="#ppt_w"/>
                                          </p:val>
                                        </p:tav>
                                      </p:tavLst>
                                    </p:anim>
                                    <p:anim calcmode="lin" valueType="num">
                                      <p:cBhvr>
                                        <p:cTn id="8" dur="1000" fill="hold"/>
                                        <p:tgtEl>
                                          <p:spTgt spid="98310"/>
                                        </p:tgtEl>
                                        <p:attrNameLst>
                                          <p:attrName>ppt_h</p:attrName>
                                        </p:attrNameLst>
                                      </p:cBhvr>
                                      <p:tavLst>
                                        <p:tav tm="0">
                                          <p:val>
                                            <p:fltVal val="0"/>
                                          </p:val>
                                        </p:tav>
                                        <p:tav tm="100000">
                                          <p:val>
                                            <p:strVal val="#ppt_h"/>
                                          </p:val>
                                        </p:tav>
                                      </p:tavLst>
                                    </p:anim>
                                    <p:animEffect transition="in" filter="fade">
                                      <p:cBhvr>
                                        <p:cTn id="9" dur="1000"/>
                                        <p:tgtEl>
                                          <p:spTgt spid="98310"/>
                                        </p:tgtEl>
                                      </p:cBhvr>
                                    </p:animEffect>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nodeType="afterGroup">
                            <p:stCondLst>
                              <p:cond delay="1500"/>
                            </p:stCondLst>
                            <p:childTnLst>
                              <p:par>
                                <p:cTn id="22" presetID="6" presetClass="entr" presetSubtype="32" fill="hold" nodeType="afterEffect">
                                  <p:stCondLst>
                                    <p:cond delay="0"/>
                                  </p:stCondLst>
                                  <p:childTnLst>
                                    <p:set>
                                      <p:cBhvr>
                                        <p:cTn id="23" dur="1" fill="hold">
                                          <p:stCondLst>
                                            <p:cond delay="0"/>
                                          </p:stCondLst>
                                        </p:cTn>
                                        <p:tgtEl>
                                          <p:spTgt spid="3077"/>
                                        </p:tgtEl>
                                        <p:attrNameLst>
                                          <p:attrName>style.visibility</p:attrName>
                                        </p:attrNameLst>
                                      </p:cBhvr>
                                      <p:to>
                                        <p:strVal val="visible"/>
                                      </p:to>
                                    </p:set>
                                    <p:animEffect transition="in" filter="circle(out)">
                                      <p:cBhvr>
                                        <p:cTn id="24" dur="2000"/>
                                        <p:tgtEl>
                                          <p:spTgt spid="3077"/>
                                        </p:tgtEl>
                                      </p:cBhvr>
                                    </p:animEffect>
                                  </p:childTnLst>
                                </p:cTn>
                              </p:par>
                            </p:childTnLst>
                          </p:cTn>
                        </p:par>
                        <p:par>
                          <p:cTn id="25" fill="hold" nodeType="afterGroup">
                            <p:stCondLst>
                              <p:cond delay="3500"/>
                            </p:stCondLst>
                            <p:childTnLst>
                              <p:par>
                                <p:cTn id="26" presetID="2" presetClass="entr" presetSubtype="4" fill="hold" nodeType="afterEffect">
                                  <p:stCondLst>
                                    <p:cond delay="0"/>
                                  </p:stCondLst>
                                  <p:childTnLst>
                                    <p:set>
                                      <p:cBhvr>
                                        <p:cTn id="27" dur="1" fill="hold">
                                          <p:stCondLst>
                                            <p:cond delay="0"/>
                                          </p:stCondLst>
                                        </p:cTn>
                                        <p:tgtEl>
                                          <p:spTgt spid="3074"/>
                                        </p:tgtEl>
                                        <p:attrNameLst>
                                          <p:attrName>style.visibility</p:attrName>
                                        </p:attrNameLst>
                                      </p:cBhvr>
                                      <p:to>
                                        <p:strVal val="visible"/>
                                      </p:to>
                                    </p:set>
                                    <p:anim calcmode="lin" valueType="num">
                                      <p:cBhvr additive="base">
                                        <p:cTn id="28" dur="500" fill="hold"/>
                                        <p:tgtEl>
                                          <p:spTgt spid="3074"/>
                                        </p:tgtEl>
                                        <p:attrNameLst>
                                          <p:attrName>ppt_x</p:attrName>
                                        </p:attrNameLst>
                                      </p:cBhvr>
                                      <p:tavLst>
                                        <p:tav tm="0">
                                          <p:val>
                                            <p:strVal val="#ppt_x"/>
                                          </p:val>
                                        </p:tav>
                                        <p:tav tm="100000">
                                          <p:val>
                                            <p:strVal val="#ppt_x"/>
                                          </p:val>
                                        </p:tav>
                                      </p:tavLst>
                                    </p:anim>
                                    <p:anim calcmode="lin" valueType="num">
                                      <p:cBhvr additive="base">
                                        <p:cTn id="29" dur="500" fill="hold"/>
                                        <p:tgtEl>
                                          <p:spTgt spid="3074"/>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3"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trips(upRight)">
                                      <p:cBhvr>
                                        <p:cTn id="37" dur="2000"/>
                                        <p:tgtEl>
                                          <p:spTgt spid="11"/>
                                        </p:tgtEl>
                                      </p:cBhvr>
                                    </p:animEffect>
                                  </p:childTnLst>
                                </p:cTn>
                              </p:par>
                            </p:childTnLst>
                          </p:cTn>
                        </p:par>
                        <p:par>
                          <p:cTn id="38" fill="hold" nodeType="afterGroup">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p:bldP spid="2" grpId="0"/>
      <p:bldP spid="3" grpId="0"/>
      <p:bldP spid="15" grpId="0"/>
      <p:bldP spid="9"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5" name="Rectangle 1"/>
          <p:cNvSpPr>
            <a:spLocks/>
          </p:cNvSpPr>
          <p:nvPr/>
        </p:nvSpPr>
        <p:spPr bwMode="auto">
          <a:xfrm>
            <a:off x="2124075" y="476250"/>
            <a:ext cx="8605838" cy="1223963"/>
          </a:xfrm>
          <a:prstGeom prst="rect">
            <a:avLst/>
          </a:prstGeom>
          <a:noFill/>
          <a:ln w="12700">
            <a:noFill/>
            <a:miter lim="800000"/>
            <a:headEnd/>
            <a:tailEnd/>
          </a:ln>
        </p:spPr>
        <p:txBody>
          <a:bodyPr lIns="0" tIns="0" rIns="40639" bIns="0"/>
          <a:lstStyle/>
          <a:p>
            <a:pPr marL="39688" eaLnBrk="1" hangingPunct="1">
              <a:spcBef>
                <a:spcPts val="700"/>
              </a:spcBef>
              <a:defRPr/>
            </a:pPr>
            <a:r>
              <a:rPr lang="zh-TW" altLang="en-US" sz="2800" b="1" dirty="0">
                <a:solidFill>
                  <a:srgbClr val="FFFF05"/>
                </a:solidFill>
                <a:effectLst>
                  <a:outerShdw blurRad="38100" dist="38100" dir="2700000" algn="tl">
                    <a:srgbClr val="FFFFFF"/>
                  </a:outerShdw>
                </a:effectLst>
                <a:ea typeface="ヒラギノ角ゴ ProN W3"/>
                <a:cs typeface="Arial" pitchFamily="34" charset="0"/>
              </a:rPr>
              <a:t>		       </a:t>
            </a:r>
            <a:r>
              <a:rPr lang="zh-TW" altLang="en-US" sz="3000" b="1" u="sng" dirty="0">
                <a:solidFill>
                  <a:srgbClr val="FFFFFF"/>
                </a:solidFill>
                <a:effectLst>
                  <a:outerShdw blurRad="38100" dist="38100" dir="2700000" algn="tl">
                    <a:srgbClr val="808080"/>
                  </a:outerShdw>
                </a:effectLst>
                <a:latin typeface="標楷體" pitchFamily="65" charset="-120"/>
              </a:rPr>
              <a:t>提出</a:t>
            </a:r>
            <a:r>
              <a:rPr lang="zh-TW" altLang="en-US" sz="3000" b="1" dirty="0">
                <a:solidFill>
                  <a:srgbClr val="FFFFFF"/>
                </a:solidFill>
                <a:effectLst>
                  <a:outerShdw blurRad="38100" dist="38100" dir="2700000" algn="tl">
                    <a:srgbClr val="808080"/>
                  </a:outerShdw>
                </a:effectLst>
                <a:latin typeface="標楷體" pitchFamily="65" charset="-120"/>
              </a:rPr>
              <a:t>     </a:t>
            </a:r>
            <a:r>
              <a:rPr lang="zh-TW" altLang="en-US" sz="3000" b="1" u="sng" dirty="0">
                <a:solidFill>
                  <a:srgbClr val="FFFF00"/>
                </a:solidFill>
                <a:effectLst>
                  <a:outerShdw blurRad="38100" dist="38100" dir="2700000" algn="tl">
                    <a:srgbClr val="FFFFFF"/>
                  </a:outerShdw>
                </a:effectLst>
                <a:latin typeface="標楷體" pitchFamily="65" charset="-120"/>
              </a:rPr>
              <a:t>取消</a:t>
            </a:r>
            <a:endParaRPr lang="en-US" altLang="zh-TW" sz="3000" b="1" u="sng" dirty="0">
              <a:solidFill>
                <a:srgbClr val="FFFF00"/>
              </a:solidFill>
              <a:effectLst>
                <a:outerShdw blurRad="38100" dist="38100" dir="2700000" algn="tl">
                  <a:srgbClr val="FFFFFF"/>
                </a:outerShdw>
              </a:effectLst>
              <a:latin typeface="標楷體" pitchFamily="65" charset="-120"/>
            </a:endParaRPr>
          </a:p>
          <a:p>
            <a:pPr marL="39688" eaLnBrk="1" hangingPunct="1">
              <a:spcBef>
                <a:spcPts val="700"/>
              </a:spcBef>
              <a:defRPr/>
            </a:pPr>
            <a:endParaRPr lang="en-US" altLang="zh-TW" sz="800" b="1" dirty="0">
              <a:solidFill>
                <a:srgbClr val="FFFF00"/>
              </a:solidFill>
              <a:effectLst>
                <a:outerShdw blurRad="38100" dist="38100" dir="2700000" algn="tl">
                  <a:srgbClr val="FFFFFF"/>
                </a:outerShdw>
              </a:effectLst>
              <a:latin typeface="標楷體" pitchFamily="65" charset="-120"/>
            </a:endParaRPr>
          </a:p>
          <a:p>
            <a:pPr marL="39688" eaLnBrk="1" hangingPunct="1">
              <a:spcBef>
                <a:spcPts val="700"/>
              </a:spcBef>
              <a:defRPr/>
            </a:pPr>
            <a:r>
              <a:rPr lang="en-US" altLang="zh-TW" sz="2800" b="1" dirty="0">
                <a:solidFill>
                  <a:srgbClr val="FFFFFF"/>
                </a:solidFill>
                <a:effectLst>
                  <a:outerShdw blurRad="38100" dist="38100" dir="2700000" algn="tl">
                    <a:srgbClr val="808080"/>
                  </a:outerShdw>
                </a:effectLst>
                <a:ea typeface="ヒラギノ角ゴ ProN W3"/>
                <a:cs typeface="Arial" pitchFamily="34" charset="0"/>
              </a:rPr>
              <a:t>     </a:t>
            </a:r>
            <a:r>
              <a:rPr lang="zh-TW" altLang="en-US" sz="2800" b="1" dirty="0">
                <a:solidFill>
                  <a:srgbClr val="FFFFFF"/>
                </a:solidFill>
                <a:effectLst>
                  <a:outerShdw blurRad="38100" dist="38100" dir="2700000" algn="tl">
                    <a:srgbClr val="808080"/>
                  </a:outerShdw>
                </a:effectLst>
              </a:rPr>
              <a:t>尼安德特人</a:t>
            </a:r>
            <a:r>
              <a:rPr lang="zh-TW" altLang="en-US" sz="2800" b="1" dirty="0">
                <a:solidFill>
                  <a:srgbClr val="FFFFFF"/>
                </a:solidFill>
                <a:effectLst>
                  <a:outerShdw blurRad="38100" dist="38100" dir="2700000" algn="tl">
                    <a:srgbClr val="808080"/>
                  </a:outerShdw>
                </a:effectLst>
                <a:ea typeface="ヒラギノ角ゴ ProN W3"/>
                <a:cs typeface="Arial" pitchFamily="34" charset="0"/>
              </a:rPr>
              <a:t> 1856 	     </a:t>
            </a:r>
            <a:r>
              <a:rPr lang="zh-TW" altLang="en-US" sz="2800" b="1" dirty="0">
                <a:solidFill>
                  <a:srgbClr val="FFCC00"/>
                </a:solidFill>
                <a:ea typeface="ヒラギノ角ゴ ProN W3"/>
                <a:cs typeface="Arial" pitchFamily="34" charset="0"/>
              </a:rPr>
              <a:t>1960</a:t>
            </a:r>
          </a:p>
        </p:txBody>
      </p:sp>
      <p:sp>
        <p:nvSpPr>
          <p:cNvPr id="101380" name="Rectangle 2"/>
          <p:cNvSpPr>
            <a:spLocks/>
          </p:cNvSpPr>
          <p:nvPr/>
        </p:nvSpPr>
        <p:spPr bwMode="auto">
          <a:xfrm>
            <a:off x="8027988" y="1844675"/>
            <a:ext cx="19415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700"/>
              </a:spcBef>
            </a:pPr>
            <a:endParaRPr lang="zh-TW" altLang="en-US" sz="2800" b="1">
              <a:solidFill>
                <a:srgbClr val="FFCC00"/>
              </a:solidFill>
              <a:ea typeface="ヒラギノ角ゴ ProN W3"/>
              <a:cs typeface="Arial" pitchFamily="34" charset="0"/>
            </a:endParaRPr>
          </a:p>
        </p:txBody>
      </p:sp>
      <p:sp>
        <p:nvSpPr>
          <p:cNvPr id="123907" name="Rectangle 3"/>
          <p:cNvSpPr>
            <a:spLocks/>
          </p:cNvSpPr>
          <p:nvPr/>
        </p:nvSpPr>
        <p:spPr bwMode="auto">
          <a:xfrm>
            <a:off x="1692275" y="2133600"/>
            <a:ext cx="3671888" cy="495300"/>
          </a:xfrm>
          <a:prstGeom prst="rect">
            <a:avLst/>
          </a:prstGeom>
          <a:noFill/>
          <a:ln w="12700" cap="flat">
            <a:noFill/>
            <a:miter lim="800000"/>
            <a:headEnd type="none" w="med" len="med"/>
            <a:tailEnd type="none" w="med" len="med"/>
          </a:ln>
        </p:spPr>
        <p:txBody>
          <a:bodyPr lIns="0" tIns="0" rIns="40639" bIns="0"/>
          <a:lstStyle/>
          <a:p>
            <a:pPr marL="39688" algn="r" eaLnBrk="1" hangingPunct="1">
              <a:spcBef>
                <a:spcPts val="700"/>
              </a:spcBef>
              <a:defRPr/>
            </a:pPr>
            <a:r>
              <a:rPr lang="zh-TW" altLang="en-US" sz="2800" b="1" dirty="0">
                <a:solidFill>
                  <a:srgbClr val="FFFFFF"/>
                </a:solidFill>
                <a:effectLst>
                  <a:outerShdw blurRad="38100" dist="38100" dir="2700000" algn="tl">
                    <a:srgbClr val="808080"/>
                  </a:outerShdw>
                </a:effectLst>
              </a:rPr>
              <a:t>皮爾當人</a:t>
            </a:r>
            <a:r>
              <a:rPr lang="zh-TW" altLang="en-US" sz="2800" b="1" dirty="0">
                <a:solidFill>
                  <a:srgbClr val="FFFFFF"/>
                </a:solidFill>
                <a:effectLst>
                  <a:outerShdw blurRad="38100" dist="38100" dir="2700000" algn="tl">
                    <a:srgbClr val="808080"/>
                  </a:outerShdw>
                </a:effectLst>
                <a:ea typeface="ヒラギノ角ゴ ProN W3"/>
                <a:cs typeface="Arial" pitchFamily="34" charset="0"/>
              </a:rPr>
              <a:t> 1912 </a:t>
            </a:r>
          </a:p>
        </p:txBody>
      </p:sp>
      <p:sp>
        <p:nvSpPr>
          <p:cNvPr id="101382" name="Rectangle 4"/>
          <p:cNvSpPr>
            <a:spLocks/>
          </p:cNvSpPr>
          <p:nvPr/>
        </p:nvSpPr>
        <p:spPr bwMode="auto">
          <a:xfrm>
            <a:off x="6223000" y="2133600"/>
            <a:ext cx="2921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700"/>
              </a:spcBef>
            </a:pPr>
            <a:r>
              <a:rPr lang="en-US" altLang="zh-TW" sz="2800" b="1">
                <a:solidFill>
                  <a:srgbClr val="FFCC00"/>
                </a:solidFill>
                <a:ea typeface="ヒラギノ角ゴ ProN W3"/>
                <a:cs typeface="Arial" pitchFamily="34" charset="0"/>
              </a:rPr>
              <a:t>1953</a:t>
            </a:r>
          </a:p>
        </p:txBody>
      </p:sp>
      <p:sp>
        <p:nvSpPr>
          <p:cNvPr id="123909" name="Rectangle 5"/>
          <p:cNvSpPr>
            <a:spLocks/>
          </p:cNvSpPr>
          <p:nvPr/>
        </p:nvSpPr>
        <p:spPr bwMode="auto">
          <a:xfrm>
            <a:off x="1908175" y="2997200"/>
            <a:ext cx="3455988" cy="431800"/>
          </a:xfrm>
          <a:prstGeom prst="rect">
            <a:avLst/>
          </a:prstGeom>
          <a:noFill/>
          <a:ln w="12700" cap="flat">
            <a:noFill/>
            <a:miter lim="800000"/>
            <a:headEnd type="none" w="med" len="med"/>
            <a:tailEnd type="none" w="med" len="med"/>
          </a:ln>
        </p:spPr>
        <p:txBody>
          <a:bodyPr lIns="0" tIns="0" rIns="40639" bIns="0"/>
          <a:lstStyle/>
          <a:p>
            <a:pPr marL="39688" algn="r" eaLnBrk="1" hangingPunct="1">
              <a:spcBef>
                <a:spcPts val="700"/>
              </a:spcBef>
              <a:defRPr/>
            </a:pPr>
            <a:r>
              <a:rPr lang="zh-TW" altLang="en-US" sz="2800" b="1" dirty="0">
                <a:solidFill>
                  <a:srgbClr val="FFFFFF"/>
                </a:solidFill>
                <a:effectLst>
                  <a:outerShdw blurRad="38100" dist="38100" dir="2700000" algn="tl">
                    <a:srgbClr val="808080"/>
                  </a:outerShdw>
                </a:effectLst>
              </a:rPr>
              <a:t>西方古猿</a:t>
            </a:r>
            <a:r>
              <a:rPr lang="zh-TW" altLang="en-US" sz="2800" b="1" dirty="0">
                <a:solidFill>
                  <a:srgbClr val="FFFFFF"/>
                </a:solidFill>
                <a:effectLst>
                  <a:outerShdw blurRad="38100" dist="38100" dir="2700000" algn="tl">
                    <a:srgbClr val="808080"/>
                  </a:outerShdw>
                </a:effectLst>
                <a:ea typeface="ヒラギノ角ゴ ProN W3"/>
                <a:cs typeface="Arial" pitchFamily="34" charset="0"/>
              </a:rPr>
              <a:t> 1922</a:t>
            </a:r>
          </a:p>
        </p:txBody>
      </p:sp>
      <p:sp>
        <p:nvSpPr>
          <p:cNvPr id="101384" name="Rectangle 6"/>
          <p:cNvSpPr>
            <a:spLocks/>
          </p:cNvSpPr>
          <p:nvPr/>
        </p:nvSpPr>
        <p:spPr bwMode="auto">
          <a:xfrm>
            <a:off x="6227763" y="2997200"/>
            <a:ext cx="2108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700"/>
              </a:spcBef>
            </a:pPr>
            <a:r>
              <a:rPr lang="en-US" altLang="zh-TW" sz="2800" b="1">
                <a:solidFill>
                  <a:srgbClr val="FFCC00"/>
                </a:solidFill>
                <a:ea typeface="ヒラギノ角ゴ ProN W3"/>
                <a:cs typeface="Arial" pitchFamily="34" charset="0"/>
              </a:rPr>
              <a:t>1927</a:t>
            </a:r>
          </a:p>
        </p:txBody>
      </p:sp>
      <p:sp>
        <p:nvSpPr>
          <p:cNvPr id="123911" name="Rectangle 7"/>
          <p:cNvSpPr>
            <a:spLocks/>
          </p:cNvSpPr>
          <p:nvPr/>
        </p:nvSpPr>
        <p:spPr bwMode="auto">
          <a:xfrm>
            <a:off x="2268538" y="3933825"/>
            <a:ext cx="3032125" cy="422275"/>
          </a:xfrm>
          <a:prstGeom prst="rect">
            <a:avLst/>
          </a:prstGeom>
          <a:noFill/>
          <a:ln w="12700" cap="flat">
            <a:noFill/>
            <a:miter lim="800000"/>
            <a:headEnd type="none" w="med" len="med"/>
            <a:tailEnd type="none" w="med" len="med"/>
          </a:ln>
        </p:spPr>
        <p:txBody>
          <a:bodyPr lIns="0" tIns="0" rIns="40639" bIns="0"/>
          <a:lstStyle/>
          <a:p>
            <a:pPr marL="39688" algn="r" eaLnBrk="1" hangingPunct="1">
              <a:spcBef>
                <a:spcPts val="700"/>
              </a:spcBef>
              <a:defRPr/>
            </a:pPr>
            <a:r>
              <a:rPr lang="zh-TW" altLang="en-US" sz="2800" b="1" dirty="0">
                <a:solidFill>
                  <a:srgbClr val="FFFFFF"/>
                </a:solidFill>
                <a:latin typeface="標楷體" pitchFamily="65" charset="-120"/>
              </a:rPr>
              <a:t>東非人</a:t>
            </a:r>
            <a:r>
              <a:rPr lang="zh-TW" altLang="en-US" sz="2800" b="1" dirty="0">
                <a:solidFill>
                  <a:srgbClr val="FFFFFF"/>
                </a:solidFill>
                <a:effectLst>
                  <a:outerShdw blurRad="38100" dist="38100" dir="2700000" algn="tl">
                    <a:srgbClr val="808080"/>
                  </a:outerShdw>
                </a:effectLst>
                <a:ea typeface="ヒラギノ角ゴ ProN W3"/>
                <a:cs typeface="Arial" pitchFamily="34" charset="0"/>
              </a:rPr>
              <a:t> 1959</a:t>
            </a:r>
          </a:p>
        </p:txBody>
      </p:sp>
      <p:sp>
        <p:nvSpPr>
          <p:cNvPr id="101386" name="Rectangle 8"/>
          <p:cNvSpPr>
            <a:spLocks/>
          </p:cNvSpPr>
          <p:nvPr/>
        </p:nvSpPr>
        <p:spPr bwMode="auto">
          <a:xfrm>
            <a:off x="6227763" y="3933825"/>
            <a:ext cx="21034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700"/>
              </a:spcBef>
            </a:pPr>
            <a:r>
              <a:rPr lang="en-US" altLang="zh-TW" sz="2800" b="1">
                <a:solidFill>
                  <a:srgbClr val="FFCC00"/>
                </a:solidFill>
                <a:ea typeface="ヒラギノ角ゴ ProN W3"/>
                <a:cs typeface="Arial" pitchFamily="34" charset="0"/>
              </a:rPr>
              <a:t>1960</a:t>
            </a:r>
          </a:p>
        </p:txBody>
      </p:sp>
      <p:sp>
        <p:nvSpPr>
          <p:cNvPr id="123913" name="Rectangle 9"/>
          <p:cNvSpPr>
            <a:spLocks/>
          </p:cNvSpPr>
          <p:nvPr/>
        </p:nvSpPr>
        <p:spPr bwMode="auto">
          <a:xfrm>
            <a:off x="2411413" y="4868863"/>
            <a:ext cx="2817812" cy="504825"/>
          </a:xfrm>
          <a:prstGeom prst="rect">
            <a:avLst/>
          </a:prstGeom>
          <a:noFill/>
          <a:ln w="12700" cap="flat">
            <a:noFill/>
            <a:miter lim="800000"/>
            <a:headEnd type="none" w="med" len="med"/>
            <a:tailEnd type="none" w="med" len="med"/>
          </a:ln>
        </p:spPr>
        <p:txBody>
          <a:bodyPr lIns="0" tIns="0" rIns="40639" bIns="0"/>
          <a:lstStyle/>
          <a:p>
            <a:pPr marL="39688" algn="r" eaLnBrk="1" hangingPunct="1">
              <a:spcBef>
                <a:spcPts val="700"/>
              </a:spcBef>
              <a:defRPr/>
            </a:pPr>
            <a:r>
              <a:rPr lang="zh-TW" altLang="en-US" sz="2800" b="1" dirty="0">
                <a:solidFill>
                  <a:srgbClr val="FFFFFF"/>
                </a:solidFill>
                <a:effectLst>
                  <a:outerShdw blurRad="38100" dist="38100" dir="2700000" algn="tl">
                    <a:srgbClr val="808080"/>
                  </a:outerShdw>
                </a:effectLst>
                <a:latin typeface="標楷體" pitchFamily="65" charset="-120"/>
              </a:rPr>
              <a:t>腊瑪古猿</a:t>
            </a:r>
            <a:r>
              <a:rPr lang="zh-TW" altLang="en-US" sz="2800" b="1" dirty="0">
                <a:solidFill>
                  <a:srgbClr val="FFFFFF"/>
                </a:solidFill>
                <a:effectLst>
                  <a:outerShdw blurRad="38100" dist="38100" dir="2700000" algn="tl">
                    <a:srgbClr val="808080"/>
                  </a:outerShdw>
                </a:effectLst>
                <a:ea typeface="ヒラギノ角ゴ ProN W3"/>
                <a:cs typeface="Arial" pitchFamily="34" charset="0"/>
              </a:rPr>
              <a:t> 1964</a:t>
            </a:r>
          </a:p>
        </p:txBody>
      </p:sp>
      <p:sp>
        <p:nvSpPr>
          <p:cNvPr id="101388" name="Rectangle 10"/>
          <p:cNvSpPr>
            <a:spLocks/>
          </p:cNvSpPr>
          <p:nvPr/>
        </p:nvSpPr>
        <p:spPr bwMode="auto">
          <a:xfrm>
            <a:off x="6227763" y="4868863"/>
            <a:ext cx="108108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700"/>
              </a:spcBef>
            </a:pPr>
            <a:r>
              <a:rPr lang="en-US" altLang="zh-TW" sz="2800" b="1">
                <a:solidFill>
                  <a:srgbClr val="FFCC00"/>
                </a:solidFill>
                <a:ea typeface="ヒラギノ角ゴ ProN W3"/>
                <a:cs typeface="Arial" pitchFamily="34" charset="0"/>
              </a:rPr>
              <a:t>1979</a:t>
            </a:r>
          </a:p>
        </p:txBody>
      </p:sp>
      <p:sp>
        <p:nvSpPr>
          <p:cNvPr id="101389" name="TextBox 2"/>
          <p:cNvSpPr txBox="1">
            <a:spLocks noChangeArrowheads="1"/>
          </p:cNvSpPr>
          <p:nvPr/>
        </p:nvSpPr>
        <p:spPr bwMode="auto">
          <a:xfrm>
            <a:off x="3663950" y="23495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pPr algn="ctr" eaLnBrk="1" hangingPunct="1">
              <a:spcBef>
                <a:spcPts val="700"/>
              </a:spcBef>
            </a:pPr>
            <a:endParaRPr lang="zh-TW" altLang="en-US" sz="2800" b="1">
              <a:ea typeface="ヒラギノ角ゴ ProN W3"/>
            </a:endParaRPr>
          </a:p>
        </p:txBody>
      </p:sp>
      <p:sp>
        <p:nvSpPr>
          <p:cNvPr id="101390" name="文字方塊 13"/>
          <p:cNvSpPr txBox="1">
            <a:spLocks noChangeArrowheads="1"/>
          </p:cNvSpPr>
          <p:nvPr/>
        </p:nvSpPr>
        <p:spPr bwMode="auto">
          <a:xfrm>
            <a:off x="2339975" y="1557338"/>
            <a:ext cx="2376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en-US" altLang="zh-HK" sz="2000">
                <a:solidFill>
                  <a:srgbClr val="FFFFFF"/>
                </a:solidFill>
              </a:rPr>
              <a:t>(Neanderthal man)</a:t>
            </a:r>
          </a:p>
        </p:txBody>
      </p:sp>
      <p:sp>
        <p:nvSpPr>
          <p:cNvPr id="101391" name="文字方塊 14"/>
          <p:cNvSpPr txBox="1">
            <a:spLocks noChangeArrowheads="1"/>
          </p:cNvSpPr>
          <p:nvPr/>
        </p:nvSpPr>
        <p:spPr bwMode="auto">
          <a:xfrm>
            <a:off x="2771775" y="2492375"/>
            <a:ext cx="2087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en-US" altLang="zh-HK" sz="2000">
                <a:solidFill>
                  <a:srgbClr val="FFFFFF"/>
                </a:solidFill>
              </a:rPr>
              <a:t>(Piltdown man)</a:t>
            </a:r>
          </a:p>
        </p:txBody>
      </p:sp>
      <p:sp>
        <p:nvSpPr>
          <p:cNvPr id="101392" name="文字方塊 15"/>
          <p:cNvSpPr txBox="1">
            <a:spLocks noChangeArrowheads="1"/>
          </p:cNvSpPr>
          <p:nvPr/>
        </p:nvSpPr>
        <p:spPr bwMode="auto">
          <a:xfrm>
            <a:off x="2555875" y="3429000"/>
            <a:ext cx="223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en-US" altLang="zh-HK" sz="2000">
                <a:solidFill>
                  <a:srgbClr val="FFFFFF"/>
                </a:solidFill>
              </a:rPr>
              <a:t>(Hesperopitecus)</a:t>
            </a:r>
          </a:p>
        </p:txBody>
      </p:sp>
      <p:sp>
        <p:nvSpPr>
          <p:cNvPr id="101393" name="文字方塊 16"/>
          <p:cNvSpPr txBox="1">
            <a:spLocks noChangeArrowheads="1"/>
          </p:cNvSpPr>
          <p:nvPr/>
        </p:nvSpPr>
        <p:spPr bwMode="auto">
          <a:xfrm>
            <a:off x="2700338" y="4292600"/>
            <a:ext cx="208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en-US" altLang="zh-HK" sz="2000">
                <a:solidFill>
                  <a:srgbClr val="FFFFFF"/>
                </a:solidFill>
              </a:rPr>
              <a:t>(Zinjanthropus)</a:t>
            </a:r>
          </a:p>
        </p:txBody>
      </p:sp>
      <p:sp>
        <p:nvSpPr>
          <p:cNvPr id="101394" name="文字方塊 17"/>
          <p:cNvSpPr txBox="1">
            <a:spLocks noChangeArrowheads="1"/>
          </p:cNvSpPr>
          <p:nvPr/>
        </p:nvSpPr>
        <p:spPr bwMode="auto">
          <a:xfrm>
            <a:off x="2555875" y="5229225"/>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en-US" altLang="zh-HK" sz="2000">
                <a:solidFill>
                  <a:srgbClr val="FFFFFF"/>
                </a:solidFill>
              </a:rPr>
              <a:t>(Ramapithecus)</a:t>
            </a:r>
          </a:p>
        </p:txBody>
      </p:sp>
    </p:spTree>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844675"/>
            <a:ext cx="3816350" cy="3819525"/>
          </a:xfrm>
          <a:prstGeom prst="rect">
            <a:avLst/>
          </a:prstGeom>
          <a:noFill/>
          <a:ln w="31750">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124930" name="Rectangle 2"/>
          <p:cNvSpPr>
            <a:spLocks/>
          </p:cNvSpPr>
          <p:nvPr/>
        </p:nvSpPr>
        <p:spPr bwMode="auto">
          <a:xfrm rot="-2280000">
            <a:off x="2433638" y="2859088"/>
            <a:ext cx="4419600" cy="1595437"/>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40639" bIns="0"/>
          <a:lstStyle/>
          <a:p>
            <a:pPr marL="39688" algn="ctr" eaLnBrk="1" hangingPunct="1">
              <a:spcBef>
                <a:spcPts val="700"/>
              </a:spcBef>
            </a:pPr>
            <a:r>
              <a:rPr lang="en-US" altLang="zh-TW" sz="9600">
                <a:solidFill>
                  <a:schemeClr val="tx1"/>
                </a:solidFill>
                <a:latin typeface="Lucida Console" pitchFamily="49" charset="0"/>
                <a:ea typeface="ヒラギノ角ゴ ProN W3"/>
                <a:sym typeface="Lucida Console" pitchFamily="49" charset="0"/>
              </a:rPr>
              <a:t>偽造</a:t>
            </a:r>
          </a:p>
        </p:txBody>
      </p:sp>
      <p:sp>
        <p:nvSpPr>
          <p:cNvPr id="124932" name="Rectangle 4"/>
          <p:cNvSpPr>
            <a:spLocks/>
          </p:cNvSpPr>
          <p:nvPr/>
        </p:nvSpPr>
        <p:spPr bwMode="auto">
          <a:xfrm>
            <a:off x="1619250" y="404813"/>
            <a:ext cx="71643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bIns="38100"/>
          <a:lstStyle/>
          <a:p>
            <a:pPr marL="14288" algn="ctr" eaLnBrk="1" hangingPunct="1">
              <a:spcBef>
                <a:spcPts val="700"/>
              </a:spcBef>
            </a:pPr>
            <a:r>
              <a:rPr lang="zh-TW" altLang="en-US" sz="5400">
                <a:solidFill>
                  <a:srgbClr val="FCBD00"/>
                </a:solidFill>
                <a:latin typeface="Rockwell Extra Bold" pitchFamily="18" charset="0"/>
                <a:ea typeface="Helvetica"/>
                <a:cs typeface="Helvetica"/>
              </a:rPr>
              <a:t>偽重構</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80"/>
                                  </p:stCondLst>
                                  <p:iterate type="lt">
                                    <p:tmAbs val="75"/>
                                  </p:iterate>
                                  <p:childTnLst>
                                    <p:set>
                                      <p:cBhvr>
                                        <p:cTn id="6" dur="1" fill="hold">
                                          <p:stCondLst>
                                            <p:cond delay="74"/>
                                          </p:stCondLst>
                                        </p:cTn>
                                        <p:tgtEl>
                                          <p:spTgt spid="124932"/>
                                        </p:tgtEl>
                                        <p:attrNameLst>
                                          <p:attrName>style.visibility</p:attrName>
                                        </p:attrNameLst>
                                      </p:cBhvr>
                                      <p:to>
                                        <p:strVal val="visible"/>
                                      </p:to>
                                    </p:set>
                                  </p:childTnLst>
                                </p:cTn>
                              </p:par>
                            </p:childTnLst>
                          </p:cTn>
                        </p:par>
                        <p:par>
                          <p:cTn id="7" fill="hold" nodeType="afterGroup">
                            <p:stCondLst>
                              <p:cond delay="305"/>
                            </p:stCondLst>
                            <p:childTnLst>
                              <p:par>
                                <p:cTn id="8" presetID="6" presetClass="entr" presetSubtype="3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childTnLst>
                          </p:cTn>
                        </p:par>
                        <p:par>
                          <p:cTn id="11" fill="hold" nodeType="afterGroup">
                            <p:stCondLst>
                              <p:cond delay="2305"/>
                            </p:stCondLst>
                            <p:childTnLst>
                              <p:par>
                                <p:cTn id="12" presetID="23" presetClass="entr" presetSubtype="32" fill="hold" grpId="0" nodeType="afterEffect">
                                  <p:stCondLst>
                                    <p:cond delay="1000"/>
                                  </p:stCondLst>
                                  <p:childTnLst>
                                    <p:set>
                                      <p:cBhvr>
                                        <p:cTn id="13" dur="1" fill="hold">
                                          <p:stCondLst>
                                            <p:cond delay="0"/>
                                          </p:stCondLst>
                                        </p:cTn>
                                        <p:tgtEl>
                                          <p:spTgt spid="124930"/>
                                        </p:tgtEl>
                                        <p:attrNameLst>
                                          <p:attrName>style.visibility</p:attrName>
                                        </p:attrNameLst>
                                      </p:cBhvr>
                                      <p:to>
                                        <p:strVal val="visible"/>
                                      </p:to>
                                    </p:set>
                                    <p:anim calcmode="lin" valueType="num">
                                      <p:cBhvr>
                                        <p:cTn id="14" dur="500" fill="hold"/>
                                        <p:tgtEl>
                                          <p:spTgt spid="124930"/>
                                        </p:tgtEl>
                                        <p:attrNameLst>
                                          <p:attrName>ppt_w</p:attrName>
                                        </p:attrNameLst>
                                      </p:cBhvr>
                                      <p:tavLst>
                                        <p:tav tm="0">
                                          <p:val>
                                            <p:strVal val="4*#ppt_w"/>
                                          </p:val>
                                        </p:tav>
                                        <p:tav tm="100000">
                                          <p:val>
                                            <p:strVal val="#ppt_w"/>
                                          </p:val>
                                        </p:tav>
                                      </p:tavLst>
                                    </p:anim>
                                    <p:anim calcmode="lin" valueType="num">
                                      <p:cBhvr>
                                        <p:cTn id="15" dur="500" fill="hold"/>
                                        <p:tgtEl>
                                          <p:spTgt spid="12493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P spid="12493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p:cNvSpPr>
            <a:spLocks noChangeArrowheads="1"/>
          </p:cNvSpPr>
          <p:nvPr/>
        </p:nvSpPr>
        <p:spPr bwMode="auto">
          <a:xfrm>
            <a:off x="395288" y="3048000"/>
            <a:ext cx="7885112" cy="1552575"/>
          </a:xfrm>
          <a:prstGeom prst="rect">
            <a:avLst/>
          </a:prstGeom>
          <a:noFill/>
          <a:ln>
            <a:noFill/>
          </a:ln>
          <a:extLst/>
        </p:spPr>
        <p:txBody>
          <a:bodyPr>
            <a:spAutoFit/>
          </a:bodyPr>
          <a:lstStyle/>
          <a:p>
            <a:pPr algn="ctr" eaLnBrk="1" hangingPunct="1">
              <a:spcBef>
                <a:spcPts val="700"/>
              </a:spcBef>
              <a:defRPr/>
            </a:pPr>
            <a:endParaRPr lang="zh-TW" altLang="en-US" sz="1000" b="1" dirty="0">
              <a:solidFill>
                <a:srgbClr val="FFFFFF"/>
              </a:solidFill>
              <a:effectLst>
                <a:outerShdw blurRad="38100" dist="38100" dir="2700000" algn="tl">
                  <a:srgbClr val="808080"/>
                </a:outerShdw>
              </a:effectLst>
              <a:ea typeface="ヒラギノ角ゴ ProN W3"/>
              <a:cs typeface="Arial" pitchFamily="34" charset="0"/>
            </a:endParaRPr>
          </a:p>
          <a:p>
            <a:pPr algn="ctr" eaLnBrk="1" hangingPunct="1">
              <a:spcBef>
                <a:spcPts val="700"/>
              </a:spcBef>
              <a:defRPr/>
            </a:pPr>
            <a:r>
              <a:rPr lang="en-US" altLang="zh-TW" sz="4000" b="1" u="sng" dirty="0">
                <a:solidFill>
                  <a:srgbClr val="FFFFFF"/>
                </a:solidFill>
                <a:effectLst>
                  <a:outerShdw blurRad="38100" dist="38100" dir="2700000" algn="tl">
                    <a:srgbClr val="808080"/>
                  </a:outerShdw>
                </a:effectLst>
                <a:latin typeface="Times New Roman" pitchFamily="18" charset="0"/>
                <a:ea typeface="ヒラギノ角ゴ ProN W3"/>
                <a:cs typeface="Times New Roman" pitchFamily="18" charset="0"/>
              </a:rPr>
              <a:t>DNA</a:t>
            </a:r>
            <a:r>
              <a:rPr lang="en-US" altLang="zh-TW" sz="4000" b="1" u="sng" dirty="0">
                <a:solidFill>
                  <a:srgbClr val="FFFFFF"/>
                </a:solidFill>
                <a:effectLst>
                  <a:outerShdw blurRad="38100" dist="38100" dir="2700000" algn="tl">
                    <a:srgbClr val="808080"/>
                  </a:outerShdw>
                </a:effectLst>
                <a:latin typeface="標楷體" pitchFamily="65" charset="-120"/>
              </a:rPr>
              <a:t>、</a:t>
            </a:r>
            <a:r>
              <a:rPr lang="zh-TW" altLang="en-US" sz="4000" b="1" u="sng" dirty="0">
                <a:solidFill>
                  <a:srgbClr val="FFFFFF"/>
                </a:solidFill>
                <a:effectLst>
                  <a:outerShdw blurRad="38100" dist="38100" dir="2700000" algn="tl">
                    <a:srgbClr val="808080"/>
                  </a:outerShdw>
                </a:effectLst>
                <a:latin typeface="標楷體" pitchFamily="65" charset="-120"/>
              </a:rPr>
              <a:t>蛋白質</a:t>
            </a:r>
            <a:r>
              <a:rPr lang="zh-TW" altLang="en-US" sz="4000" b="1" dirty="0">
                <a:solidFill>
                  <a:srgbClr val="FFFFFF"/>
                </a:solidFill>
                <a:effectLst>
                  <a:outerShdw blurRad="38100" dist="38100" dir="2700000" algn="tl">
                    <a:srgbClr val="808080"/>
                  </a:outerShdw>
                </a:effectLst>
                <a:latin typeface="標楷體" pitchFamily="65" charset="-120"/>
              </a:rPr>
              <a:t>及完全成熟的細胞是建構複雜的蛋白質的必要條件。</a:t>
            </a:r>
            <a:r>
              <a:rPr lang="zh-TW" altLang="en-US" sz="4000" b="1" dirty="0">
                <a:solidFill>
                  <a:srgbClr val="FFFFFF"/>
                </a:solidFill>
                <a:effectLst>
                  <a:outerShdw blurRad="38100" dist="38100" dir="2700000" algn="tl">
                    <a:srgbClr val="808080"/>
                  </a:outerShdw>
                </a:effectLst>
                <a:ea typeface="ヒラギノ角ゴ ProN W3"/>
                <a:cs typeface="Arial" pitchFamily="34" charset="0"/>
              </a:rPr>
              <a:t> </a:t>
            </a:r>
            <a:endParaRPr lang="tr-TR" sz="4000" b="1" dirty="0">
              <a:solidFill>
                <a:srgbClr val="FFFFFF"/>
              </a:solidFill>
              <a:effectLst>
                <a:outerShdw blurRad="38100" dist="38100" dir="2700000" algn="tl">
                  <a:srgbClr val="808080"/>
                </a:outerShdw>
              </a:effectLst>
              <a:ea typeface="ヒラギノ角ゴ ProN W3"/>
              <a:cs typeface="Arial" pitchFamily="34" charset="0"/>
            </a:endParaRPr>
          </a:p>
        </p:txBody>
      </p:sp>
      <p:sp>
        <p:nvSpPr>
          <p:cNvPr id="2" name="Rectangle 3"/>
          <p:cNvSpPr>
            <a:spLocks noChangeArrowheads="1"/>
          </p:cNvSpPr>
          <p:nvPr/>
        </p:nvSpPr>
        <p:spPr bwMode="auto">
          <a:xfrm>
            <a:off x="1143000" y="1752600"/>
            <a:ext cx="7416800" cy="942975"/>
          </a:xfrm>
          <a:prstGeom prst="rect">
            <a:avLst/>
          </a:prstGeom>
          <a:noFill/>
          <a:ln>
            <a:noFill/>
          </a:ln>
          <a:extLst/>
        </p:spPr>
        <p:txBody>
          <a:bodyPr>
            <a:spAutoFit/>
          </a:bodyPr>
          <a:lstStyle/>
          <a:p>
            <a:pPr algn="ctr" eaLnBrk="1" hangingPunct="1">
              <a:spcBef>
                <a:spcPts val="700"/>
              </a:spcBef>
              <a:defRPr/>
            </a:pPr>
            <a:endParaRPr lang="zh-TW" altLang="en-US" sz="1000" b="1">
              <a:solidFill>
                <a:srgbClr val="FFFFFF"/>
              </a:solidFill>
              <a:effectLst>
                <a:outerShdw blurRad="38100" dist="38100" dir="2700000" algn="tl">
                  <a:srgbClr val="808080"/>
                </a:outerShdw>
              </a:effectLst>
              <a:ea typeface="ヒラギノ角ゴ ProN W3"/>
              <a:cs typeface="Arial" pitchFamily="34" charset="0"/>
            </a:endParaRPr>
          </a:p>
          <a:p>
            <a:pPr algn="ctr" eaLnBrk="1" hangingPunct="1">
              <a:spcBef>
                <a:spcPts val="700"/>
              </a:spcBef>
              <a:defRPr/>
            </a:pPr>
            <a:r>
              <a:rPr lang="zh-TW" altLang="en-US" sz="4000" b="1">
                <a:solidFill>
                  <a:srgbClr val="FFFFFF"/>
                </a:solidFill>
                <a:effectLst>
                  <a:outerShdw blurRad="38100" dist="38100" dir="2700000" algn="tl">
                    <a:srgbClr val="808080"/>
                  </a:outerShdw>
                </a:effectLst>
                <a:latin typeface="標楷體" pitchFamily="65" charset="-120"/>
              </a:rPr>
              <a:t>蛋白質需要靠其他蛋白質生成</a:t>
            </a:r>
            <a:endParaRPr lang="tr-TR" sz="4000" b="1">
              <a:solidFill>
                <a:srgbClr val="FFFFFF"/>
              </a:solidFill>
              <a:effectLst>
                <a:outerShdw blurRad="38100" dist="38100" dir="2700000" algn="tl">
                  <a:srgbClr val="808080"/>
                </a:outerShdw>
              </a:effectLst>
              <a:ea typeface="ヒラギノ角ゴ ProN W3"/>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719263"/>
            <a:ext cx="6451600"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3203575" y="609600"/>
            <a:ext cx="3959225" cy="890588"/>
          </a:xfrm>
        </p:spPr>
        <p:txBody>
          <a:bodyPr rIns="132080"/>
          <a:lstStyle/>
          <a:p>
            <a:pPr indent="0" eaLnBrk="1" hangingPunct="1"/>
            <a:r>
              <a:rPr lang="zh-TW" altLang="en-US" sz="5400" b="1" smtClean="0">
                <a:solidFill>
                  <a:srgbClr val="FFFFFF"/>
                </a:solidFill>
                <a:ea typeface="標楷體" pitchFamily="65" charset="-120"/>
              </a:rPr>
              <a:t>人猿的神話</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circle(out)">
                                      <p:cBhvr>
                                        <p:cTn id="7" dur="2000"/>
                                        <p:tgtEl>
                                          <p:spTgt spid="103426"/>
                                        </p:tgtEl>
                                      </p:cBhvr>
                                    </p:animEffect>
                                  </p:childTnLst>
                                </p:cTn>
                              </p:par>
                            </p:childTnLst>
                          </p:cTn>
                        </p:par>
                        <p:par>
                          <p:cTn id="8" fill="hold" nodeType="afterGroup">
                            <p:stCondLst>
                              <p:cond delay="2000"/>
                            </p:stCondLst>
                            <p:childTnLst>
                              <p:par>
                                <p:cTn id="9" presetID="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2420938"/>
            <a:ext cx="5235575" cy="3600450"/>
          </a:xfrm>
          <a:prstGeom prst="rect">
            <a:avLst/>
          </a:prstGeom>
          <a:noFill/>
          <a:ln w="317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04451"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1268413"/>
            <a:ext cx="3240087" cy="5473700"/>
          </a:xfrm>
          <a:prstGeom prst="rect">
            <a:avLst/>
          </a:prstGeom>
          <a:noFill/>
          <a:ln w="317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26979"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4581525"/>
            <a:ext cx="1444625" cy="2016125"/>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26981" name="Rectangle 5"/>
          <p:cNvSpPr>
            <a:spLocks/>
          </p:cNvSpPr>
          <p:nvPr/>
        </p:nvSpPr>
        <p:spPr bwMode="auto">
          <a:xfrm>
            <a:off x="2438400" y="533400"/>
            <a:ext cx="55435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bIns="38100"/>
          <a:lstStyle/>
          <a:p>
            <a:pPr marL="14288" algn="ctr" eaLnBrk="1" hangingPunct="1">
              <a:spcBef>
                <a:spcPts val="700"/>
              </a:spcBef>
            </a:pPr>
            <a:r>
              <a:rPr lang="zh-TW" altLang="en-US" b="1">
                <a:solidFill>
                  <a:srgbClr val="FCBD00"/>
                </a:solidFill>
                <a:latin typeface="標楷體" pitchFamily="65" charset="-120"/>
              </a:rPr>
              <a:t>重塑術</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80"/>
                                  </p:stCondLst>
                                  <p:iterate type="lt">
                                    <p:tmAbs val="75"/>
                                  </p:iterate>
                                  <p:childTnLst>
                                    <p:set>
                                      <p:cBhvr>
                                        <p:cTn id="6" dur="1" fill="hold">
                                          <p:stCondLst>
                                            <p:cond delay="74"/>
                                          </p:stCondLst>
                                        </p:cTn>
                                        <p:tgtEl>
                                          <p:spTgt spid="126981"/>
                                        </p:tgtEl>
                                        <p:attrNameLst>
                                          <p:attrName>style.visibility</p:attrName>
                                        </p:attrNameLst>
                                      </p:cBhvr>
                                      <p:to>
                                        <p:strVal val="visible"/>
                                      </p:to>
                                    </p:set>
                                  </p:childTnLst>
                                </p:cTn>
                              </p:par>
                            </p:childTnLst>
                          </p:cTn>
                        </p:par>
                        <p:par>
                          <p:cTn id="7" fill="hold" nodeType="afterGroup">
                            <p:stCondLst>
                              <p:cond delay="305"/>
                            </p:stCondLst>
                            <p:childTnLst>
                              <p:par>
                                <p:cTn id="8" presetID="7" presetClass="entr" presetSubtype="8" fill="hold" nodeType="afterEffect">
                                  <p:stCondLst>
                                    <p:cond delay="2000"/>
                                  </p:stCondLst>
                                  <p:childTnLst>
                                    <p:set>
                                      <p:cBhvr>
                                        <p:cTn id="9" dur="1" fill="hold">
                                          <p:stCondLst>
                                            <p:cond delay="0"/>
                                          </p:stCondLst>
                                        </p:cTn>
                                        <p:tgtEl>
                                          <p:spTgt spid="126977"/>
                                        </p:tgtEl>
                                        <p:attrNameLst>
                                          <p:attrName>style.visibility</p:attrName>
                                        </p:attrNameLst>
                                      </p:cBhvr>
                                      <p:to>
                                        <p:strVal val="visible"/>
                                      </p:to>
                                    </p:set>
                                    <p:anim calcmode="lin" valueType="num">
                                      <p:cBhvr additive="base">
                                        <p:cTn id="10" dur="2000" fill="hold"/>
                                        <p:tgtEl>
                                          <p:spTgt spid="126977"/>
                                        </p:tgtEl>
                                        <p:attrNameLst>
                                          <p:attrName>ppt_x</p:attrName>
                                        </p:attrNameLst>
                                      </p:cBhvr>
                                      <p:tavLst>
                                        <p:tav tm="0">
                                          <p:val>
                                            <p:strVal val="0-#ppt_w/2"/>
                                          </p:val>
                                        </p:tav>
                                        <p:tav tm="100000">
                                          <p:val>
                                            <p:strVal val="#ppt_x"/>
                                          </p:val>
                                        </p:tav>
                                      </p:tavLst>
                                    </p:anim>
                                    <p:anim calcmode="lin" valueType="num">
                                      <p:cBhvr additive="base">
                                        <p:cTn id="11" dur="2000" fill="hold"/>
                                        <p:tgtEl>
                                          <p:spTgt spid="12697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4305"/>
                            </p:stCondLst>
                            <p:childTnLst>
                              <p:par>
                                <p:cTn id="13" presetID="7" presetClass="entr" presetSubtype="2" fill="hold" nodeType="afterEffect">
                                  <p:stCondLst>
                                    <p:cond delay="2000"/>
                                  </p:stCondLst>
                                  <p:childTnLst>
                                    <p:set>
                                      <p:cBhvr>
                                        <p:cTn id="14" dur="1" fill="hold">
                                          <p:stCondLst>
                                            <p:cond delay="0"/>
                                          </p:stCondLst>
                                        </p:cTn>
                                        <p:tgtEl>
                                          <p:spTgt spid="126978"/>
                                        </p:tgtEl>
                                        <p:attrNameLst>
                                          <p:attrName>style.visibility</p:attrName>
                                        </p:attrNameLst>
                                      </p:cBhvr>
                                      <p:to>
                                        <p:strVal val="visible"/>
                                      </p:to>
                                    </p:set>
                                    <p:anim calcmode="lin" valueType="num">
                                      <p:cBhvr additive="base">
                                        <p:cTn id="15" dur="2000" fill="hold"/>
                                        <p:tgtEl>
                                          <p:spTgt spid="126978"/>
                                        </p:tgtEl>
                                        <p:attrNameLst>
                                          <p:attrName>ppt_x</p:attrName>
                                        </p:attrNameLst>
                                      </p:cBhvr>
                                      <p:tavLst>
                                        <p:tav tm="0">
                                          <p:val>
                                            <p:strVal val="1+#ppt_w/2"/>
                                          </p:val>
                                        </p:tav>
                                        <p:tav tm="100000">
                                          <p:val>
                                            <p:strVal val="#ppt_x"/>
                                          </p:val>
                                        </p:tav>
                                      </p:tavLst>
                                    </p:anim>
                                    <p:anim calcmode="lin" valueType="num">
                                      <p:cBhvr additive="base">
                                        <p:cTn id="16" dur="2000" fill="hold"/>
                                        <p:tgtEl>
                                          <p:spTgt spid="12697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8305"/>
                            </p:stCondLst>
                            <p:childTnLst>
                              <p:par>
                                <p:cTn id="18" presetID="23" presetClass="entr" presetSubtype="16" fill="hold" nodeType="afterEffect">
                                  <p:stCondLst>
                                    <p:cond delay="2000"/>
                                  </p:stCondLst>
                                  <p:childTnLst>
                                    <p:set>
                                      <p:cBhvr>
                                        <p:cTn id="19" dur="1" fill="hold">
                                          <p:stCondLst>
                                            <p:cond delay="0"/>
                                          </p:stCondLst>
                                        </p:cTn>
                                        <p:tgtEl>
                                          <p:spTgt spid="126979"/>
                                        </p:tgtEl>
                                        <p:attrNameLst>
                                          <p:attrName>style.visibility</p:attrName>
                                        </p:attrNameLst>
                                      </p:cBhvr>
                                      <p:to>
                                        <p:strVal val="visible"/>
                                      </p:to>
                                    </p:set>
                                    <p:anim calcmode="lin" valueType="num">
                                      <p:cBhvr>
                                        <p:cTn id="20" dur="500" fill="hold"/>
                                        <p:tgtEl>
                                          <p:spTgt spid="126979"/>
                                        </p:tgtEl>
                                        <p:attrNameLst>
                                          <p:attrName>ppt_w</p:attrName>
                                        </p:attrNameLst>
                                      </p:cBhvr>
                                      <p:tavLst>
                                        <p:tav tm="0">
                                          <p:val>
                                            <p:fltVal val="0"/>
                                          </p:val>
                                        </p:tav>
                                        <p:tav tm="100000">
                                          <p:val>
                                            <p:strVal val="#ppt_w"/>
                                          </p:val>
                                        </p:tav>
                                      </p:tavLst>
                                    </p:anim>
                                    <p:anim calcmode="lin" valueType="num">
                                      <p:cBhvr>
                                        <p:cTn id="21" dur="500" fill="hold"/>
                                        <p:tgtEl>
                                          <p:spTgt spid="1269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Rectangle 1"/>
          <p:cNvSpPr>
            <a:spLocks/>
          </p:cNvSpPr>
          <p:nvPr/>
        </p:nvSpPr>
        <p:spPr bwMode="auto">
          <a:xfrm>
            <a:off x="1692275" y="1768475"/>
            <a:ext cx="6551613" cy="3532188"/>
          </a:xfrm>
          <a:prstGeom prst="rect">
            <a:avLst/>
          </a:prstGeom>
          <a:noFill/>
          <a:ln w="12700" cap="flat">
            <a:noFill/>
            <a:miter lim="800000"/>
            <a:headEnd type="none" w="med" len="med"/>
            <a:tailEnd type="none" w="med" len="med"/>
          </a:ln>
        </p:spPr>
        <p:txBody>
          <a:bodyPr lIns="0" tIns="0" rIns="40639" bIns="0" anchor="ctr"/>
          <a:lstStyle/>
          <a:p>
            <a:pPr marL="39688" eaLnBrk="1" hangingPunct="1">
              <a:defRPr/>
            </a:pPr>
            <a:r>
              <a:rPr lang="zh-TW" altLang="en-US" sz="3200" b="1">
                <a:solidFill>
                  <a:srgbClr val="FFFFFF"/>
                </a:solidFill>
                <a:effectLst>
                  <a:outerShdw blurRad="38100" dist="38100" dir="2700000" algn="tl">
                    <a:srgbClr val="808080"/>
                  </a:outerShdw>
                </a:effectLst>
                <a:latin typeface="標楷體" pitchFamily="65" charset="-120"/>
              </a:rPr>
              <a:t>嘗試將軟組織復原是更危險的事。咀、眼睛、耳朵和鼻尖在其下面的骨骼上不留任何痕跡。你可以將尼安德特人的頭骨變成黑猩猩或哲學家般的外貌。這些重建古代類型的人其實沒多大科學價值。並且很容易誤導公眾</a:t>
            </a:r>
            <a:r>
              <a:rPr lang="zh-TW" altLang="en-US" sz="3200" b="1">
                <a:solidFill>
                  <a:srgbClr val="FFFFFF"/>
                </a:solidFill>
                <a:effectLst>
                  <a:outerShdw blurRad="38100" dist="38100" dir="2700000" algn="tl">
                    <a:srgbClr val="808080"/>
                  </a:outerShdw>
                </a:effectLst>
                <a:latin typeface="Arial"/>
              </a:rPr>
              <a:t>……</a:t>
            </a:r>
            <a:endParaRPr lang="zh-TW" altLang="en-US" sz="3200" b="1" u="sng">
              <a:solidFill>
                <a:srgbClr val="FFFFFF"/>
              </a:solidFill>
              <a:effectLst>
                <a:outerShdw blurRad="38100" dist="38100" dir="2700000" algn="tl">
                  <a:srgbClr val="808080"/>
                </a:outerShdw>
              </a:effectLst>
              <a:latin typeface="標楷體" pitchFamily="65" charset="-120"/>
            </a:endParaRPr>
          </a:p>
        </p:txBody>
      </p:sp>
      <p:sp>
        <p:nvSpPr>
          <p:cNvPr id="128002" name="Rectangle 2"/>
          <p:cNvSpPr>
            <a:spLocks/>
          </p:cNvSpPr>
          <p:nvPr/>
        </p:nvSpPr>
        <p:spPr bwMode="auto">
          <a:xfrm>
            <a:off x="1692275" y="5445125"/>
            <a:ext cx="467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algn="just" eaLnBrk="1" hangingPunct="1"/>
            <a:r>
              <a:rPr lang="en-US" altLang="zh-TW" sz="1400" i="1">
                <a:solidFill>
                  <a:srgbClr val="FFFFFF"/>
                </a:solidFill>
                <a:ea typeface="ヒラギノ角ゴ ProN W3"/>
                <a:cs typeface="Arial" pitchFamily="34" charset="0"/>
              </a:rPr>
              <a:t>Earnest A. Hooton, Up From The Ape, McMillan, New York, p. 332.</a:t>
            </a:r>
          </a:p>
        </p:txBody>
      </p:sp>
      <p:pic>
        <p:nvPicPr>
          <p:cNvPr id="10547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1608138" cy="201612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p:cNvSpPr>
            <a:spLocks/>
          </p:cNvSpPr>
          <p:nvPr/>
        </p:nvSpPr>
        <p:spPr bwMode="auto">
          <a:xfrm>
            <a:off x="3563938" y="692150"/>
            <a:ext cx="37528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eaLnBrk="1" hangingPunct="1"/>
            <a:r>
              <a:rPr lang="zh-TW" altLang="en-US" sz="3600" b="1" u="sng">
                <a:solidFill>
                  <a:srgbClr val="FFCC00"/>
                </a:solidFill>
                <a:latin typeface="標楷體" pitchFamily="65" charset="-120"/>
              </a:rPr>
              <a:t>虎頓</a:t>
            </a:r>
            <a:r>
              <a:rPr lang="zh-TW" altLang="en-US" sz="2800" b="1">
                <a:solidFill>
                  <a:srgbClr val="FFCC00"/>
                </a:solidFill>
                <a:latin typeface="Times New Roman" pitchFamily="18" charset="0"/>
                <a:cs typeface="Times New Roman" pitchFamily="18" charset="0"/>
              </a:rPr>
              <a:t>(</a:t>
            </a:r>
            <a:r>
              <a:rPr lang="en-US" altLang="zh-TW" sz="2800" b="1">
                <a:solidFill>
                  <a:srgbClr val="FFCC00"/>
                </a:solidFill>
                <a:latin typeface="Times New Roman" pitchFamily="18" charset="0"/>
                <a:ea typeface="ヒラギノ角ゴ ProN W3"/>
                <a:cs typeface="Times New Roman" pitchFamily="18" charset="0"/>
              </a:rPr>
              <a:t>Earnest Hooton):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8001"/>
                                        </p:tgtEl>
                                        <p:attrNameLst>
                                          <p:attrName>style.visibility</p:attrName>
                                        </p:attrNameLst>
                                      </p:cBhvr>
                                      <p:to>
                                        <p:strVal val="visible"/>
                                      </p:to>
                                    </p:set>
                                    <p:animEffect transition="in" filter="fade">
                                      <p:cBhvr>
                                        <p:cTn id="13" dur="500"/>
                                        <p:tgtEl>
                                          <p:spTgt spid="128001"/>
                                        </p:tgtEl>
                                      </p:cBhvr>
                                    </p:animEffect>
                                  </p:childTnLst>
                                </p:cTn>
                              </p:par>
                            </p:childTnLst>
                          </p:cTn>
                        </p:par>
                        <p:par>
                          <p:cTn id="14" fill="hold" nodeType="afterGroup">
                            <p:stCondLst>
                              <p:cond delay="1000"/>
                            </p:stCondLst>
                            <p:childTnLst>
                              <p:par>
                                <p:cTn id="15" presetID="10" presetClass="entr" presetSubtype="0" fill="hold" grpId="0" nodeType="afterEffect">
                                  <p:stCondLst>
                                    <p:cond delay="1000"/>
                                  </p:stCondLst>
                                  <p:childTnLst>
                                    <p:set>
                                      <p:cBhvr>
                                        <p:cTn id="16" dur="1" fill="hold">
                                          <p:stCondLst>
                                            <p:cond delay="0"/>
                                          </p:stCondLst>
                                        </p:cTn>
                                        <p:tgtEl>
                                          <p:spTgt spid="128002"/>
                                        </p:tgtEl>
                                        <p:attrNameLst>
                                          <p:attrName>style.visibility</p:attrName>
                                        </p:attrNameLst>
                                      </p:cBhvr>
                                      <p:to>
                                        <p:strVal val="visible"/>
                                      </p:to>
                                    </p:set>
                                    <p:animEffect transition="in" filter="fade">
                                      <p:cBhvr>
                                        <p:cTn id="17" dur="5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1" grpId="0"/>
      <p:bldP spid="128002" grpId="0" autoUpdateAnimBg="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3500"/>
            <a:ext cx="9269413"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2"/>
          <p:cNvSpPr>
            <a:spLocks/>
          </p:cNvSpPr>
          <p:nvPr/>
        </p:nvSpPr>
        <p:spPr bwMode="auto">
          <a:xfrm>
            <a:off x="1835150" y="3048000"/>
            <a:ext cx="5905500" cy="1524000"/>
          </a:xfrm>
          <a:prstGeom prst="rect">
            <a:avLst/>
          </a:prstGeom>
          <a:solidFill>
            <a:schemeClr val="accent1"/>
          </a:solidFill>
          <a:ln w="12700">
            <a:solidFill>
              <a:srgbClr val="FF0000"/>
            </a:solidFill>
            <a:miter lim="800000"/>
            <a:headEnd/>
            <a:tailEnd/>
          </a:ln>
        </p:spPr>
        <p:txBody>
          <a:bodyPr lIns="0" tIns="0" rIns="0" bIns="0" anchor="ctr"/>
          <a:lstStyle/>
          <a:p>
            <a:pPr algn="ctr" eaLnBrk="1" hangingPunct="1"/>
            <a:r>
              <a:rPr lang="zh-TW" altLang="en-US" b="1">
                <a:solidFill>
                  <a:srgbClr val="FFFFFF"/>
                </a:solidFill>
                <a:latin typeface="標楷體" pitchFamily="65" charset="-120"/>
                <a:sym typeface="Helvetica"/>
              </a:rPr>
              <a:t>基於教條的藝術品</a:t>
            </a:r>
            <a:r>
              <a:rPr lang="zh-TW" altLang="en-US" b="1">
                <a:solidFill>
                  <a:srgbClr val="FFFFFF"/>
                </a:solidFill>
                <a:latin typeface="Helvetica"/>
                <a:ea typeface="Helvetica"/>
                <a:cs typeface="Helvetica"/>
                <a:sym typeface="Helvetica"/>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ppt_x"/>
                                          </p:val>
                                        </p:tav>
                                        <p:tav tm="100000">
                                          <p:val>
                                            <p:strVal val="#ppt_x"/>
                                          </p:val>
                                        </p:tav>
                                      </p:tavLst>
                                    </p:anim>
                                    <p:anim calcmode="lin" valueType="num">
                                      <p:cBhvr additive="base">
                                        <p:cTn id="8" dur="500" fill="hold"/>
                                        <p:tgtEl>
                                          <p:spTgt spid="129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49" name="Picture 1"/>
          <p:cNvPicPr>
            <a:picLocks noChangeArrowheads="1"/>
          </p:cNvPicPr>
          <p:nvPr/>
        </p:nvPicPr>
        <p:blipFill>
          <a:blip r:embed="rId4"/>
          <a:srcRect/>
          <a:stretch>
            <a:fillRect/>
          </a:stretch>
        </p:blipFill>
        <p:spPr bwMode="auto">
          <a:xfrm>
            <a:off x="227013" y="2852738"/>
            <a:ext cx="8521700" cy="2952750"/>
          </a:xfrm>
          <a:prstGeom prst="rect">
            <a:avLst/>
          </a:prstGeom>
          <a:noFill/>
          <a:ln w="28575">
            <a:solidFill>
              <a:schemeClr val="tx1">
                <a:lumMod val="50000"/>
              </a:schemeClr>
            </a:solidFill>
            <a:miter lim="800000"/>
            <a:headEnd/>
            <a:tailEnd/>
          </a:ln>
          <a:extLst/>
        </p:spPr>
      </p:pic>
      <p:pic>
        <p:nvPicPr>
          <p:cNvPr id="107523" name="Picture 2"/>
          <p:cNvPicPr>
            <a:picLocks noChangeArrowheads="1"/>
          </p:cNvPicPr>
          <p:nvPr/>
        </p:nvPicPr>
        <p:blipFill>
          <a:blip r:embed="rId5"/>
          <a:srcRect/>
          <a:stretch>
            <a:fillRect/>
          </a:stretch>
        </p:blipFill>
        <p:spPr bwMode="auto">
          <a:xfrm>
            <a:off x="6300788" y="188913"/>
            <a:ext cx="2519362" cy="2232025"/>
          </a:xfrm>
          <a:prstGeom prst="rect">
            <a:avLst/>
          </a:prstGeom>
          <a:noFill/>
          <a:ln w="28575">
            <a:solidFill>
              <a:schemeClr val="tx1">
                <a:lumMod val="50000"/>
              </a:schemeClr>
            </a:solidFill>
            <a:miter lim="800000"/>
            <a:headEnd/>
            <a:tailEnd/>
          </a:ln>
          <a:extLst/>
        </p:spPr>
      </p:pic>
      <p:sp>
        <p:nvSpPr>
          <p:cNvPr id="130051" name="Rectangle 3"/>
          <p:cNvSpPr>
            <a:spLocks/>
          </p:cNvSpPr>
          <p:nvPr/>
        </p:nvSpPr>
        <p:spPr bwMode="auto">
          <a:xfrm>
            <a:off x="1979613" y="1341438"/>
            <a:ext cx="45370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3600">
                <a:solidFill>
                  <a:srgbClr val="FFFF00"/>
                </a:solidFill>
                <a:latin typeface="標楷體" pitchFamily="65" charset="-120"/>
                <a:sym typeface="Arial Black" pitchFamily="34" charset="0"/>
              </a:rPr>
              <a:t>基於單一塊頭骨繪成的不同的構想圖</a:t>
            </a:r>
          </a:p>
        </p:txBody>
      </p:sp>
      <p:sp>
        <p:nvSpPr>
          <p:cNvPr id="130052" name="Rectangle 4"/>
          <p:cNvSpPr>
            <a:spLocks/>
          </p:cNvSpPr>
          <p:nvPr/>
        </p:nvSpPr>
        <p:spPr bwMode="auto">
          <a:xfrm>
            <a:off x="468313" y="5516563"/>
            <a:ext cx="2160587" cy="574675"/>
          </a:xfrm>
          <a:prstGeom prst="rect">
            <a:avLst/>
          </a:prstGeom>
          <a:noFill/>
          <a:ln>
            <a:noFill/>
          </a:ln>
          <a:extLst/>
        </p:spPr>
        <p:txBody>
          <a:bodyPr lIns="0" tIns="0" rIns="40639" bIns="0"/>
          <a:lstStyle/>
          <a:p>
            <a:pPr marL="39688" eaLnBrk="1" hangingPunct="1">
              <a:spcBef>
                <a:spcPts val="300"/>
              </a:spcBef>
              <a:defRPr/>
            </a:pPr>
            <a:r>
              <a:rPr lang="en-US" altLang="zh-TW" sz="2400" b="1">
                <a:solidFill>
                  <a:schemeClr val="tx2"/>
                </a:solidFill>
                <a:effectLst>
                  <a:outerShdw blurRad="38100" dist="38100" dir="2700000" algn="tl">
                    <a:srgbClr val="FFFFFF"/>
                  </a:outerShdw>
                </a:effectLst>
                <a:latin typeface="標楷體" pitchFamily="65" charset="-120"/>
                <a:sym typeface="Arial Black" pitchFamily="34" charset="0"/>
              </a:rPr>
              <a:t>1960</a:t>
            </a:r>
            <a:r>
              <a:rPr lang="zh-TW" altLang="en-US" sz="2400" b="1">
                <a:solidFill>
                  <a:schemeClr val="tx2"/>
                </a:solidFill>
                <a:effectLst>
                  <a:outerShdw blurRad="38100" dist="38100" dir="2700000" algn="tl">
                    <a:srgbClr val="FFFFFF"/>
                  </a:outerShdw>
                </a:effectLst>
                <a:latin typeface="標楷體" pitchFamily="65" charset="-120"/>
                <a:sym typeface="Arial Black" pitchFamily="34" charset="0"/>
              </a:rPr>
              <a:t>年9月</a:t>
            </a:r>
          </a:p>
          <a:p>
            <a:pPr marL="39688" eaLnBrk="1" hangingPunct="1">
              <a:spcBef>
                <a:spcPts val="300"/>
              </a:spcBef>
              <a:defRPr/>
            </a:pPr>
            <a:r>
              <a:rPr lang="zh-TW" altLang="en-US" sz="2400" b="1">
                <a:solidFill>
                  <a:schemeClr val="tx2"/>
                </a:solidFill>
                <a:effectLst>
                  <a:outerShdw blurRad="38100" dist="38100" dir="2700000" algn="tl">
                    <a:srgbClr val="FFFFFF"/>
                  </a:outerShdw>
                </a:effectLst>
                <a:latin typeface="標楷體" pitchFamily="65" charset="-120"/>
                <a:sym typeface="Arial Black" pitchFamily="34" charset="0"/>
              </a:rPr>
              <a:t>國家地理雜誌</a:t>
            </a:r>
          </a:p>
        </p:txBody>
      </p:sp>
      <p:sp>
        <p:nvSpPr>
          <p:cNvPr id="130053" name="Rectangle 5"/>
          <p:cNvSpPr>
            <a:spLocks/>
          </p:cNvSpPr>
          <p:nvPr/>
        </p:nvSpPr>
        <p:spPr bwMode="auto">
          <a:xfrm>
            <a:off x="2843213" y="5084763"/>
            <a:ext cx="2736850" cy="649287"/>
          </a:xfrm>
          <a:prstGeom prst="rect">
            <a:avLst/>
          </a:prstGeom>
          <a:noFill/>
          <a:ln>
            <a:noFill/>
          </a:ln>
          <a:extLst/>
        </p:spPr>
        <p:txBody>
          <a:bodyPr lIns="0" tIns="0" rIns="40639" bIns="0"/>
          <a:lstStyle/>
          <a:p>
            <a:pPr marL="39688" algn="ctr" eaLnBrk="1" hangingPunct="1">
              <a:spcBef>
                <a:spcPts val="300"/>
              </a:spcBef>
              <a:defRPr/>
            </a:pPr>
            <a:r>
              <a:rPr lang="en-US" altLang="zh-TW" sz="2000" b="1" dirty="0">
                <a:solidFill>
                  <a:schemeClr val="tx2"/>
                </a:solidFill>
                <a:effectLst>
                  <a:outerShdw blurRad="38100" dist="38100" dir="2700000" algn="tl">
                    <a:srgbClr val="FFFFFF"/>
                  </a:outerShdw>
                </a:effectLst>
                <a:latin typeface="標楷體" pitchFamily="65" charset="-120"/>
                <a:sym typeface="Arial Black" pitchFamily="34" charset="0"/>
              </a:rPr>
              <a:t>1964</a:t>
            </a:r>
            <a:r>
              <a:rPr lang="zh-TW" altLang="en-US" sz="2000" b="1" dirty="0">
                <a:solidFill>
                  <a:schemeClr val="tx2"/>
                </a:solidFill>
                <a:effectLst>
                  <a:outerShdw blurRad="38100" dist="38100" dir="2700000" algn="tl">
                    <a:srgbClr val="FFFFFF"/>
                  </a:outerShdw>
                </a:effectLst>
                <a:latin typeface="標楷體" pitchFamily="65" charset="-120"/>
                <a:sym typeface="Arial Black" pitchFamily="34" charset="0"/>
              </a:rPr>
              <a:t>年4月</a:t>
            </a:r>
          </a:p>
          <a:p>
            <a:pPr marL="39688" algn="ctr" eaLnBrk="1" hangingPunct="1">
              <a:spcBef>
                <a:spcPts val="300"/>
              </a:spcBef>
              <a:defRPr/>
            </a:pPr>
            <a:r>
              <a:rPr lang="zh-TW" altLang="en-US" sz="2000" b="1" dirty="0">
                <a:solidFill>
                  <a:schemeClr val="tx2"/>
                </a:solidFill>
                <a:effectLst>
                  <a:outerShdw blurRad="38100" dist="38100" dir="2700000" algn="tl">
                    <a:srgbClr val="FFFFFF"/>
                  </a:outerShdw>
                </a:effectLst>
                <a:latin typeface="標楷體" pitchFamily="65" charset="-120"/>
                <a:sym typeface="Arial Black" pitchFamily="34" charset="0"/>
              </a:rPr>
              <a:t>莫里斯‧威爾遜</a:t>
            </a:r>
          </a:p>
        </p:txBody>
      </p:sp>
      <p:sp>
        <p:nvSpPr>
          <p:cNvPr id="130054" name="Rectangle 6"/>
          <p:cNvSpPr>
            <a:spLocks/>
          </p:cNvSpPr>
          <p:nvPr/>
        </p:nvSpPr>
        <p:spPr bwMode="auto">
          <a:xfrm>
            <a:off x="6588125" y="5445125"/>
            <a:ext cx="1463675" cy="371475"/>
          </a:xfrm>
          <a:prstGeom prst="rect">
            <a:avLst/>
          </a:prstGeom>
          <a:noFill/>
          <a:ln>
            <a:noFill/>
          </a:ln>
          <a:extLst/>
        </p:spPr>
        <p:txBody>
          <a:bodyPr lIns="0" tIns="0" rIns="40639" bIns="0"/>
          <a:lstStyle/>
          <a:p>
            <a:pPr marL="39688" algn="ctr" eaLnBrk="1" hangingPunct="1">
              <a:spcBef>
                <a:spcPts val="700"/>
              </a:spcBef>
              <a:defRPr/>
            </a:pPr>
            <a:r>
              <a:rPr lang="zh-TW" altLang="en-US" sz="2400" b="1" dirty="0">
                <a:solidFill>
                  <a:schemeClr val="tx2"/>
                </a:solidFill>
                <a:effectLst>
                  <a:outerShdw blurRad="38100" dist="38100" dir="2700000" algn="tl">
                    <a:srgbClr val="FFFFFF"/>
                  </a:outerShdw>
                </a:effectLst>
                <a:latin typeface="Arial Black" pitchFamily="34" charset="0"/>
                <a:sym typeface="Arial Black" pitchFamily="34" charset="0"/>
              </a:rPr>
              <a:t>周日時報</a:t>
            </a:r>
          </a:p>
        </p:txBody>
      </p:sp>
      <p:sp>
        <p:nvSpPr>
          <p:cNvPr id="9" name="文字方塊 8"/>
          <p:cNvSpPr txBox="1"/>
          <p:nvPr/>
        </p:nvSpPr>
        <p:spPr>
          <a:xfrm>
            <a:off x="3276600" y="5805488"/>
            <a:ext cx="2087563" cy="369887"/>
          </a:xfrm>
          <a:prstGeom prst="rect">
            <a:avLst/>
          </a:prstGeom>
          <a:noFill/>
        </p:spPr>
        <p:txBody>
          <a:bodyPr>
            <a:spAutoFit/>
          </a:bodyPr>
          <a:lstStyle/>
          <a:p>
            <a:pPr>
              <a:defRPr/>
            </a:pPr>
            <a:r>
              <a:rPr lang="en-US" sz="1800" b="1" dirty="0" err="1">
                <a:solidFill>
                  <a:schemeClr val="bg2">
                    <a:lumMod val="20000"/>
                    <a:lumOff val="80000"/>
                  </a:schemeClr>
                </a:solidFill>
                <a:effectLst>
                  <a:outerShdw blurRad="38100" dist="38100" dir="2700000" algn="tl">
                    <a:srgbClr val="000000">
                      <a:alpha val="43137"/>
                    </a:srgbClr>
                  </a:outerShdw>
                </a:effectLst>
              </a:rPr>
              <a:t>Mauric</a:t>
            </a:r>
            <a:r>
              <a:rPr lang="en-US" sz="1800" b="1" dirty="0">
                <a:solidFill>
                  <a:schemeClr val="bg2">
                    <a:lumMod val="20000"/>
                    <a:lumOff val="80000"/>
                  </a:schemeClr>
                </a:solidFill>
                <a:effectLst>
                  <a:outerShdw blurRad="38100" dist="38100" dir="2700000" algn="tl">
                    <a:srgbClr val="000000">
                      <a:alpha val="43137"/>
                    </a:srgbClr>
                  </a:outerShdw>
                </a:effectLst>
              </a:rPr>
              <a:t> Wilson</a:t>
            </a:r>
          </a:p>
        </p:txBody>
      </p:sp>
      <p:sp>
        <p:nvSpPr>
          <p:cNvPr id="10" name="文字方塊 9"/>
          <p:cNvSpPr txBox="1"/>
          <p:nvPr/>
        </p:nvSpPr>
        <p:spPr>
          <a:xfrm>
            <a:off x="6948488" y="5805488"/>
            <a:ext cx="1727200" cy="646112"/>
          </a:xfrm>
          <a:prstGeom prst="rect">
            <a:avLst/>
          </a:prstGeom>
          <a:noFill/>
        </p:spPr>
        <p:txBody>
          <a:bodyPr>
            <a:spAutoFit/>
          </a:bodyPr>
          <a:lstStyle/>
          <a:p>
            <a:pPr>
              <a:defRPr/>
            </a:pPr>
            <a:r>
              <a:rPr lang="en-US" sz="1800" b="1" dirty="0">
                <a:solidFill>
                  <a:schemeClr val="bg1">
                    <a:lumMod val="20000"/>
                    <a:lumOff val="80000"/>
                  </a:schemeClr>
                </a:solidFill>
              </a:rPr>
              <a:t>Sunday Times</a:t>
            </a:r>
          </a:p>
        </p:txBody>
      </p:sp>
      <p:sp>
        <p:nvSpPr>
          <p:cNvPr id="11" name="文字方塊 10"/>
          <p:cNvSpPr txBox="1"/>
          <p:nvPr/>
        </p:nvSpPr>
        <p:spPr>
          <a:xfrm>
            <a:off x="6227763" y="2420938"/>
            <a:ext cx="2447925" cy="307975"/>
          </a:xfrm>
          <a:prstGeom prst="rect">
            <a:avLst/>
          </a:prstGeom>
          <a:noFill/>
        </p:spPr>
        <p:txBody>
          <a:bodyPr>
            <a:spAutoFit/>
          </a:bodyPr>
          <a:lstStyle/>
          <a:p>
            <a:pPr>
              <a:defRPr/>
            </a:pPr>
            <a:r>
              <a:rPr lang="zh-TW" altLang="en-US" sz="1400" dirty="0">
                <a:solidFill>
                  <a:schemeClr val="bg1">
                    <a:lumMod val="20000"/>
                    <a:lumOff val="80000"/>
                  </a:schemeClr>
                </a:solidFill>
              </a:rPr>
              <a:t>「東非人」</a:t>
            </a:r>
            <a:r>
              <a:rPr lang="en-US" sz="1400" dirty="0">
                <a:solidFill>
                  <a:schemeClr val="bg1">
                    <a:lumMod val="20000"/>
                    <a:lumOff val="80000"/>
                  </a:schemeClr>
                </a:solidFill>
              </a:rPr>
              <a:t>(</a:t>
            </a:r>
            <a:r>
              <a:rPr lang="en-US" sz="1400" dirty="0" err="1">
                <a:solidFill>
                  <a:schemeClr val="bg1">
                    <a:lumMod val="20000"/>
                    <a:lumOff val="80000"/>
                  </a:schemeClr>
                </a:solidFill>
              </a:rPr>
              <a:t>Zinjanthropus</a:t>
            </a:r>
            <a:r>
              <a:rPr lang="en-US" sz="1400" dirty="0">
                <a:solidFill>
                  <a:schemeClr val="bg1">
                    <a:lumMod val="20000"/>
                    <a:lumOff val="80000"/>
                  </a:schemeClr>
                </a:solidFill>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wheel(1)">
                                      <p:cBhvr>
                                        <p:cTn id="7" dur="2000"/>
                                        <p:tgtEl>
                                          <p:spTgt spid="1075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0051"/>
                                        </p:tgtEl>
                                        <p:attrNameLst>
                                          <p:attrName>style.visibility</p:attrName>
                                        </p:attrNameLst>
                                      </p:cBhvr>
                                      <p:to>
                                        <p:strVal val="visible"/>
                                      </p:to>
                                    </p:set>
                                    <p:animEffect transition="in" filter="wipe(up)">
                                      <p:cBhvr>
                                        <p:cTn id="15" dur="1000"/>
                                        <p:tgtEl>
                                          <p:spTgt spid="130051"/>
                                        </p:tgtEl>
                                      </p:cBhvr>
                                    </p:animEffect>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130049"/>
                                        </p:tgtEl>
                                        <p:attrNameLst>
                                          <p:attrName>style.visibility</p:attrName>
                                        </p:attrNameLst>
                                      </p:cBhvr>
                                      <p:to>
                                        <p:strVal val="visible"/>
                                      </p:to>
                                    </p:set>
                                    <p:anim calcmode="lin" valueType="num">
                                      <p:cBhvr additive="base">
                                        <p:cTn id="19" dur="500" fill="hold"/>
                                        <p:tgtEl>
                                          <p:spTgt spid="130049"/>
                                        </p:tgtEl>
                                        <p:attrNameLst>
                                          <p:attrName>ppt_x</p:attrName>
                                        </p:attrNameLst>
                                      </p:cBhvr>
                                      <p:tavLst>
                                        <p:tav tm="0">
                                          <p:val>
                                            <p:strVal val="#ppt_x"/>
                                          </p:val>
                                        </p:tav>
                                        <p:tav tm="100000">
                                          <p:val>
                                            <p:strVal val="#ppt_x"/>
                                          </p:val>
                                        </p:tav>
                                      </p:tavLst>
                                    </p:anim>
                                    <p:anim calcmode="lin" valueType="num">
                                      <p:cBhvr additive="base">
                                        <p:cTn id="20" dur="500" fill="hold"/>
                                        <p:tgtEl>
                                          <p:spTgt spid="130049"/>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1500"/>
                            </p:stCondLst>
                            <p:childTnLst>
                              <p:par>
                                <p:cTn id="22" presetID="0" presetClass="entr" presetSubtype="0" fill="hold" grpId="0" nodeType="afterEffect">
                                  <p:stCondLst>
                                    <p:cond delay="2000"/>
                                  </p:stCondLst>
                                  <p:childTnLst>
                                    <p:set>
                                      <p:cBhvr>
                                        <p:cTn id="23" dur="1" fill="hold">
                                          <p:stCondLst>
                                            <p:cond delay="499"/>
                                          </p:stCondLst>
                                        </p:cTn>
                                        <p:tgtEl>
                                          <p:spTgt spid="130052"/>
                                        </p:tgtEl>
                                        <p:attrNameLst>
                                          <p:attrName>style.visibility</p:attrName>
                                        </p:attrNameLst>
                                      </p:cBhvr>
                                      <p:to>
                                        <p:strVal val="visible"/>
                                      </p:to>
                                    </p:set>
                                  </p:childTnLst>
                                </p:cTn>
                              </p:par>
                            </p:childTnLst>
                          </p:cTn>
                        </p:par>
                        <p:par>
                          <p:cTn id="24" fill="hold" nodeType="afterGroup">
                            <p:stCondLst>
                              <p:cond delay="4000"/>
                            </p:stCondLst>
                            <p:childTnLst>
                              <p:par>
                                <p:cTn id="25" presetID="0" presetClass="entr" presetSubtype="0" fill="hold" grpId="0" nodeType="afterEffect">
                                  <p:stCondLst>
                                    <p:cond delay="2000"/>
                                  </p:stCondLst>
                                  <p:childTnLst>
                                    <p:set>
                                      <p:cBhvr>
                                        <p:cTn id="26" dur="1" fill="hold">
                                          <p:stCondLst>
                                            <p:cond delay="499"/>
                                          </p:stCondLst>
                                        </p:cTn>
                                        <p:tgtEl>
                                          <p:spTgt spid="130053"/>
                                        </p:tgtEl>
                                        <p:attrNameLst>
                                          <p:attrName>style.visibility</p:attrName>
                                        </p:attrNameLst>
                                      </p:cBhvr>
                                      <p:to>
                                        <p:strVal val="visible"/>
                                      </p:to>
                                    </p:set>
                                  </p:childTnLst>
                                </p:cTn>
                              </p:par>
                              <p:par>
                                <p:cTn id="27" presetID="9" presetClass="entr" presetSubtype="0" fill="hold" grpId="0" nodeType="withEffect">
                                  <p:stCondLst>
                                    <p:cond delay="200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par>
                          <p:cTn id="30" fill="hold" nodeType="afterGroup">
                            <p:stCondLst>
                              <p:cond delay="6500"/>
                            </p:stCondLst>
                            <p:childTnLst>
                              <p:par>
                                <p:cTn id="31" presetID="0" presetClass="entr" presetSubtype="0" fill="hold" grpId="0" nodeType="afterEffect">
                                  <p:stCondLst>
                                    <p:cond delay="2000"/>
                                  </p:stCondLst>
                                  <p:childTnLst>
                                    <p:set>
                                      <p:cBhvr>
                                        <p:cTn id="32" dur="1" fill="hold">
                                          <p:stCondLst>
                                            <p:cond delay="499"/>
                                          </p:stCondLst>
                                        </p:cTn>
                                        <p:tgtEl>
                                          <p:spTgt spid="130054"/>
                                        </p:tgtEl>
                                        <p:attrNameLst>
                                          <p:attrName>style.visibility</p:attrName>
                                        </p:attrNameLst>
                                      </p:cBhvr>
                                      <p:to>
                                        <p:strVal val="visible"/>
                                      </p:to>
                                    </p:set>
                                  </p:childTnLst>
                                </p:cTn>
                              </p:par>
                              <p:par>
                                <p:cTn id="33" presetID="9" presetClass="entr" presetSubtype="0" fill="hold" nodeType="withEffect">
                                  <p:stCondLst>
                                    <p:cond delay="200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dissolve">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P spid="130052" grpId="0" autoUpdateAnimBg="0"/>
      <p:bldP spid="130053" grpId="0" autoUpdateAnimBg="0"/>
      <p:bldP spid="130054" grpId="0" autoUpdateAnimBg="0"/>
      <p:bldP spid="9" grpId="0"/>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3" name="Picture 1"/>
          <p:cNvPicPr>
            <a:picLocks noChangeArrowheads="1"/>
          </p:cNvPicPr>
          <p:nvPr/>
        </p:nvPicPr>
        <p:blipFill>
          <a:blip r:embed="rId4"/>
          <a:srcRect/>
          <a:stretch>
            <a:fillRect/>
          </a:stretch>
        </p:blipFill>
        <p:spPr bwMode="auto">
          <a:xfrm>
            <a:off x="3923928" y="2289686"/>
            <a:ext cx="3240088" cy="3814762"/>
          </a:xfrm>
          <a:prstGeom prst="rect">
            <a:avLst/>
          </a:prstGeom>
          <a:noFill/>
          <a:ln w="38100">
            <a:solidFill>
              <a:schemeClr val="tx1">
                <a:lumMod val="50000"/>
              </a:schemeClr>
            </a:solidFill>
            <a:miter lim="800000"/>
            <a:headEnd/>
            <a:tailEnd/>
          </a:ln>
          <a:extLst/>
        </p:spPr>
      </p:pic>
      <p:sp>
        <p:nvSpPr>
          <p:cNvPr id="131075" name="Rectangle 3"/>
          <p:cNvSpPr>
            <a:spLocks/>
          </p:cNvSpPr>
          <p:nvPr/>
        </p:nvSpPr>
        <p:spPr bwMode="auto">
          <a:xfrm>
            <a:off x="1547813" y="1196975"/>
            <a:ext cx="7127875" cy="863600"/>
          </a:xfrm>
          <a:prstGeom prst="rect">
            <a:avLst/>
          </a:prstGeom>
          <a:noFill/>
          <a:ln>
            <a:noFill/>
          </a:ln>
          <a:extLst/>
        </p:spPr>
        <p:txBody>
          <a:bodyPr lIns="0" tIns="0" rIns="40639" bIns="0"/>
          <a:lstStyle/>
          <a:p>
            <a:pPr marL="39688" algn="ctr" eaLnBrk="1" hangingPunct="1">
              <a:spcBef>
                <a:spcPts val="700"/>
              </a:spcBef>
              <a:defRPr/>
            </a:pPr>
            <a:r>
              <a:rPr lang="zh-TW" altLang="en-US" b="1">
                <a:solidFill>
                  <a:srgbClr val="FCBD00"/>
                </a:solidFill>
                <a:effectLst>
                  <a:outerShdw blurRad="38100" dist="38100" dir="2700000" algn="tl">
                    <a:srgbClr val="FFFFFF"/>
                  </a:outerShdw>
                </a:effectLst>
                <a:latin typeface="Helvetica"/>
              </a:rPr>
              <a:t>進化論者的想像力</a:t>
            </a:r>
          </a:p>
        </p:txBody>
      </p:sp>
      <p:sp>
        <p:nvSpPr>
          <p:cNvPr id="5" name="文字方塊 4"/>
          <p:cNvSpPr txBox="1"/>
          <p:nvPr/>
        </p:nvSpPr>
        <p:spPr>
          <a:xfrm>
            <a:off x="0" y="3370780"/>
            <a:ext cx="3851920" cy="2523768"/>
          </a:xfrm>
          <a:prstGeom prst="rect">
            <a:avLst/>
          </a:prstGeom>
          <a:noFill/>
        </p:spPr>
        <p:txBody>
          <a:bodyPr wrap="square">
            <a:spAutoFit/>
          </a:bodyPr>
          <a:lstStyle/>
          <a:p>
            <a:pPr marL="265113" indent="-265113">
              <a:spcAft>
                <a:spcPts val="1200"/>
              </a:spcAft>
              <a:buFont typeface="Arial" pitchFamily="34" charset="0"/>
              <a:buChar char="•"/>
              <a:defRPr/>
            </a:pPr>
            <a:r>
              <a:rPr lang="en-US" sz="2400" dirty="0">
                <a:solidFill>
                  <a:schemeClr val="bg1">
                    <a:lumMod val="20000"/>
                    <a:lumOff val="80000"/>
                  </a:schemeClr>
                </a:solidFill>
              </a:rPr>
              <a:t>1922年在美國發現</a:t>
            </a:r>
          </a:p>
          <a:p>
            <a:pPr marL="265113" indent="-265113">
              <a:spcAft>
                <a:spcPts val="1200"/>
              </a:spcAft>
              <a:buFont typeface="Arial" pitchFamily="34" charset="0"/>
              <a:buChar char="•"/>
              <a:defRPr/>
            </a:pPr>
            <a:r>
              <a:rPr lang="en-US" sz="2400" dirty="0" err="1">
                <a:solidFill>
                  <a:schemeClr val="bg1">
                    <a:lumMod val="20000"/>
                    <a:lumOff val="80000"/>
                  </a:schemeClr>
                </a:solidFill>
              </a:rPr>
              <a:t>命名為</a:t>
            </a:r>
            <a:r>
              <a:rPr lang="en-US" sz="2400" dirty="0">
                <a:solidFill>
                  <a:schemeClr val="bg1">
                    <a:lumMod val="20000"/>
                    <a:lumOff val="80000"/>
                  </a:schemeClr>
                </a:solidFill>
              </a:rPr>
              <a:t>「</a:t>
            </a:r>
            <a:r>
              <a:rPr lang="zh-TW" altLang="en-US" sz="2400" dirty="0">
                <a:solidFill>
                  <a:schemeClr val="bg1">
                    <a:lumMod val="20000"/>
                    <a:lumOff val="80000"/>
                  </a:schemeClr>
                </a:solidFill>
              </a:rPr>
              <a:t>內布拉斯加人」</a:t>
            </a:r>
            <a:r>
              <a:rPr lang="en-US" altLang="zh-TW" sz="2000" dirty="0">
                <a:solidFill>
                  <a:schemeClr val="bg1">
                    <a:lumMod val="20000"/>
                    <a:lumOff val="80000"/>
                  </a:schemeClr>
                </a:solidFill>
              </a:rPr>
              <a:t>(</a:t>
            </a:r>
            <a:r>
              <a:rPr lang="en-US" altLang="zh-TW" sz="2000" i="1" dirty="0">
                <a:solidFill>
                  <a:schemeClr val="bg1">
                    <a:lumMod val="20000"/>
                    <a:lumOff val="80000"/>
                  </a:schemeClr>
                </a:solidFill>
              </a:rPr>
              <a:t>Nebraska man </a:t>
            </a:r>
            <a:r>
              <a:rPr lang="en-US" sz="2000" dirty="0" smtClean="0">
                <a:solidFill>
                  <a:schemeClr val="bg1">
                    <a:lumMod val="20000"/>
                    <a:lumOff val="80000"/>
                  </a:schemeClr>
                </a:solidFill>
              </a:rPr>
              <a:t>)</a:t>
            </a:r>
          </a:p>
          <a:p>
            <a:pPr marL="265113" indent="-265113">
              <a:spcAft>
                <a:spcPts val="1200"/>
              </a:spcAft>
              <a:buFont typeface="Arial" pitchFamily="34" charset="0"/>
              <a:buChar char="•"/>
              <a:defRPr/>
            </a:pPr>
            <a:r>
              <a:rPr lang="zh-TW" altLang="en-US" sz="2000" b="1" dirty="0">
                <a:solidFill>
                  <a:schemeClr val="bg1">
                    <a:lumMod val="20000"/>
                    <a:lumOff val="80000"/>
                  </a:schemeClr>
                </a:solidFill>
              </a:rPr>
              <a:t>學名</a:t>
            </a:r>
            <a:r>
              <a:rPr lang="zh-TW" altLang="en-US" sz="2000" b="1" dirty="0" smtClean="0">
                <a:solidFill>
                  <a:schemeClr val="bg1">
                    <a:lumMod val="20000"/>
                    <a:lumOff val="80000"/>
                  </a:schemeClr>
                </a:solidFill>
              </a:rPr>
              <a:t>：</a:t>
            </a:r>
            <a:r>
              <a:rPr lang="en-US" altLang="zh-TW" sz="2000" b="1" dirty="0" smtClean="0">
                <a:solidFill>
                  <a:schemeClr val="bg1">
                    <a:lumMod val="20000"/>
                    <a:lumOff val="80000"/>
                  </a:schemeClr>
                </a:solidFill>
              </a:rPr>
              <a:t>”</a:t>
            </a:r>
            <a:r>
              <a:rPr lang="en-US" altLang="zh-TW" sz="2000" b="1" dirty="0" err="1" smtClean="0">
                <a:solidFill>
                  <a:schemeClr val="bg1">
                    <a:lumMod val="20000"/>
                    <a:lumOff val="80000"/>
                  </a:schemeClr>
                </a:solidFill>
              </a:rPr>
              <a:t>Hesperepithecus</a:t>
            </a:r>
            <a:r>
              <a:rPr lang="en-US" altLang="zh-TW" sz="2000" b="1" dirty="0" smtClean="0">
                <a:solidFill>
                  <a:schemeClr val="bg1">
                    <a:lumMod val="20000"/>
                    <a:lumOff val="80000"/>
                  </a:schemeClr>
                </a:solidFill>
              </a:rPr>
              <a:t> </a:t>
            </a:r>
            <a:r>
              <a:rPr lang="en-US" altLang="zh-TW" sz="2000" b="1" dirty="0" err="1">
                <a:solidFill>
                  <a:schemeClr val="bg1">
                    <a:lumMod val="20000"/>
                    <a:lumOff val="80000"/>
                  </a:schemeClr>
                </a:solidFill>
              </a:rPr>
              <a:t>Heraldcooki</a:t>
            </a:r>
            <a:r>
              <a:rPr lang="en-US" altLang="zh-TW" sz="2000" b="1" dirty="0">
                <a:solidFill>
                  <a:schemeClr val="bg1">
                    <a:lumMod val="20000"/>
                    <a:lumOff val="80000"/>
                  </a:schemeClr>
                </a:solidFill>
              </a:rPr>
              <a:t>”</a:t>
            </a:r>
            <a:endParaRPr lang="zh-HK" altLang="en-US" sz="2000" b="1" dirty="0">
              <a:solidFill>
                <a:schemeClr val="bg1">
                  <a:lumMod val="20000"/>
                  <a:lumOff val="80000"/>
                </a:schemeClr>
              </a:solidFill>
            </a:endParaRPr>
          </a:p>
          <a:p>
            <a:pPr marL="265113" indent="-265113">
              <a:buFont typeface="Arial" pitchFamily="34" charset="0"/>
              <a:buChar char="•"/>
              <a:defRPr/>
            </a:pPr>
            <a:endParaRPr lang="en-US" sz="2000" dirty="0">
              <a:solidFill>
                <a:schemeClr val="bg1">
                  <a:lumMod val="20000"/>
                  <a:lumOff val="80000"/>
                </a:schemeClr>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p:cTn id="7" dur="1000" fill="hold"/>
                                        <p:tgtEl>
                                          <p:spTgt spid="131075"/>
                                        </p:tgtEl>
                                        <p:attrNameLst>
                                          <p:attrName>ppt_w</p:attrName>
                                        </p:attrNameLst>
                                      </p:cBhvr>
                                      <p:tavLst>
                                        <p:tav tm="0">
                                          <p:val>
                                            <p:fltVal val="0"/>
                                          </p:val>
                                        </p:tav>
                                        <p:tav tm="100000">
                                          <p:val>
                                            <p:strVal val="#ppt_w"/>
                                          </p:val>
                                        </p:tav>
                                      </p:tavLst>
                                    </p:anim>
                                    <p:anim calcmode="lin" valueType="num">
                                      <p:cBhvr>
                                        <p:cTn id="8" dur="1000" fill="hold"/>
                                        <p:tgtEl>
                                          <p:spTgt spid="131075"/>
                                        </p:tgtEl>
                                        <p:attrNameLst>
                                          <p:attrName>ppt_h</p:attrName>
                                        </p:attrNameLst>
                                      </p:cBhvr>
                                      <p:tavLst>
                                        <p:tav tm="0">
                                          <p:val>
                                            <p:fltVal val="0"/>
                                          </p:val>
                                        </p:tav>
                                        <p:tav tm="100000">
                                          <p:val>
                                            <p:strVal val="#ppt_h"/>
                                          </p:val>
                                        </p:tav>
                                      </p:tavLst>
                                    </p:anim>
                                    <p:animEffect transition="in" filter="fade">
                                      <p:cBhvr>
                                        <p:cTn id="9" dur="1000"/>
                                        <p:tgtEl>
                                          <p:spTgt spid="131075"/>
                                        </p:tgtEl>
                                      </p:cBhvr>
                                    </p:animEffect>
                                  </p:childTnLst>
                                </p:cTn>
                              </p:par>
                            </p:childTnLst>
                          </p:cTn>
                        </p:par>
                        <p:par>
                          <p:cTn id="10" fill="hold" nodeType="afterGroup">
                            <p:stCondLst>
                              <p:cond delay="1000"/>
                            </p:stCondLst>
                            <p:childTnLst>
                              <p:par>
                                <p:cTn id="11" presetID="1" presetClass="entr" presetSubtype="0" fill="hold" nodeType="afterEffect">
                                  <p:stCondLst>
                                    <p:cond delay="2000"/>
                                  </p:stCondLst>
                                  <p:childTnLst>
                                    <p:set>
                                      <p:cBhvr>
                                        <p:cTn id="12" dur="1" fill="hold">
                                          <p:stCondLst>
                                            <p:cond delay="499"/>
                                          </p:stCondLst>
                                        </p:cTn>
                                        <p:tgtEl>
                                          <p:spTgt spid="1310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88376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11" descr="C:\Users\DD\Documents\Ceviri BG\Presentations\konferans evrim ing en son\slayt resimler\bac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Picture 2"/>
          <p:cNvPicPr>
            <a:picLocks noChangeArrowheads="1"/>
          </p:cNvPicPr>
          <p:nvPr/>
        </p:nvPicPr>
        <p:blipFill>
          <a:blip r:embed="rId5"/>
          <a:srcRect/>
          <a:stretch>
            <a:fillRect/>
          </a:stretch>
        </p:blipFill>
        <p:spPr bwMode="auto">
          <a:xfrm>
            <a:off x="1698625" y="1916113"/>
            <a:ext cx="1165225" cy="1371600"/>
          </a:xfrm>
          <a:prstGeom prst="rect">
            <a:avLst/>
          </a:prstGeom>
          <a:noFill/>
          <a:ln w="38100">
            <a:solidFill>
              <a:schemeClr val="accent1">
                <a:lumMod val="75000"/>
              </a:schemeClr>
            </a:solidFill>
            <a:miter lim="800000"/>
            <a:headEnd/>
            <a:tailEnd/>
          </a:ln>
          <a:extLst/>
        </p:spPr>
      </p:pic>
      <p:pic>
        <p:nvPicPr>
          <p:cNvPr id="132099" name="Picture 3"/>
          <p:cNvPicPr>
            <a:picLocks noChangeArrowheads="1"/>
          </p:cNvPicPr>
          <p:nvPr/>
        </p:nvPicPr>
        <p:blipFill>
          <a:blip r:embed="rId6"/>
          <a:srcRect/>
          <a:stretch>
            <a:fillRect/>
          </a:stretch>
        </p:blipFill>
        <p:spPr bwMode="auto">
          <a:xfrm>
            <a:off x="1771650" y="3937000"/>
            <a:ext cx="2368550" cy="2159000"/>
          </a:xfrm>
          <a:prstGeom prst="rect">
            <a:avLst/>
          </a:prstGeom>
          <a:noFill/>
          <a:ln w="38100">
            <a:solidFill>
              <a:schemeClr val="accent1">
                <a:lumMod val="75000"/>
              </a:schemeClr>
            </a:solidFill>
            <a:miter lim="800000"/>
            <a:headEnd/>
            <a:tailEnd/>
          </a:ln>
          <a:extLst/>
        </p:spPr>
      </p:pic>
      <p:sp>
        <p:nvSpPr>
          <p:cNvPr id="132100" name="Line 4"/>
          <p:cNvSpPr>
            <a:spLocks noChangeShapeType="1"/>
          </p:cNvSpPr>
          <p:nvPr/>
        </p:nvSpPr>
        <p:spPr bwMode="auto">
          <a:xfrm rot="10800000">
            <a:off x="2987675" y="2566988"/>
            <a:ext cx="1008063" cy="360362"/>
          </a:xfrm>
          <a:prstGeom prst="line">
            <a:avLst/>
          </a:prstGeom>
          <a:noFill/>
          <a:ln w="1524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zh-HK" altLang="en-US"/>
          </a:p>
        </p:txBody>
      </p:sp>
      <p:sp>
        <p:nvSpPr>
          <p:cNvPr id="132101" name="Line 5"/>
          <p:cNvSpPr>
            <a:spLocks noChangeShapeType="1"/>
          </p:cNvSpPr>
          <p:nvPr/>
        </p:nvSpPr>
        <p:spPr bwMode="auto">
          <a:xfrm flipH="1">
            <a:off x="2274888" y="3432175"/>
            <a:ext cx="1587" cy="792163"/>
          </a:xfrm>
          <a:prstGeom prst="line">
            <a:avLst/>
          </a:prstGeom>
          <a:noFill/>
          <a:ln w="1524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zh-HK" altLang="en-US"/>
          </a:p>
        </p:txBody>
      </p:sp>
      <p:sp>
        <p:nvSpPr>
          <p:cNvPr id="8" name="文字方塊 7"/>
          <p:cNvSpPr txBox="1"/>
          <p:nvPr/>
        </p:nvSpPr>
        <p:spPr>
          <a:xfrm>
            <a:off x="6732588" y="5949950"/>
            <a:ext cx="2303462" cy="676275"/>
          </a:xfrm>
          <a:prstGeom prst="rect">
            <a:avLst/>
          </a:prstGeom>
          <a:noFill/>
        </p:spPr>
        <p:txBody>
          <a:bodyPr>
            <a:spAutoFit/>
          </a:bodyPr>
          <a:lstStyle/>
          <a:p>
            <a:pPr algn="ctr">
              <a:defRPr/>
            </a:pPr>
            <a:r>
              <a:rPr lang="en-US" sz="2000" b="1" dirty="0">
                <a:solidFill>
                  <a:schemeClr val="bg1">
                    <a:lumMod val="20000"/>
                    <a:lumOff val="80000"/>
                  </a:schemeClr>
                </a:solidFill>
                <a:effectLst>
                  <a:outerShdw blurRad="38100" dist="38100" dir="2700000" algn="tl">
                    <a:srgbClr val="000000">
                      <a:alpha val="43137"/>
                    </a:srgbClr>
                  </a:outerShdw>
                </a:effectLst>
              </a:rPr>
              <a:t>「</a:t>
            </a:r>
            <a:r>
              <a:rPr lang="zh-TW" altLang="en-US" sz="2000" b="1" dirty="0">
                <a:solidFill>
                  <a:schemeClr val="bg1">
                    <a:lumMod val="20000"/>
                    <a:lumOff val="80000"/>
                  </a:schemeClr>
                </a:solidFill>
                <a:effectLst>
                  <a:outerShdw blurRad="38100" dist="38100" dir="2700000" algn="tl">
                    <a:srgbClr val="000000">
                      <a:alpha val="43137"/>
                    </a:srgbClr>
                  </a:outerShdw>
                </a:effectLst>
              </a:rPr>
              <a:t>內布拉斯加人」</a:t>
            </a:r>
            <a:r>
              <a:rPr lang="en-US" altLang="zh-TW" sz="1800" dirty="0">
                <a:solidFill>
                  <a:schemeClr val="bg1">
                    <a:lumMod val="20000"/>
                    <a:lumOff val="80000"/>
                  </a:schemeClr>
                </a:solidFill>
                <a:effectLst>
                  <a:outerShdw blurRad="38100" dist="38100" dir="2700000" algn="tl">
                    <a:srgbClr val="000000">
                      <a:alpha val="43137"/>
                    </a:srgbClr>
                  </a:outerShdw>
                </a:effectLst>
              </a:rPr>
              <a:t>(</a:t>
            </a:r>
            <a:r>
              <a:rPr lang="en-US" altLang="zh-TW" sz="1800" i="1" dirty="0">
                <a:solidFill>
                  <a:schemeClr val="bg1">
                    <a:lumMod val="20000"/>
                    <a:lumOff val="80000"/>
                  </a:schemeClr>
                </a:solidFill>
                <a:effectLst>
                  <a:outerShdw blurRad="38100" dist="38100" dir="2700000" algn="tl">
                    <a:srgbClr val="000000">
                      <a:alpha val="43137"/>
                    </a:srgbClr>
                  </a:outerShdw>
                </a:effectLst>
              </a:rPr>
              <a:t>Nebraska man </a:t>
            </a:r>
            <a:r>
              <a:rPr lang="en-US" sz="1800" dirty="0">
                <a:solidFill>
                  <a:schemeClr val="bg1">
                    <a:lumMod val="20000"/>
                    <a:lumOff val="80000"/>
                  </a:schemeClr>
                </a:solidFill>
                <a:effectLst>
                  <a:outerShdw blurRad="38100" dist="38100" dir="2700000" algn="tl">
                    <a:srgbClr val="000000">
                      <a:alpha val="43137"/>
                    </a:srgbClr>
                  </a:outerShdw>
                </a:effectLst>
              </a:rPr>
              <a:t>)</a:t>
            </a:r>
            <a:endParaRPr lang="en-US" sz="1800" dirty="0">
              <a:effectLst>
                <a:outerShdw blurRad="38100" dist="38100" dir="2700000" algn="tl">
                  <a:srgbClr val="000000">
                    <a:alpha val="43137"/>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1000"/>
                                  </p:stCondLst>
                                  <p:childTnLst>
                                    <p:set>
                                      <p:cBhvr>
                                        <p:cTn id="6" dur="1" fill="hold">
                                          <p:stCondLst>
                                            <p:cond delay="0"/>
                                          </p:stCondLst>
                                        </p:cTn>
                                        <p:tgtEl>
                                          <p:spTgt spid="132097"/>
                                        </p:tgtEl>
                                        <p:attrNameLst>
                                          <p:attrName>style.visibility</p:attrName>
                                        </p:attrNameLst>
                                      </p:cBhvr>
                                      <p:to>
                                        <p:strVal val="visible"/>
                                      </p:to>
                                    </p:set>
                                    <p:animEffect transition="in" filter="circle(out)">
                                      <p:cBhvr>
                                        <p:cTn id="7" dur="2000"/>
                                        <p:tgtEl>
                                          <p:spTgt spid="132097"/>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nodeType="afterGroup">
                            <p:stCondLst>
                              <p:cond delay="3000"/>
                            </p:stCondLst>
                            <p:childTnLst>
                              <p:par>
                                <p:cTn id="12" presetID="18" presetClass="entr" presetSubtype="9" fill="hold" grpId="0" nodeType="afterEffect">
                                  <p:stCondLst>
                                    <p:cond delay="1000"/>
                                  </p:stCondLst>
                                  <p:childTnLst>
                                    <p:set>
                                      <p:cBhvr>
                                        <p:cTn id="13" dur="1" fill="hold">
                                          <p:stCondLst>
                                            <p:cond delay="0"/>
                                          </p:stCondLst>
                                        </p:cTn>
                                        <p:tgtEl>
                                          <p:spTgt spid="132100"/>
                                        </p:tgtEl>
                                        <p:attrNameLst>
                                          <p:attrName>style.visibility</p:attrName>
                                        </p:attrNameLst>
                                      </p:cBhvr>
                                      <p:to>
                                        <p:strVal val="visible"/>
                                      </p:to>
                                    </p:set>
                                    <p:animEffect transition="in" filter="strips(upLeft)">
                                      <p:cBhvr>
                                        <p:cTn id="14" dur="500"/>
                                        <p:tgtEl>
                                          <p:spTgt spid="132100"/>
                                        </p:tgtEl>
                                      </p:cBhvr>
                                    </p:animEffect>
                                  </p:childTnLst>
                                </p:cTn>
                              </p:par>
                            </p:childTnLst>
                          </p:cTn>
                        </p:par>
                        <p:par>
                          <p:cTn id="15" fill="hold" nodeType="afterGroup">
                            <p:stCondLst>
                              <p:cond delay="4500"/>
                            </p:stCondLst>
                            <p:childTnLst>
                              <p:par>
                                <p:cTn id="16" presetID="9" presetClass="entr" presetSubtype="0" fill="hold" nodeType="afterEffect">
                                  <p:stCondLst>
                                    <p:cond delay="500"/>
                                  </p:stCondLst>
                                  <p:childTnLst>
                                    <p:set>
                                      <p:cBhvr>
                                        <p:cTn id="17" dur="1" fill="hold">
                                          <p:stCondLst>
                                            <p:cond delay="0"/>
                                          </p:stCondLst>
                                        </p:cTn>
                                        <p:tgtEl>
                                          <p:spTgt spid="132098"/>
                                        </p:tgtEl>
                                        <p:attrNameLst>
                                          <p:attrName>style.visibility</p:attrName>
                                        </p:attrNameLst>
                                      </p:cBhvr>
                                      <p:to>
                                        <p:strVal val="visible"/>
                                      </p:to>
                                    </p:set>
                                    <p:animEffect transition="in" filter="dissolve">
                                      <p:cBhvr>
                                        <p:cTn id="18" dur="500"/>
                                        <p:tgtEl>
                                          <p:spTgt spid="13209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132101"/>
                                        </p:tgtEl>
                                        <p:attrNameLst>
                                          <p:attrName>style.visibility</p:attrName>
                                        </p:attrNameLst>
                                      </p:cBhvr>
                                      <p:to>
                                        <p:strVal val="visible"/>
                                      </p:to>
                                    </p:set>
                                    <p:animEffect transition="in" filter="strips(downRight)">
                                      <p:cBhvr>
                                        <p:cTn id="23" dur="500"/>
                                        <p:tgtEl>
                                          <p:spTgt spid="132101"/>
                                        </p:tgtEl>
                                      </p:cBhvr>
                                    </p:animEffect>
                                  </p:childTnLst>
                                </p:cTn>
                              </p:par>
                            </p:childTnLst>
                          </p:cTn>
                        </p:par>
                        <p:par>
                          <p:cTn id="24" fill="hold" nodeType="afterGroup">
                            <p:stCondLst>
                              <p:cond delay="500"/>
                            </p:stCondLst>
                            <p:childTnLst>
                              <p:par>
                                <p:cTn id="25" presetID="9" presetClass="entr" presetSubtype="0" fill="hold" nodeType="afterEffect">
                                  <p:stCondLst>
                                    <p:cond delay="0"/>
                                  </p:stCondLst>
                                  <p:childTnLst>
                                    <p:set>
                                      <p:cBhvr>
                                        <p:cTn id="26" dur="1" fill="hold">
                                          <p:stCondLst>
                                            <p:cond delay="0"/>
                                          </p:stCondLst>
                                        </p:cTn>
                                        <p:tgtEl>
                                          <p:spTgt spid="132099"/>
                                        </p:tgtEl>
                                        <p:attrNameLst>
                                          <p:attrName>style.visibility</p:attrName>
                                        </p:attrNameLst>
                                      </p:cBhvr>
                                      <p:to>
                                        <p:strVal val="visible"/>
                                      </p:to>
                                    </p:set>
                                    <p:animEffect transition="in" filter="dissolve">
                                      <p:cBhvr>
                                        <p:cTn id="27" dur="500"/>
                                        <p:tgtEl>
                                          <p:spTgt spid="132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animBg="1"/>
      <p:bldP spid="132101" grpId="0" animBg="1"/>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DD\Documents\Ceviri BG\Presentations\konferans evrim ing en son\slayt resimler\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6988"/>
            <a:ext cx="900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文字方塊 2"/>
          <p:cNvSpPr txBox="1">
            <a:spLocks noChangeArrowheads="1"/>
          </p:cNvSpPr>
          <p:nvPr/>
        </p:nvSpPr>
        <p:spPr bwMode="auto">
          <a:xfrm>
            <a:off x="6588125" y="115888"/>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rgbClr val="FF0000"/>
                </a:solidFill>
                <a:latin typeface="Arial" pitchFamily="34" charset="0"/>
                <a:ea typeface="標楷體" pitchFamily="65" charset="-120"/>
                <a:sym typeface="Arial" pitchFamily="34" charset="0"/>
              </a:defRPr>
            </a:lvl1pPr>
            <a:lvl2pPr marL="742950" indent="-285750">
              <a:defRPr sz="4800">
                <a:solidFill>
                  <a:srgbClr val="FF0000"/>
                </a:solidFill>
                <a:latin typeface="Arial" pitchFamily="34" charset="0"/>
                <a:ea typeface="標楷體" pitchFamily="65" charset="-120"/>
                <a:sym typeface="Arial" pitchFamily="34" charset="0"/>
              </a:defRPr>
            </a:lvl2pPr>
            <a:lvl3pPr marL="1143000" indent="-228600">
              <a:defRPr sz="4800">
                <a:solidFill>
                  <a:srgbClr val="FF0000"/>
                </a:solidFill>
                <a:latin typeface="Arial" pitchFamily="34" charset="0"/>
                <a:ea typeface="標楷體" pitchFamily="65" charset="-120"/>
                <a:sym typeface="Arial" pitchFamily="34" charset="0"/>
              </a:defRPr>
            </a:lvl3pPr>
            <a:lvl4pPr marL="1600200" indent="-228600">
              <a:defRPr sz="4800">
                <a:solidFill>
                  <a:srgbClr val="FF0000"/>
                </a:solidFill>
                <a:latin typeface="Arial" pitchFamily="34" charset="0"/>
                <a:ea typeface="標楷體" pitchFamily="65" charset="-120"/>
                <a:sym typeface="Arial" pitchFamily="34" charset="0"/>
              </a:defRPr>
            </a:lvl4pPr>
            <a:lvl5pPr marL="2057400" indent="-228600">
              <a:defRPr sz="4800">
                <a:solidFill>
                  <a:srgbClr val="FF0000"/>
                </a:solidFill>
                <a:latin typeface="Arial" pitchFamily="34" charset="0"/>
                <a:ea typeface="標楷體" pitchFamily="65" charset="-120"/>
                <a:sym typeface="Arial" pitchFamily="34" charset="0"/>
              </a:defRPr>
            </a:lvl5pPr>
            <a:lvl6pPr marL="25146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6pPr>
            <a:lvl7pPr marL="29718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7pPr>
            <a:lvl8pPr marL="34290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8pPr>
            <a:lvl9pPr marL="3886200" indent="-228600" eaLnBrk="0" fontAlgn="base" hangingPunct="0">
              <a:spcBef>
                <a:spcPct val="0"/>
              </a:spcBef>
              <a:spcAft>
                <a:spcPct val="0"/>
              </a:spcAft>
              <a:defRPr sz="4800">
                <a:solidFill>
                  <a:srgbClr val="FF0000"/>
                </a:solidFill>
                <a:latin typeface="Arial" pitchFamily="34" charset="0"/>
                <a:ea typeface="標楷體" pitchFamily="65" charset="-120"/>
                <a:sym typeface="Arial" pitchFamily="34" charset="0"/>
              </a:defRPr>
            </a:lvl9pPr>
          </a:lstStyle>
          <a:p>
            <a:r>
              <a:rPr lang="zh-HK" altLang="en-US" sz="2400">
                <a:solidFill>
                  <a:srgbClr val="F0F0F0"/>
                </a:solidFill>
              </a:rPr>
              <a:t>英國   </a:t>
            </a:r>
            <a:r>
              <a:rPr lang="en-US" altLang="zh-HK" sz="2400">
                <a:solidFill>
                  <a:srgbClr val="F0F0F0"/>
                </a:solidFill>
              </a:rPr>
              <a:t>1912</a:t>
            </a:r>
            <a:r>
              <a:rPr lang="zh-HK" altLang="en-US" sz="2400">
                <a:solidFill>
                  <a:srgbClr val="F0F0F0"/>
                </a:solidFill>
              </a:rPr>
              <a:t>年</a:t>
            </a:r>
          </a:p>
        </p:txBody>
      </p:sp>
      <p:sp>
        <p:nvSpPr>
          <p:cNvPr id="4" name="文字方塊 3"/>
          <p:cNvSpPr txBox="1"/>
          <p:nvPr/>
        </p:nvSpPr>
        <p:spPr>
          <a:xfrm>
            <a:off x="755650" y="2420938"/>
            <a:ext cx="2016125" cy="461962"/>
          </a:xfrm>
          <a:prstGeom prst="rect">
            <a:avLst/>
          </a:prstGeom>
          <a:noFill/>
        </p:spPr>
        <p:txBody>
          <a:bodyPr>
            <a:spAutoFit/>
          </a:bodyPr>
          <a:lstStyle/>
          <a:p>
            <a:pPr>
              <a:defRPr/>
            </a:pPr>
            <a:r>
              <a:rPr lang="en-US" sz="2400" b="1" dirty="0">
                <a:solidFill>
                  <a:srgbClr val="FF9900"/>
                </a:solidFill>
                <a:effectLst>
                  <a:outerShdw blurRad="38100" dist="38100" dir="2700000" algn="tl">
                    <a:srgbClr val="000000">
                      <a:alpha val="43137"/>
                    </a:srgbClr>
                  </a:outerShdw>
                </a:effectLst>
              </a:rPr>
              <a:t>Mr. Dawson</a:t>
            </a:r>
          </a:p>
        </p:txBody>
      </p:sp>
      <p:sp>
        <p:nvSpPr>
          <p:cNvPr id="5" name="文字方塊 4"/>
          <p:cNvSpPr txBox="1"/>
          <p:nvPr/>
        </p:nvSpPr>
        <p:spPr>
          <a:xfrm>
            <a:off x="2987675" y="6165850"/>
            <a:ext cx="3600450" cy="4000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000" b="1" dirty="0">
                <a:solidFill>
                  <a:srgbClr val="990000"/>
                </a:solidFill>
                <a:effectLst>
                  <a:outerShdw blurRad="38100" dist="38100" dir="2700000" algn="tl">
                    <a:srgbClr val="000000">
                      <a:alpha val="43137"/>
                    </a:srgbClr>
                  </a:outerShdw>
                </a:effectLst>
              </a:rPr>
              <a:t>發現人類</a:t>
            </a:r>
            <a:r>
              <a:rPr lang="en-US" sz="1800" b="1" dirty="0">
                <a:solidFill>
                  <a:srgbClr val="990000"/>
                </a:solidFill>
                <a:effectLst>
                  <a:outerShdw blurRad="38100" dist="38100" dir="2700000" algn="tl">
                    <a:srgbClr val="000000">
                      <a:alpha val="43137"/>
                    </a:srgbClr>
                  </a:outerShdw>
                </a:effectLst>
              </a:rPr>
              <a:t>50</a:t>
            </a:r>
            <a:r>
              <a:rPr lang="en-US" sz="2000" b="1" dirty="0">
                <a:solidFill>
                  <a:srgbClr val="990000"/>
                </a:solidFill>
                <a:effectLst>
                  <a:outerShdw blurRad="38100" dist="38100" dir="2700000" algn="tl">
                    <a:srgbClr val="000000">
                      <a:alpha val="43137"/>
                    </a:srgbClr>
                  </a:outerShdw>
                </a:effectLst>
              </a:rPr>
              <a:t>萬年前的骸骨化石</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2000"/>
                                        <p:tgtEl>
                                          <p:spTgt spid="4099"/>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1" name="Rectangle 7"/>
          <p:cNvSpPr>
            <a:spLocks/>
          </p:cNvSpPr>
          <p:nvPr/>
        </p:nvSpPr>
        <p:spPr bwMode="auto">
          <a:xfrm>
            <a:off x="3348038" y="404813"/>
            <a:ext cx="43195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4400" b="1">
                <a:solidFill>
                  <a:srgbClr val="FCBD00"/>
                </a:solidFill>
              </a:rPr>
              <a:t>偽造的</a:t>
            </a:r>
            <a:r>
              <a:rPr lang="zh-TW" altLang="en-US" sz="4400" b="1">
                <a:solidFill>
                  <a:srgbClr val="FCBD00"/>
                </a:solidFill>
                <a:latin typeface="標楷體" pitchFamily="65" charset="-120"/>
              </a:rPr>
              <a:t>皮爾當人</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01750"/>
            <a:ext cx="3290888"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C:\Users\DD\Documents\Ceviri BG\Presentations\konferans evrim ing en son\slayt resimler\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052513"/>
            <a:ext cx="44434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C:\Users\DD\Documents\Ceviri BG\Presentations\konferans evrim ing en son\slayt resimler\p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4462463"/>
            <a:ext cx="2659063" cy="2135187"/>
          </a:xfrm>
          <a:prstGeom prst="rect">
            <a:avLst/>
          </a:prstGeom>
          <a:noFill/>
          <a:ln w="317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5148263" y="1052513"/>
            <a:ext cx="2087562" cy="400050"/>
          </a:xfrm>
          <a:prstGeom prst="rect">
            <a:avLst/>
          </a:prstGeom>
          <a:noFill/>
        </p:spPr>
        <p:txBody>
          <a:bodyPr>
            <a:spAutoFit/>
          </a:bodyPr>
          <a:lstStyle/>
          <a:p>
            <a:pPr>
              <a:defRPr/>
            </a:pPr>
            <a:r>
              <a:rPr lang="en-US" sz="2000" dirty="0">
                <a:solidFill>
                  <a:schemeClr val="bg1">
                    <a:lumMod val="20000"/>
                    <a:lumOff val="80000"/>
                  </a:schemeClr>
                </a:solidFill>
              </a:rPr>
              <a:t>(Piltdown man)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4151"/>
                                        </p:tgtEl>
                                        <p:attrNameLst>
                                          <p:attrName>style.visibility</p:attrName>
                                        </p:attrNameLst>
                                      </p:cBhvr>
                                      <p:to>
                                        <p:strVal val="visible"/>
                                      </p:to>
                                    </p:set>
                                    <p:anim calcmode="lin" valueType="num">
                                      <p:cBhvr>
                                        <p:cTn id="7" dur="1000" fill="hold"/>
                                        <p:tgtEl>
                                          <p:spTgt spid="134151"/>
                                        </p:tgtEl>
                                        <p:attrNameLst>
                                          <p:attrName>ppt_w</p:attrName>
                                        </p:attrNameLst>
                                      </p:cBhvr>
                                      <p:tavLst>
                                        <p:tav tm="0">
                                          <p:val>
                                            <p:fltVal val="0"/>
                                          </p:val>
                                        </p:tav>
                                        <p:tav tm="100000">
                                          <p:val>
                                            <p:strVal val="#ppt_w"/>
                                          </p:val>
                                        </p:tav>
                                      </p:tavLst>
                                    </p:anim>
                                    <p:anim calcmode="lin" valueType="num">
                                      <p:cBhvr>
                                        <p:cTn id="8" dur="1000" fill="hold"/>
                                        <p:tgtEl>
                                          <p:spTgt spid="134151"/>
                                        </p:tgtEl>
                                        <p:attrNameLst>
                                          <p:attrName>ppt_h</p:attrName>
                                        </p:attrNameLst>
                                      </p:cBhvr>
                                      <p:tavLst>
                                        <p:tav tm="0">
                                          <p:val>
                                            <p:fltVal val="0"/>
                                          </p:val>
                                        </p:tav>
                                        <p:tav tm="100000">
                                          <p:val>
                                            <p:strVal val="#ppt_h"/>
                                          </p:val>
                                        </p:tav>
                                      </p:tavLst>
                                    </p:anim>
                                    <p:animEffect transition="in" filter="fade">
                                      <p:cBhvr>
                                        <p:cTn id="9" dur="1000"/>
                                        <p:tgtEl>
                                          <p:spTgt spid="134151"/>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nodeType="afterGroup">
                            <p:stCondLst>
                              <p:cond delay="1000"/>
                            </p:stCondLst>
                            <p:childTnLst>
                              <p:par>
                                <p:cTn id="14" presetID="22" presetClass="entr" presetSubtype="4" fill="hold" nodeType="after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down)">
                                      <p:cBhvr>
                                        <p:cTn id="16" dur="1000"/>
                                        <p:tgtEl>
                                          <p:spTgt spid="5123"/>
                                        </p:tgtEl>
                                      </p:cBhvr>
                                    </p:animEffect>
                                  </p:childTnLst>
                                </p:cTn>
                              </p:par>
                            </p:childTnLst>
                          </p:cTn>
                        </p:par>
                        <p:par>
                          <p:cTn id="17" fill="hold" nodeType="afterGroup">
                            <p:stCondLst>
                              <p:cond delay="2000"/>
                            </p:stCondLst>
                            <p:childTnLst>
                              <p:par>
                                <p:cTn id="18" presetID="2" presetClass="entr" presetSubtype="4" fill="hold" nodeType="afterEffect">
                                  <p:stCondLst>
                                    <p:cond delay="0"/>
                                  </p:stCondLst>
                                  <p:childTnLst>
                                    <p:set>
                                      <p:cBhvr>
                                        <p:cTn id="19" dur="1" fill="hold">
                                          <p:stCondLst>
                                            <p:cond delay="0"/>
                                          </p:stCondLst>
                                        </p:cTn>
                                        <p:tgtEl>
                                          <p:spTgt spid="5124"/>
                                        </p:tgtEl>
                                        <p:attrNameLst>
                                          <p:attrName>style.visibility</p:attrName>
                                        </p:attrNameLst>
                                      </p:cBhvr>
                                      <p:to>
                                        <p:strVal val="visible"/>
                                      </p:to>
                                    </p:set>
                                    <p:anim calcmode="lin" valueType="num">
                                      <p:cBhvr additive="base">
                                        <p:cTn id="20" dur="1000" fill="hold"/>
                                        <p:tgtEl>
                                          <p:spTgt spid="5124"/>
                                        </p:tgtEl>
                                        <p:attrNameLst>
                                          <p:attrName>ppt_x</p:attrName>
                                        </p:attrNameLst>
                                      </p:cBhvr>
                                      <p:tavLst>
                                        <p:tav tm="0">
                                          <p:val>
                                            <p:strVal val="#ppt_x"/>
                                          </p:val>
                                        </p:tav>
                                        <p:tav tm="100000">
                                          <p:val>
                                            <p:strVal val="#ppt_x"/>
                                          </p:val>
                                        </p:tav>
                                      </p:tavLst>
                                    </p:anim>
                                    <p:anim calcmode="lin" valueType="num">
                                      <p:cBhvr additive="base">
                                        <p:cTn id="21" dur="1000" fill="hold"/>
                                        <p:tgtEl>
                                          <p:spTgt spid="5124"/>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3000"/>
                            </p:stCondLst>
                            <p:childTnLst>
                              <p:par>
                                <p:cTn id="23" presetID="6" presetClass="entr" presetSubtype="32"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out)">
                                      <p:cBhvr>
                                        <p:cTn id="25"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1"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1" descr="C:\Users\DD\Documents\Ceviri BG\Presentations\konferans evrim ing en son\slayt resimler\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Rectangle 7"/>
          <p:cNvSpPr>
            <a:spLocks/>
          </p:cNvSpPr>
          <p:nvPr/>
        </p:nvSpPr>
        <p:spPr bwMode="auto">
          <a:xfrm>
            <a:off x="1763713" y="692150"/>
            <a:ext cx="7162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eaLnBrk="1" hangingPunct="1">
              <a:spcBef>
                <a:spcPts val="700"/>
              </a:spcBef>
            </a:pPr>
            <a:r>
              <a:rPr lang="zh-TW" altLang="en-US" sz="4000" b="1">
                <a:solidFill>
                  <a:srgbClr val="FCBD00"/>
                </a:solidFill>
                <a:latin typeface="標楷體" pitchFamily="65" charset="-120"/>
              </a:rPr>
              <a:t>猩猩的下顎骨</a:t>
            </a:r>
          </a:p>
          <a:p>
            <a:pPr marL="39688" algn="ctr" eaLnBrk="1" hangingPunct="1">
              <a:spcBef>
                <a:spcPts val="700"/>
              </a:spcBef>
            </a:pPr>
            <a:r>
              <a:rPr lang="zh-TW" altLang="en-US" sz="4000" b="1">
                <a:solidFill>
                  <a:srgbClr val="FCBD00"/>
                </a:solidFill>
                <a:latin typeface="標楷體" pitchFamily="65" charset="-120"/>
              </a:rPr>
              <a:t>配到人類的頭骨</a:t>
            </a:r>
          </a:p>
        </p:txBody>
      </p:sp>
      <p:pic>
        <p:nvPicPr>
          <p:cNvPr id="10" name="Picture 1"/>
          <p:cNvPicPr>
            <a:picLocks noChangeArrowheads="1"/>
          </p:cNvPicPr>
          <p:nvPr/>
        </p:nvPicPr>
        <p:blipFill>
          <a:blip r:embed="rId4"/>
          <a:srcRect/>
          <a:stretch>
            <a:fillRect/>
          </a:stretch>
        </p:blipFill>
        <p:spPr bwMode="auto">
          <a:xfrm>
            <a:off x="4643438" y="2060575"/>
            <a:ext cx="2992437" cy="2724150"/>
          </a:xfrm>
          <a:prstGeom prst="rect">
            <a:avLst/>
          </a:prstGeom>
          <a:noFill/>
          <a:ln w="31750">
            <a:solidFill>
              <a:schemeClr val="tx1">
                <a:lumMod val="50000"/>
              </a:schemeClr>
            </a:solidFill>
            <a:miter lim="800000"/>
            <a:headEnd/>
            <a:tailEnd/>
          </a:ln>
          <a:extLst/>
        </p:spPr>
      </p:pic>
      <p:pic>
        <p:nvPicPr>
          <p:cNvPr id="11" name="Picture 2"/>
          <p:cNvPicPr>
            <a:picLocks noChangeArrowheads="1"/>
          </p:cNvPicPr>
          <p:nvPr/>
        </p:nvPicPr>
        <p:blipFill>
          <a:blip r:embed="rId5"/>
          <a:srcRect/>
          <a:stretch>
            <a:fillRect/>
          </a:stretch>
        </p:blipFill>
        <p:spPr bwMode="auto">
          <a:xfrm>
            <a:off x="1508125" y="2060575"/>
            <a:ext cx="2992438" cy="2724150"/>
          </a:xfrm>
          <a:prstGeom prst="rect">
            <a:avLst/>
          </a:prstGeom>
          <a:noFill/>
          <a:ln w="31750">
            <a:solidFill>
              <a:schemeClr val="tx1">
                <a:lumMod val="50000"/>
              </a:schemeClr>
            </a:solidFill>
            <a:miter lim="800000"/>
            <a:headEnd/>
            <a:tailEnd/>
          </a:ln>
          <a:extLst/>
        </p:spPr>
      </p:pic>
      <p:pic>
        <p:nvPicPr>
          <p:cNvPr id="12"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9663" y="4005263"/>
            <a:ext cx="13112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25" y="4149725"/>
            <a:ext cx="21304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5175"/>
                                        </p:tgtEl>
                                        <p:attrNameLst>
                                          <p:attrName>style.visibility</p:attrName>
                                        </p:attrNameLst>
                                      </p:cBhvr>
                                      <p:to>
                                        <p:strVal val="visible"/>
                                      </p:to>
                                    </p:set>
                                    <p:anim calcmode="lin" valueType="num">
                                      <p:cBhvr>
                                        <p:cTn id="7" dur="1000" fill="hold"/>
                                        <p:tgtEl>
                                          <p:spTgt spid="135175"/>
                                        </p:tgtEl>
                                        <p:attrNameLst>
                                          <p:attrName>ppt_w</p:attrName>
                                        </p:attrNameLst>
                                      </p:cBhvr>
                                      <p:tavLst>
                                        <p:tav tm="0">
                                          <p:val>
                                            <p:fltVal val="0"/>
                                          </p:val>
                                        </p:tav>
                                        <p:tav tm="100000">
                                          <p:val>
                                            <p:strVal val="#ppt_w"/>
                                          </p:val>
                                        </p:tav>
                                      </p:tavLst>
                                    </p:anim>
                                    <p:anim calcmode="lin" valueType="num">
                                      <p:cBhvr>
                                        <p:cTn id="8" dur="1000" fill="hold"/>
                                        <p:tgtEl>
                                          <p:spTgt spid="135175"/>
                                        </p:tgtEl>
                                        <p:attrNameLst>
                                          <p:attrName>ppt_h</p:attrName>
                                        </p:attrNameLst>
                                      </p:cBhvr>
                                      <p:tavLst>
                                        <p:tav tm="0">
                                          <p:val>
                                            <p:fltVal val="0"/>
                                          </p:val>
                                        </p:tav>
                                        <p:tav tm="100000">
                                          <p:val>
                                            <p:strVal val="#ppt_h"/>
                                          </p:val>
                                        </p:tav>
                                      </p:tavLst>
                                    </p:anim>
                                    <p:animEffect transition="in" filter="fade">
                                      <p:cBhvr>
                                        <p:cTn id="9" dur="1000"/>
                                        <p:tgtEl>
                                          <p:spTgt spid="135175"/>
                                        </p:tgtEl>
                                      </p:cBhvr>
                                    </p:animEffect>
                                  </p:childTnLst>
                                </p:cTn>
                              </p:par>
                            </p:childTnLst>
                          </p:cTn>
                        </p:par>
                        <p:par>
                          <p:cTn id="10" fill="hold" nodeType="afterGroup">
                            <p:stCondLst>
                              <p:cond delay="2000"/>
                            </p:stCondLst>
                            <p:childTnLst>
                              <p:par>
                                <p:cTn id="11" presetID="1" presetClass="entr" presetSubtype="0" fill="hold" nodeType="afterEffect">
                                  <p:stCondLst>
                                    <p:cond delay="500"/>
                                  </p:stCondLst>
                                  <p:childTnLst>
                                    <p:set>
                                      <p:cBhvr>
                                        <p:cTn id="12" dur="1" fill="hold">
                                          <p:stCondLst>
                                            <p:cond delay="499"/>
                                          </p:stCondLst>
                                        </p:cTn>
                                        <p:tgtEl>
                                          <p:spTgt spid="11"/>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nodeType="afterEffect">
                                  <p:stCondLst>
                                    <p:cond delay="500"/>
                                  </p:stCondLst>
                                  <p:childTnLst>
                                    <p:set>
                                      <p:cBhvr>
                                        <p:cTn id="15" dur="1" fill="hold">
                                          <p:stCondLst>
                                            <p:cond delay="499"/>
                                          </p:stCondLst>
                                        </p:cTn>
                                        <p:tgtEl>
                                          <p:spTgt spid="13"/>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nodeType="afterEffect">
                                  <p:stCondLst>
                                    <p:cond delay="1000"/>
                                  </p:stCondLst>
                                  <p:childTnLst>
                                    <p:set>
                                      <p:cBhvr>
                                        <p:cTn id="18" dur="1" fill="hold">
                                          <p:stCondLst>
                                            <p:cond delay="499"/>
                                          </p:stCondLst>
                                        </p:cTn>
                                        <p:tgtEl>
                                          <p:spTgt spid="10"/>
                                        </p:tgtEl>
                                        <p:attrNameLst>
                                          <p:attrName>style.visibility</p:attrName>
                                        </p:attrNameLst>
                                      </p:cBhvr>
                                      <p:to>
                                        <p:strVal val="visible"/>
                                      </p:to>
                                    </p:set>
                                  </p:childTnLst>
                                </p:cTn>
                              </p:par>
                            </p:childTnLst>
                          </p:cTn>
                        </p:par>
                        <p:par>
                          <p:cTn id="19" fill="hold" nodeType="afterGroup">
                            <p:stCondLst>
                              <p:cond delay="5500"/>
                            </p:stCondLst>
                            <p:childTnLst>
                              <p:par>
                                <p:cTn id="20" presetID="1" presetClass="entr" presetSubtype="0" fill="hold" nodeType="afterEffect">
                                  <p:stCondLst>
                                    <p:cond delay="1000"/>
                                  </p:stCondLst>
                                  <p:childTnLst>
                                    <p:set>
                                      <p:cBhvr>
                                        <p:cTn id="21" dur="1" fill="hold">
                                          <p:stCondLst>
                                            <p:cond delay="499"/>
                                          </p:stCondLst>
                                        </p:cTn>
                                        <p:tgtEl>
                                          <p:spTgt spid="12"/>
                                        </p:tgtEl>
                                        <p:attrNameLst>
                                          <p:attrName>style.visibility</p:attrName>
                                        </p:attrNameLst>
                                      </p:cBhvr>
                                      <p:to>
                                        <p:strVal val="visible"/>
                                      </p:to>
                                    </p:set>
                                  </p:childTnLst>
                                </p:cTn>
                              </p:par>
                            </p:childTnLst>
                          </p:cTn>
                        </p:par>
                        <p:par>
                          <p:cTn id="22" fill="hold" nodeType="afterGroup">
                            <p:stCondLst>
                              <p:cond delay="7000"/>
                            </p:stCondLst>
                            <p:childTnLst>
                              <p:par>
                                <p:cTn id="23" presetID="1" presetClass="exit" presetSubtype="0" fill="hold" nodeType="afterEffect">
                                  <p:stCondLst>
                                    <p:cond delay="1000"/>
                                  </p:stCondLst>
                                  <p:childTnLst>
                                    <p:set>
                                      <p:cBhvr>
                                        <p:cTn id="24" dur="1" fill="hold">
                                          <p:stCondLst>
                                            <p:cond delay="499"/>
                                          </p:stCondLst>
                                        </p:cTn>
                                        <p:tgtEl>
                                          <p:spTgt spid="11"/>
                                        </p:tgtEl>
                                        <p:attrNameLst>
                                          <p:attrName>style.visibility</p:attrName>
                                        </p:attrNameLst>
                                      </p:cBhvr>
                                      <p:to>
                                        <p:strVal val="hidden"/>
                                      </p:to>
                                    </p:set>
                                  </p:childTnLst>
                                </p:cTn>
                              </p:par>
                            </p:childTnLst>
                          </p:cTn>
                        </p:par>
                        <p:par>
                          <p:cTn id="25" fill="hold" nodeType="afterGroup">
                            <p:stCondLst>
                              <p:cond delay="8500"/>
                            </p:stCondLst>
                            <p:childTnLst>
                              <p:par>
                                <p:cTn id="26" presetID="1" presetClass="exit" presetSubtype="0" fill="hold" nodeType="afterEffect">
                                  <p:stCondLst>
                                    <p:cond delay="1000"/>
                                  </p:stCondLst>
                                  <p:childTnLs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5" grpId="0"/>
    </p:bldLst>
  </p:timing>
</p:sld>
</file>

<file path=ppt/theme/theme1.xml><?xml version="1.0" encoding="utf-8"?>
<a:theme xmlns:a="http://schemas.openxmlformats.org/drawingml/2006/main" name="Clouds - No Graphics">
  <a:themeElements>
    <a:clrScheme name="">
      <a:dk1>
        <a:srgbClr val="FF0000"/>
      </a:dk1>
      <a:lt1>
        <a:srgbClr val="B2B2B2"/>
      </a:lt1>
      <a:dk2>
        <a:srgbClr val="000000"/>
      </a:dk2>
      <a:lt2>
        <a:srgbClr val="808080"/>
      </a:lt2>
      <a:accent1>
        <a:srgbClr val="000080"/>
      </a:accent1>
      <a:accent2>
        <a:srgbClr val="333399"/>
      </a:accent2>
      <a:accent3>
        <a:srgbClr val="D5D5D5"/>
      </a:accent3>
      <a:accent4>
        <a:srgbClr val="DA0000"/>
      </a:accent4>
      <a:accent5>
        <a:srgbClr val="AAAAC0"/>
      </a:accent5>
      <a:accent6>
        <a:srgbClr val="2D2D8A"/>
      </a:accent6>
      <a:hlink>
        <a:srgbClr val="009999"/>
      </a:hlink>
      <a:folHlink>
        <a:srgbClr val="99CC00"/>
      </a:folHlink>
    </a:clrScheme>
    <a:fontScheme name="Clouds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700"/>
          </a:spcBef>
          <a:spcAft>
            <a:spcPct val="0"/>
          </a:spcAft>
          <a:buClrTx/>
          <a:buSzTx/>
          <a:buFontTx/>
          <a:buNone/>
          <a:tabLst/>
          <a:defRPr kumimoji="0" lang="en-US" sz="1200" b="0" i="0" u="none" strike="noStrike" cap="none" normalizeH="0" baseline="0">
            <a:ln>
              <a:noFill/>
            </a:ln>
            <a:solidFill>
              <a:srgbClr val="FF0000"/>
            </a:solidFill>
            <a:effectLst/>
            <a:latin typeface="Arial" charset="0"/>
            <a:ea typeface="ヒラギノ角ゴ ProN W3" charset="-128"/>
            <a:cs typeface="ヒラギノ角ゴ ProN W3" charset="-128"/>
            <a:sym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ts val="700"/>
          </a:spcBef>
          <a:spcAft>
            <a:spcPct val="0"/>
          </a:spcAft>
          <a:buClrTx/>
          <a:buSzTx/>
          <a:buFontTx/>
          <a:buNone/>
          <a:tabLst/>
          <a:defRPr kumimoji="0" lang="en-US" sz="1200" b="0" i="0" u="none" strike="noStrike" cap="none" normalizeH="0" baseline="0">
            <a:ln>
              <a:noFill/>
            </a:ln>
            <a:solidFill>
              <a:srgbClr val="FF0000"/>
            </a:solidFill>
            <a:effectLst/>
            <a:latin typeface="Arial" charset="0"/>
            <a:ea typeface="ヒラギノ角ゴ ProN W3" charset="-128"/>
            <a:cs typeface="ヒラギノ角ゴ ProN W3" charset="-128"/>
            <a:sym typeface="Arial" charset="0"/>
          </a:defRPr>
        </a:defPPr>
      </a:lstStyle>
    </a:lnDef>
  </a:objectDefaults>
  <a:extraClrSchemeLst>
    <a:extraClrScheme>
      <a:clrScheme name="Clouds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FF0000"/>
    </a:dk1>
    <a:lt1>
      <a:srgbClr val="B2B2B2"/>
    </a:lt1>
    <a:dk2>
      <a:srgbClr val="000000"/>
    </a:dk2>
    <a:lt2>
      <a:srgbClr val="808080"/>
    </a:lt2>
    <a:accent1>
      <a:srgbClr val="23236B"/>
    </a:accent1>
    <a:accent2>
      <a:srgbClr val="333399"/>
    </a:accent2>
    <a:accent3>
      <a:srgbClr val="D5D5D5"/>
    </a:accent3>
    <a:accent4>
      <a:srgbClr val="DA0000"/>
    </a:accent4>
    <a:accent5>
      <a:srgbClr val="ACACBA"/>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15775</TotalTime>
  <Pages>0</Pages>
  <Words>11198</Words>
  <Characters>0</Characters>
  <Application>Microsoft Office PowerPoint</Application>
  <PresentationFormat>如螢幕大小 (4:3)</PresentationFormat>
  <Lines>0</Lines>
  <Paragraphs>754</Paragraphs>
  <Slides>121</Slides>
  <Notes>120</Notes>
  <HiddenSlides>13</HiddenSlides>
  <MMClips>8</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121</vt:i4>
      </vt:variant>
    </vt:vector>
  </HeadingPairs>
  <TitlesOfParts>
    <vt:vector size="123" baseType="lpstr">
      <vt:lpstr>Clouds - No Graphics</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寒武紀的爆發</vt:lpstr>
      <vt:lpstr>PowerPoint 簡報</vt:lpstr>
      <vt:lpstr>PowerPoint 簡報</vt:lpstr>
      <vt:lpstr>PowerPoint 簡報</vt:lpstr>
      <vt:lpstr>PowerPoint 簡報</vt:lpstr>
      <vt:lpstr>PowerPoint 簡報</vt:lpstr>
      <vt:lpstr>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堤塔利克魚 (Tiktaalik Roseae)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人類進化的故事</vt:lpstr>
      <vt:lpstr>PowerPoint 簡報</vt:lpstr>
      <vt:lpstr>PowerPoint 簡報</vt:lpstr>
      <vt:lpstr>PowerPoint 簡報</vt:lpstr>
      <vt:lpstr>PowerPoint 簡報</vt:lpstr>
      <vt:lpstr>PowerPoint 簡報</vt:lpstr>
      <vt:lpstr>人猿的神話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海克爾胚胎畫是騙人的</vt:lpstr>
      <vt:lpstr>PowerPoint 簡報</vt:lpstr>
      <vt:lpstr>PowerPoint 簡報</vt:lpstr>
      <vt:lpstr>PowerPoint 簡報</vt:lpstr>
      <vt:lpstr>PowerPoint 簡報</vt:lpstr>
      <vt:lpstr>PowerPoint 簡報</vt:lpstr>
      <vt:lpstr>80萬年前的人類</vt:lpstr>
      <vt:lpstr>PowerPoint 簡報</vt:lpstr>
      <vt:lpstr>PowerPoint 簡報</vt:lpstr>
      <vt:lpstr>PowerPoint 簡報</vt:lpstr>
      <vt:lpstr>PowerPoint 簡報</vt:lpstr>
      <vt:lpstr>PowerPoint 簡報</vt:lpstr>
      <vt:lpstr>PowerPoint 簡報</vt:lpstr>
      <vt:lpstr>PowerPoint 簡報</vt:lpstr>
      <vt:lpstr>總結</vt:lpstr>
      <vt:lpstr>科學是反達爾文論者科學是反無神論者 </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Erdi</dc:creator>
  <cp:lastModifiedBy>yy</cp:lastModifiedBy>
  <cp:revision>903</cp:revision>
  <dcterms:created xsi:type="dcterms:W3CDTF">2010-11-30T06:27:42Z</dcterms:created>
  <dcterms:modified xsi:type="dcterms:W3CDTF">2013-09-21T15:20:48Z</dcterms:modified>
</cp:coreProperties>
</file>